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58"/>
  </p:notesMasterIdLst>
  <p:sldIdLst>
    <p:sldId id="256" r:id="rId2"/>
    <p:sldId id="257" r:id="rId3"/>
    <p:sldId id="258" r:id="rId4"/>
    <p:sldId id="352" r:id="rId5"/>
    <p:sldId id="259" r:id="rId6"/>
    <p:sldId id="261" r:id="rId7"/>
    <p:sldId id="262" r:id="rId8"/>
    <p:sldId id="263" r:id="rId9"/>
    <p:sldId id="356" r:id="rId10"/>
    <p:sldId id="355" r:id="rId11"/>
    <p:sldId id="403" r:id="rId12"/>
    <p:sldId id="264" r:id="rId13"/>
    <p:sldId id="265" r:id="rId14"/>
    <p:sldId id="353" r:id="rId15"/>
    <p:sldId id="267" r:id="rId16"/>
    <p:sldId id="423" r:id="rId17"/>
    <p:sldId id="269" r:id="rId18"/>
    <p:sldId id="271" r:id="rId19"/>
    <p:sldId id="424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404" r:id="rId28"/>
    <p:sldId id="279" r:id="rId29"/>
    <p:sldId id="280" r:id="rId30"/>
    <p:sldId id="281" r:id="rId31"/>
    <p:sldId id="28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6" r:id="rId43"/>
    <p:sldId id="294" r:id="rId44"/>
    <p:sldId id="297" r:id="rId45"/>
    <p:sldId id="408" r:id="rId46"/>
    <p:sldId id="298" r:id="rId47"/>
    <p:sldId id="300" r:id="rId48"/>
    <p:sldId id="299" r:id="rId49"/>
    <p:sldId id="357" r:id="rId50"/>
    <p:sldId id="358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12" r:id="rId60"/>
    <p:sldId id="313" r:id="rId61"/>
    <p:sldId id="309" r:id="rId62"/>
    <p:sldId id="310" r:id="rId63"/>
    <p:sldId id="311" r:id="rId64"/>
    <p:sldId id="314" r:id="rId65"/>
    <p:sldId id="315" r:id="rId66"/>
    <p:sldId id="317" r:id="rId67"/>
    <p:sldId id="318" r:id="rId68"/>
    <p:sldId id="319" r:id="rId69"/>
    <p:sldId id="320" r:id="rId70"/>
    <p:sldId id="322" r:id="rId71"/>
    <p:sldId id="323" r:id="rId72"/>
    <p:sldId id="321" r:id="rId73"/>
    <p:sldId id="324" r:id="rId74"/>
    <p:sldId id="359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425" r:id="rId87"/>
    <p:sldId id="336" r:id="rId88"/>
    <p:sldId id="338" r:id="rId89"/>
    <p:sldId id="339" r:id="rId90"/>
    <p:sldId id="426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427" r:id="rId100"/>
    <p:sldId id="428" r:id="rId101"/>
    <p:sldId id="452" r:id="rId102"/>
    <p:sldId id="453" r:id="rId103"/>
    <p:sldId id="454" r:id="rId104"/>
    <p:sldId id="456" r:id="rId105"/>
    <p:sldId id="455" r:id="rId106"/>
    <p:sldId id="457" r:id="rId107"/>
    <p:sldId id="458" r:id="rId108"/>
    <p:sldId id="464" r:id="rId109"/>
    <p:sldId id="365" r:id="rId110"/>
    <p:sldId id="465" r:id="rId111"/>
    <p:sldId id="364" r:id="rId112"/>
    <p:sldId id="366" r:id="rId113"/>
    <p:sldId id="367" r:id="rId114"/>
    <p:sldId id="466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459" r:id="rId129"/>
    <p:sldId id="461" r:id="rId130"/>
    <p:sldId id="463" r:id="rId131"/>
    <p:sldId id="348" r:id="rId132"/>
    <p:sldId id="350" r:id="rId133"/>
    <p:sldId id="422" r:id="rId134"/>
    <p:sldId id="381" r:id="rId135"/>
    <p:sldId id="382" r:id="rId136"/>
    <p:sldId id="383" r:id="rId137"/>
    <p:sldId id="384" r:id="rId138"/>
    <p:sldId id="385" r:id="rId139"/>
    <p:sldId id="337" r:id="rId140"/>
    <p:sldId id="386" r:id="rId141"/>
    <p:sldId id="387" r:id="rId142"/>
    <p:sldId id="388" r:id="rId143"/>
    <p:sldId id="389" r:id="rId144"/>
    <p:sldId id="390" r:id="rId145"/>
    <p:sldId id="391" r:id="rId146"/>
    <p:sldId id="392" r:id="rId147"/>
    <p:sldId id="393" r:id="rId148"/>
    <p:sldId id="394" r:id="rId149"/>
    <p:sldId id="395" r:id="rId150"/>
    <p:sldId id="396" r:id="rId151"/>
    <p:sldId id="397" r:id="rId152"/>
    <p:sldId id="398" r:id="rId153"/>
    <p:sldId id="399" r:id="rId154"/>
    <p:sldId id="400" r:id="rId155"/>
    <p:sldId id="401" r:id="rId156"/>
    <p:sldId id="402" r:id="rId1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A14115-A231-4120-A58D-9772DFEE9459}">
          <p14:sldIdLst>
            <p14:sldId id="256"/>
          </p14:sldIdLst>
        </p14:section>
        <p14:section name="Bemutatkozás / Áttekintés" id="{EA763DC0-0EB4-4B0C-9DF5-48B3D3CE28EB}">
          <p14:sldIdLst>
            <p14:sldId id="257"/>
            <p14:sldId id="258"/>
            <p14:sldId id="352"/>
          </p14:sldIdLst>
        </p14:section>
        <p14:section name="Bemutatkozás" id="{80392F67-60CB-4BF2-AF17-8D6784B2D75A}">
          <p14:sldIdLst>
            <p14:sldId id="259"/>
            <p14:sldId id="261"/>
            <p14:sldId id="262"/>
            <p14:sldId id="263"/>
            <p14:sldId id="356"/>
            <p14:sldId id="355"/>
            <p14:sldId id="403"/>
            <p14:sldId id="264"/>
            <p14:sldId id="265"/>
            <p14:sldId id="353"/>
            <p14:sldId id="267"/>
            <p14:sldId id="423"/>
            <p14:sldId id="269"/>
            <p14:sldId id="271"/>
          </p14:sldIdLst>
        </p14:section>
        <p14:section name="SAP Történeti áttekintés" id="{BC4915E3-80F0-4D72-961D-1EF50203C5A0}">
          <p14:sldIdLst>
            <p14:sldId id="424"/>
            <p14:sldId id="270"/>
            <p14:sldId id="273"/>
            <p14:sldId id="274"/>
            <p14:sldId id="275"/>
            <p14:sldId id="276"/>
            <p14:sldId id="277"/>
            <p14:sldId id="278"/>
            <p14:sldId id="404"/>
            <p14:sldId id="279"/>
            <p14:sldId id="280"/>
            <p14:sldId id="281"/>
            <p14:sldId id="282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4"/>
            <p14:sldId id="297"/>
            <p14:sldId id="408"/>
            <p14:sldId id="298"/>
          </p14:sldIdLst>
        </p14:section>
        <p14:section name="Architektúra" id="{A64CB812-309A-4303-B909-4E2A8178CCB2}">
          <p14:sldIdLst>
            <p14:sldId id="300"/>
            <p14:sldId id="299"/>
            <p14:sldId id="357"/>
            <p14:sldId id="358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2"/>
            <p14:sldId id="313"/>
            <p14:sldId id="309"/>
            <p14:sldId id="310"/>
            <p14:sldId id="311"/>
            <p14:sldId id="314"/>
            <p14:sldId id="315"/>
            <p14:sldId id="317"/>
            <p14:sldId id="318"/>
            <p14:sldId id="319"/>
            <p14:sldId id="320"/>
            <p14:sldId id="322"/>
            <p14:sldId id="323"/>
            <p14:sldId id="321"/>
            <p14:sldId id="324"/>
          </p14:sldIdLst>
        </p14:section>
        <p14:section name="SAP R3 architektúra" id="{215B8681-D7BF-4A54-ABD6-861AF9E8FA62}">
          <p14:sldIdLst>
            <p14:sldId id="359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SAP ABAP" id="{5761B3F2-72AE-4255-A4A4-8D290ACBB8A9}">
          <p14:sldIdLst>
            <p14:sldId id="333"/>
            <p14:sldId id="334"/>
            <p14:sldId id="335"/>
            <p14:sldId id="425"/>
            <p14:sldId id="336"/>
            <p14:sldId id="338"/>
            <p14:sldId id="339"/>
            <p14:sldId id="426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427"/>
            <p14:sldId id="428"/>
            <p14:sldId id="452"/>
            <p14:sldId id="453"/>
            <p14:sldId id="454"/>
            <p14:sldId id="456"/>
            <p14:sldId id="455"/>
            <p14:sldId id="457"/>
            <p14:sldId id="458"/>
            <p14:sldId id="464"/>
            <p14:sldId id="365"/>
            <p14:sldId id="465"/>
            <p14:sldId id="364"/>
            <p14:sldId id="366"/>
            <p14:sldId id="367"/>
            <p14:sldId id="466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ABAP Fejlesztői eszközök" id="{1E61CB84-293A-43C4-AB0D-6F92150B5A92}">
          <p14:sldIdLst>
            <p14:sldId id="459"/>
            <p14:sldId id="461"/>
            <p14:sldId id="463"/>
          </p14:sldIdLst>
        </p14:section>
        <p14:section name="Rendszer bemutatás" id="{DA3EF35D-7CDD-4F43-B126-D6C9A2585824}">
          <p14:sldIdLst>
            <p14:sldId id="348"/>
            <p14:sldId id="350"/>
            <p14:sldId id="422"/>
            <p14:sldId id="381"/>
            <p14:sldId id="382"/>
            <p14:sldId id="383"/>
            <p14:sldId id="384"/>
            <p14:sldId id="385"/>
            <p14:sldId id="337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microsoft.com/office/2016/11/relationships/changesInfo" Target="changesInfos/changesInfo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ly, Krisztian" userId="e193a088-ae0e-4c4f-bd52-c7e027d42371" providerId="ADAL" clId="{21A3DD54-57CE-4B5A-A04C-1E3A3C7AC0CD}"/>
    <pc:docChg chg="custSel addSld delSld modSld modSection">
      <pc:chgData name="Mihaly, Krisztian" userId="e193a088-ae0e-4c4f-bd52-c7e027d42371" providerId="ADAL" clId="{21A3DD54-57CE-4B5A-A04C-1E3A3C7AC0CD}" dt="2025-03-05T08:38:07.807" v="317" actId="20577"/>
      <pc:docMkLst>
        <pc:docMk/>
      </pc:docMkLst>
      <pc:sldChg chg="modSp mod">
        <pc:chgData name="Mihaly, Krisztian" userId="e193a088-ae0e-4c4f-bd52-c7e027d42371" providerId="ADAL" clId="{21A3DD54-57CE-4B5A-A04C-1E3A3C7AC0CD}" dt="2025-03-05T08:36:19.580" v="30" actId="20577"/>
        <pc:sldMkLst>
          <pc:docMk/>
          <pc:sldMk cId="2544900811" sldId="259"/>
        </pc:sldMkLst>
      </pc:sldChg>
      <pc:sldChg chg="modSp mod">
        <pc:chgData name="Mihaly, Krisztian" userId="e193a088-ae0e-4c4f-bd52-c7e027d42371" providerId="ADAL" clId="{21A3DD54-57CE-4B5A-A04C-1E3A3C7AC0CD}" dt="2025-03-05T08:36:33.051" v="34" actId="20577"/>
        <pc:sldMkLst>
          <pc:docMk/>
          <pc:sldMk cId="1795877968" sldId="264"/>
        </pc:sldMkLst>
      </pc:sldChg>
      <pc:sldChg chg="addSp delSp modSp mod">
        <pc:chgData name="Mihaly, Krisztian" userId="e193a088-ae0e-4c4f-bd52-c7e027d42371" providerId="ADAL" clId="{21A3DD54-57CE-4B5A-A04C-1E3A3C7AC0CD}" dt="2025-02-21T06:43:41.416" v="22" actId="20577"/>
        <pc:sldMkLst>
          <pc:docMk/>
          <pc:sldMk cId="2584169963" sldId="274"/>
        </pc:sldMkLst>
      </pc:sldChg>
      <pc:sldChg chg="modSp mod">
        <pc:chgData name="Mihaly, Krisztian" userId="e193a088-ae0e-4c4f-bd52-c7e027d42371" providerId="ADAL" clId="{21A3DD54-57CE-4B5A-A04C-1E3A3C7AC0CD}" dt="2025-03-05T08:37:23.590" v="99" actId="20577"/>
        <pc:sldMkLst>
          <pc:docMk/>
          <pc:sldMk cId="988278826" sldId="348"/>
        </pc:sldMkLst>
      </pc:sldChg>
      <pc:sldChg chg="del">
        <pc:chgData name="Mihaly, Krisztian" userId="e193a088-ae0e-4c4f-bd52-c7e027d42371" providerId="ADAL" clId="{21A3DD54-57CE-4B5A-A04C-1E3A3C7AC0CD}" dt="2025-03-05T08:37:04.448" v="35" actId="47"/>
        <pc:sldMkLst>
          <pc:docMk/>
          <pc:sldMk cId="1769214327" sldId="349"/>
        </pc:sldMkLst>
      </pc:sldChg>
      <pc:sldChg chg="delSp modSp add mod">
        <pc:chgData name="Mihaly, Krisztian" userId="e193a088-ae0e-4c4f-bd52-c7e027d42371" providerId="ADAL" clId="{21A3DD54-57CE-4B5A-A04C-1E3A3C7AC0CD}" dt="2025-03-05T08:38:07.807" v="317" actId="20577"/>
        <pc:sldMkLst>
          <pc:docMk/>
          <pc:sldMk cId="3583671164" sldId="422"/>
        </pc:sldMkLst>
      </pc:sldChg>
    </pc:docChg>
  </pc:docChgLst>
  <pc:docChgLst>
    <pc:chgData name="Mihaly, Krisztian" userId="e193a088-ae0e-4c4f-bd52-c7e027d42371" providerId="ADAL" clId="{1708A0DE-705E-4C92-B887-CE3869E2D395}"/>
    <pc:docChg chg="undo custSel addSld delSld modSld sldOrd addSection delSection modSection">
      <pc:chgData name="Mihaly, Krisztian" userId="e193a088-ae0e-4c4f-bd52-c7e027d42371" providerId="ADAL" clId="{1708A0DE-705E-4C92-B887-CE3869E2D395}" dt="2026-02-16T13:26:27.731" v="2817" actId="20577"/>
      <pc:docMkLst>
        <pc:docMk/>
      </pc:docMkLst>
      <pc:sldChg chg="modSp mod">
        <pc:chgData name="Mihaly, Krisztian" userId="e193a088-ae0e-4c4f-bd52-c7e027d42371" providerId="ADAL" clId="{1708A0DE-705E-4C92-B887-CE3869E2D395}" dt="2026-02-13T07:33:02.805" v="18" actId="20577"/>
        <pc:sldMkLst>
          <pc:docMk/>
          <pc:sldMk cId="917788574" sldId="256"/>
        </pc:sldMkLst>
        <pc:spChg chg="mod">
          <ac:chgData name="Mihaly, Krisztian" userId="e193a088-ae0e-4c4f-bd52-c7e027d42371" providerId="ADAL" clId="{1708A0DE-705E-4C92-B887-CE3869E2D395}" dt="2026-02-13T07:33:02.805" v="18" actId="20577"/>
          <ac:spMkLst>
            <pc:docMk/>
            <pc:sldMk cId="917788574" sldId="256"/>
            <ac:spMk id="2" creationId="{B11DDB19-0CE1-4C7B-A7C6-585F190AEC23}"/>
          </ac:spMkLst>
        </pc:spChg>
      </pc:sldChg>
      <pc:sldChg chg="modSp mod">
        <pc:chgData name="Mihaly, Krisztian" userId="e193a088-ae0e-4c4f-bd52-c7e027d42371" providerId="ADAL" clId="{1708A0DE-705E-4C92-B887-CE3869E2D395}" dt="2026-02-13T07:34:52.036" v="132" actId="20577"/>
        <pc:sldMkLst>
          <pc:docMk/>
          <pc:sldMk cId="1770605681" sldId="258"/>
        </pc:sldMkLst>
        <pc:spChg chg="mod">
          <ac:chgData name="Mihaly, Krisztian" userId="e193a088-ae0e-4c4f-bd52-c7e027d42371" providerId="ADAL" clId="{1708A0DE-705E-4C92-B887-CE3869E2D395}" dt="2026-02-13T07:34:52.036" v="132" actId="20577"/>
          <ac:spMkLst>
            <pc:docMk/>
            <pc:sldMk cId="1770605681" sldId="258"/>
            <ac:spMk id="3" creationId="{679AA906-5F9F-4442-8475-24B091CCC0C6}"/>
          </ac:spMkLst>
        </pc:spChg>
      </pc:sldChg>
      <pc:sldChg chg="modSp mod">
        <pc:chgData name="Mihaly, Krisztian" userId="e193a088-ae0e-4c4f-bd52-c7e027d42371" providerId="ADAL" clId="{1708A0DE-705E-4C92-B887-CE3869E2D395}" dt="2026-02-16T13:26:27.731" v="2817" actId="20577"/>
        <pc:sldMkLst>
          <pc:docMk/>
          <pc:sldMk cId="2544900811" sldId="259"/>
        </pc:sldMkLst>
        <pc:spChg chg="mod">
          <ac:chgData name="Mihaly, Krisztian" userId="e193a088-ae0e-4c4f-bd52-c7e027d42371" providerId="ADAL" clId="{1708A0DE-705E-4C92-B887-CE3869E2D395}" dt="2026-02-16T13:26:27.731" v="2817" actId="20577"/>
          <ac:spMkLst>
            <pc:docMk/>
            <pc:sldMk cId="2544900811" sldId="259"/>
            <ac:spMk id="3" creationId="{7452055D-3178-44DA-BA48-A13230F7140B}"/>
          </ac:spMkLst>
        </pc:spChg>
      </pc:sldChg>
      <pc:sldChg chg="del">
        <pc:chgData name="Mihaly, Krisztian" userId="e193a088-ae0e-4c4f-bd52-c7e027d42371" providerId="ADAL" clId="{1708A0DE-705E-4C92-B887-CE3869E2D395}" dt="2026-02-13T07:40:37.547" v="164" actId="47"/>
        <pc:sldMkLst>
          <pc:docMk/>
          <pc:sldMk cId="3104971717" sldId="260"/>
        </pc:sldMkLst>
      </pc:sldChg>
      <pc:sldChg chg="modSp mod">
        <pc:chgData name="Mihaly, Krisztian" userId="e193a088-ae0e-4c4f-bd52-c7e027d42371" providerId="ADAL" clId="{1708A0DE-705E-4C92-B887-CE3869E2D395}" dt="2026-02-13T07:42:24.865" v="287" actId="114"/>
        <pc:sldMkLst>
          <pc:docMk/>
          <pc:sldMk cId="81678968" sldId="261"/>
        </pc:sldMkLst>
        <pc:spChg chg="mod">
          <ac:chgData name="Mihaly, Krisztian" userId="e193a088-ae0e-4c4f-bd52-c7e027d42371" providerId="ADAL" clId="{1708A0DE-705E-4C92-B887-CE3869E2D395}" dt="2026-02-13T07:42:24.865" v="287" actId="114"/>
          <ac:spMkLst>
            <pc:docMk/>
            <pc:sldMk cId="81678968" sldId="261"/>
            <ac:spMk id="3" creationId="{39E0907B-A2A0-4084-876B-0C02C75B7417}"/>
          </ac:spMkLst>
        </pc:spChg>
      </pc:sldChg>
      <pc:sldChg chg="modSp mod">
        <pc:chgData name="Mihaly, Krisztian" userId="e193a088-ae0e-4c4f-bd52-c7e027d42371" providerId="ADAL" clId="{1708A0DE-705E-4C92-B887-CE3869E2D395}" dt="2026-02-13T07:42:56.366" v="302" actId="20577"/>
        <pc:sldMkLst>
          <pc:docMk/>
          <pc:sldMk cId="378018041" sldId="262"/>
        </pc:sldMkLst>
        <pc:spChg chg="mod">
          <ac:chgData name="Mihaly, Krisztian" userId="e193a088-ae0e-4c4f-bd52-c7e027d42371" providerId="ADAL" clId="{1708A0DE-705E-4C92-B887-CE3869E2D395}" dt="2026-02-13T07:42:56.366" v="302" actId="20577"/>
          <ac:spMkLst>
            <pc:docMk/>
            <pc:sldMk cId="378018041" sldId="262"/>
            <ac:spMk id="3" creationId="{308C3038-4A3C-44F6-B323-E5FF4F5F357F}"/>
          </ac:spMkLst>
        </pc:spChg>
      </pc:sldChg>
      <pc:sldChg chg="modSp">
        <pc:chgData name="Mihaly, Krisztian" userId="e193a088-ae0e-4c4f-bd52-c7e027d42371" providerId="ADAL" clId="{1708A0DE-705E-4C92-B887-CE3869E2D395}" dt="2026-02-13T07:43:05.257" v="309" actId="20577"/>
        <pc:sldMkLst>
          <pc:docMk/>
          <pc:sldMk cId="1735616646" sldId="263"/>
        </pc:sldMkLst>
        <pc:spChg chg="mod">
          <ac:chgData name="Mihaly, Krisztian" userId="e193a088-ae0e-4c4f-bd52-c7e027d42371" providerId="ADAL" clId="{1708A0DE-705E-4C92-B887-CE3869E2D395}" dt="2026-02-13T07:43:05.257" v="309" actId="20577"/>
          <ac:spMkLst>
            <pc:docMk/>
            <pc:sldMk cId="1735616646" sldId="263"/>
            <ac:spMk id="3" creationId="{536ACA80-CE5A-45B4-8BF6-1C6A19CFC843}"/>
          </ac:spMkLst>
        </pc:spChg>
      </pc:sldChg>
      <pc:sldChg chg="modSp mod">
        <pc:chgData name="Mihaly, Krisztian" userId="e193a088-ae0e-4c4f-bd52-c7e027d42371" providerId="ADAL" clId="{1708A0DE-705E-4C92-B887-CE3869E2D395}" dt="2026-02-13T07:49:17.599" v="765" actId="20577"/>
        <pc:sldMkLst>
          <pc:docMk/>
          <pc:sldMk cId="1795877968" sldId="264"/>
        </pc:sldMkLst>
        <pc:spChg chg="mod">
          <ac:chgData name="Mihaly, Krisztian" userId="e193a088-ae0e-4c4f-bd52-c7e027d42371" providerId="ADAL" clId="{1708A0DE-705E-4C92-B887-CE3869E2D395}" dt="2026-02-13T07:49:17.599" v="765" actId="20577"/>
          <ac:spMkLst>
            <pc:docMk/>
            <pc:sldMk cId="1795877968" sldId="264"/>
            <ac:spMk id="2" creationId="{AD529521-59C1-47DF-BB50-6B900A3C721F}"/>
          </ac:spMkLst>
        </pc:spChg>
        <pc:spChg chg="mod">
          <ac:chgData name="Mihaly, Krisztian" userId="e193a088-ae0e-4c4f-bd52-c7e027d42371" providerId="ADAL" clId="{1708A0DE-705E-4C92-B887-CE3869E2D395}" dt="2026-02-13T07:46:41.786" v="570" actId="27636"/>
          <ac:spMkLst>
            <pc:docMk/>
            <pc:sldMk cId="1795877968" sldId="264"/>
            <ac:spMk id="3" creationId="{BC7745A0-3AC9-4AD6-9962-8BEC50846BD1}"/>
          </ac:spMkLst>
        </pc:spChg>
      </pc:sldChg>
      <pc:sldChg chg="modSp mod ord">
        <pc:chgData name="Mihaly, Krisztian" userId="e193a088-ae0e-4c4f-bd52-c7e027d42371" providerId="ADAL" clId="{1708A0DE-705E-4C92-B887-CE3869E2D395}" dt="2026-02-13T07:48:59.636" v="751" actId="20577"/>
        <pc:sldMkLst>
          <pc:docMk/>
          <pc:sldMk cId="135765754" sldId="265"/>
        </pc:sldMkLst>
        <pc:spChg chg="mod">
          <ac:chgData name="Mihaly, Krisztian" userId="e193a088-ae0e-4c4f-bd52-c7e027d42371" providerId="ADAL" clId="{1708A0DE-705E-4C92-B887-CE3869E2D395}" dt="2026-02-13T07:48:59.636" v="751" actId="20577"/>
          <ac:spMkLst>
            <pc:docMk/>
            <pc:sldMk cId="135765754" sldId="265"/>
            <ac:spMk id="3" creationId="{3496600E-D591-4519-A42E-C3968532B424}"/>
          </ac:spMkLst>
        </pc:spChg>
      </pc:sldChg>
      <pc:sldChg chg="del">
        <pc:chgData name="Mihaly, Krisztian" userId="e193a088-ae0e-4c4f-bd52-c7e027d42371" providerId="ADAL" clId="{1708A0DE-705E-4C92-B887-CE3869E2D395}" dt="2026-02-13T07:49:29.349" v="781" actId="47"/>
        <pc:sldMkLst>
          <pc:docMk/>
          <pc:sldMk cId="3962987813" sldId="266"/>
        </pc:sldMkLst>
      </pc:sldChg>
      <pc:sldChg chg="modSp mod">
        <pc:chgData name="Mihaly, Krisztian" userId="e193a088-ae0e-4c4f-bd52-c7e027d42371" providerId="ADAL" clId="{1708A0DE-705E-4C92-B887-CE3869E2D395}" dt="2026-02-13T07:49:46.952" v="795" actId="20577"/>
        <pc:sldMkLst>
          <pc:docMk/>
          <pc:sldMk cId="2255005409" sldId="267"/>
        </pc:sldMkLst>
        <pc:spChg chg="mod">
          <ac:chgData name="Mihaly, Krisztian" userId="e193a088-ae0e-4c4f-bd52-c7e027d42371" providerId="ADAL" clId="{1708A0DE-705E-4C92-B887-CE3869E2D395}" dt="2026-02-13T07:49:46.952" v="795" actId="20577"/>
          <ac:spMkLst>
            <pc:docMk/>
            <pc:sldMk cId="2255005409" sldId="267"/>
            <ac:spMk id="3" creationId="{A5AABC91-143E-4D1F-98EE-7D971863F5AB}"/>
          </ac:spMkLst>
        </pc:spChg>
      </pc:sldChg>
      <pc:sldChg chg="del">
        <pc:chgData name="Mihaly, Krisztian" userId="e193a088-ae0e-4c4f-bd52-c7e027d42371" providerId="ADAL" clId="{1708A0DE-705E-4C92-B887-CE3869E2D395}" dt="2026-02-13T07:48:30.261" v="729" actId="47"/>
        <pc:sldMkLst>
          <pc:docMk/>
          <pc:sldMk cId="1919919930" sldId="268"/>
        </pc:sldMkLst>
      </pc:sldChg>
      <pc:sldChg chg="modSp mod">
        <pc:chgData name="Mihaly, Krisztian" userId="e193a088-ae0e-4c4f-bd52-c7e027d42371" providerId="ADAL" clId="{1708A0DE-705E-4C92-B887-CE3869E2D395}" dt="2026-02-13T07:51:40.208" v="1072" actId="13900"/>
        <pc:sldMkLst>
          <pc:docMk/>
          <pc:sldMk cId="932205072" sldId="269"/>
        </pc:sldMkLst>
        <pc:spChg chg="mod">
          <ac:chgData name="Mihaly, Krisztian" userId="e193a088-ae0e-4c4f-bd52-c7e027d42371" providerId="ADAL" clId="{1708A0DE-705E-4C92-B887-CE3869E2D395}" dt="2026-02-13T07:51:40.208" v="1072" actId="13900"/>
          <ac:spMkLst>
            <pc:docMk/>
            <pc:sldMk cId="932205072" sldId="269"/>
            <ac:spMk id="3" creationId="{C20305BF-D7F6-4EBE-8432-E9176ED087F1}"/>
          </ac:spMkLst>
        </pc:spChg>
      </pc:sldChg>
      <pc:sldChg chg="modSp mod">
        <pc:chgData name="Mihaly, Krisztian" userId="e193a088-ae0e-4c4f-bd52-c7e027d42371" providerId="ADAL" clId="{1708A0DE-705E-4C92-B887-CE3869E2D395}" dt="2026-02-13T07:54:02.761" v="1220" actId="20577"/>
        <pc:sldMkLst>
          <pc:docMk/>
          <pc:sldMk cId="3019746558" sldId="282"/>
        </pc:sldMkLst>
        <pc:spChg chg="mod">
          <ac:chgData name="Mihaly, Krisztian" userId="e193a088-ae0e-4c4f-bd52-c7e027d42371" providerId="ADAL" clId="{1708A0DE-705E-4C92-B887-CE3869E2D395}" dt="2026-02-13T07:54:02.761" v="1220" actId="20577"/>
          <ac:spMkLst>
            <pc:docMk/>
            <pc:sldMk cId="3019746558" sldId="282"/>
            <ac:spMk id="3" creationId="{04FE51FB-9B78-42F8-A37D-816CD0C42C6D}"/>
          </ac:spMkLst>
        </pc:spChg>
      </pc:sldChg>
      <pc:sldChg chg="del">
        <pc:chgData name="Mihaly, Krisztian" userId="e193a088-ae0e-4c4f-bd52-c7e027d42371" providerId="ADAL" clId="{1708A0DE-705E-4C92-B887-CE3869E2D395}" dt="2026-02-13T07:54:12.886" v="1221" actId="47"/>
        <pc:sldMkLst>
          <pc:docMk/>
          <pc:sldMk cId="1388152714" sldId="283"/>
        </pc:sldMkLst>
      </pc:sldChg>
      <pc:sldChg chg="del">
        <pc:chgData name="Mihaly, Krisztian" userId="e193a088-ae0e-4c4f-bd52-c7e027d42371" providerId="ADAL" clId="{1708A0DE-705E-4C92-B887-CE3869E2D395}" dt="2026-02-13T07:54:18.595" v="1222" actId="47"/>
        <pc:sldMkLst>
          <pc:docMk/>
          <pc:sldMk cId="930581042" sldId="284"/>
        </pc:sldMkLst>
      </pc:sldChg>
      <pc:sldChg chg="modSp mod">
        <pc:chgData name="Mihaly, Krisztian" userId="e193a088-ae0e-4c4f-bd52-c7e027d42371" providerId="ADAL" clId="{1708A0DE-705E-4C92-B887-CE3869E2D395}" dt="2026-02-13T07:54:26.960" v="1230" actId="20577"/>
        <pc:sldMkLst>
          <pc:docMk/>
          <pc:sldMk cId="3187269337" sldId="285"/>
        </pc:sldMkLst>
        <pc:spChg chg="mod">
          <ac:chgData name="Mihaly, Krisztian" userId="e193a088-ae0e-4c4f-bd52-c7e027d42371" providerId="ADAL" clId="{1708A0DE-705E-4C92-B887-CE3869E2D395}" dt="2026-02-13T07:54:26.960" v="1230" actId="20577"/>
          <ac:spMkLst>
            <pc:docMk/>
            <pc:sldMk cId="3187269337" sldId="285"/>
            <ac:spMk id="3" creationId="{17668606-232B-42AE-B16E-9759938A35B8}"/>
          </ac:spMkLst>
        </pc:spChg>
      </pc:sldChg>
      <pc:sldChg chg="modSp mod">
        <pc:chgData name="Mihaly, Krisztian" userId="e193a088-ae0e-4c4f-bd52-c7e027d42371" providerId="ADAL" clId="{1708A0DE-705E-4C92-B887-CE3869E2D395}" dt="2026-02-13T07:55:10.890" v="1236" actId="6549"/>
        <pc:sldMkLst>
          <pc:docMk/>
          <pc:sldMk cId="3879528890" sldId="294"/>
        </pc:sldMkLst>
        <pc:spChg chg="mod">
          <ac:chgData name="Mihaly, Krisztian" userId="e193a088-ae0e-4c4f-bd52-c7e027d42371" providerId="ADAL" clId="{1708A0DE-705E-4C92-B887-CE3869E2D395}" dt="2026-02-13T07:55:10.890" v="1236" actId="6549"/>
          <ac:spMkLst>
            <pc:docMk/>
            <pc:sldMk cId="3879528890" sldId="294"/>
            <ac:spMk id="2" creationId="{DA7D0EDE-B717-4FF7-B894-B6D4BB565419}"/>
          </ac:spMkLst>
        </pc:spChg>
        <pc:spChg chg="mod">
          <ac:chgData name="Mihaly, Krisztian" userId="e193a088-ae0e-4c4f-bd52-c7e027d42371" providerId="ADAL" clId="{1708A0DE-705E-4C92-B887-CE3869E2D395}" dt="2026-02-13T07:54:59.085" v="1235" actId="13900"/>
          <ac:spMkLst>
            <pc:docMk/>
            <pc:sldMk cId="3879528890" sldId="294"/>
            <ac:spMk id="3" creationId="{69997EFC-B252-4BD4-B6C7-D16B61BDD4C1}"/>
          </ac:spMkLst>
        </pc:spChg>
      </pc:sldChg>
      <pc:sldChg chg="modSp mod">
        <pc:chgData name="Mihaly, Krisztian" userId="e193a088-ae0e-4c4f-bd52-c7e027d42371" providerId="ADAL" clId="{1708A0DE-705E-4C92-B887-CE3869E2D395}" dt="2026-02-13T07:54:51.490" v="1234" actId="20577"/>
        <pc:sldMkLst>
          <pc:docMk/>
          <pc:sldMk cId="355971815" sldId="295"/>
        </pc:sldMkLst>
        <pc:spChg chg="mod">
          <ac:chgData name="Mihaly, Krisztian" userId="e193a088-ae0e-4c4f-bd52-c7e027d42371" providerId="ADAL" clId="{1708A0DE-705E-4C92-B887-CE3869E2D395}" dt="2026-02-13T07:54:51.490" v="1234" actId="20577"/>
          <ac:spMkLst>
            <pc:docMk/>
            <pc:sldMk cId="355971815" sldId="295"/>
            <ac:spMk id="3" creationId="{D70BE70C-42FC-4DA9-8FC8-9C436E803356}"/>
          </ac:spMkLst>
        </pc:spChg>
      </pc:sldChg>
      <pc:sldChg chg="modSp mod">
        <pc:chgData name="Mihaly, Krisztian" userId="e193a088-ae0e-4c4f-bd52-c7e027d42371" providerId="ADAL" clId="{1708A0DE-705E-4C92-B887-CE3869E2D395}" dt="2026-02-13T07:56:06.955" v="1277" actId="20577"/>
        <pc:sldMkLst>
          <pc:docMk/>
          <pc:sldMk cId="1398902505" sldId="297"/>
        </pc:sldMkLst>
        <pc:spChg chg="mod">
          <ac:chgData name="Mihaly, Krisztian" userId="e193a088-ae0e-4c4f-bd52-c7e027d42371" providerId="ADAL" clId="{1708A0DE-705E-4C92-B887-CE3869E2D395}" dt="2026-02-13T07:56:06.955" v="1277" actId="20577"/>
          <ac:spMkLst>
            <pc:docMk/>
            <pc:sldMk cId="1398902505" sldId="297"/>
            <ac:spMk id="3" creationId="{26162312-A15B-4BC9-9208-6751E1A13294}"/>
          </ac:spMkLst>
        </pc:spChg>
      </pc:sldChg>
      <pc:sldChg chg="modSp mod">
        <pc:chgData name="Mihaly, Krisztian" userId="e193a088-ae0e-4c4f-bd52-c7e027d42371" providerId="ADAL" clId="{1708A0DE-705E-4C92-B887-CE3869E2D395}" dt="2026-02-13T07:57:43.002" v="1346" actId="13900"/>
        <pc:sldMkLst>
          <pc:docMk/>
          <pc:sldMk cId="744410613" sldId="299"/>
        </pc:sldMkLst>
        <pc:spChg chg="mod">
          <ac:chgData name="Mihaly, Krisztian" userId="e193a088-ae0e-4c4f-bd52-c7e027d42371" providerId="ADAL" clId="{1708A0DE-705E-4C92-B887-CE3869E2D395}" dt="2026-02-13T07:57:43.002" v="1346" actId="13900"/>
          <ac:spMkLst>
            <pc:docMk/>
            <pc:sldMk cId="744410613" sldId="299"/>
            <ac:spMk id="3" creationId="{9CE40976-25A8-4947-AF09-4D0CCFE32ED6}"/>
          </ac:spMkLst>
        </pc:spChg>
      </pc:sldChg>
      <pc:sldChg chg="modSp mod">
        <pc:chgData name="Mihaly, Krisztian" userId="e193a088-ae0e-4c4f-bd52-c7e027d42371" providerId="ADAL" clId="{1708A0DE-705E-4C92-B887-CE3869E2D395}" dt="2026-02-13T08:00:07.775" v="1493" actId="20577"/>
        <pc:sldMkLst>
          <pc:docMk/>
          <pc:sldMk cId="2749227763" sldId="303"/>
        </pc:sldMkLst>
        <pc:spChg chg="mod">
          <ac:chgData name="Mihaly, Krisztian" userId="e193a088-ae0e-4c4f-bd52-c7e027d42371" providerId="ADAL" clId="{1708A0DE-705E-4C92-B887-CE3869E2D395}" dt="2026-02-13T08:00:07.775" v="1493" actId="20577"/>
          <ac:spMkLst>
            <pc:docMk/>
            <pc:sldMk cId="2749227763" sldId="303"/>
            <ac:spMk id="3" creationId="{F9D53A04-42B6-4528-8183-E51108FC4044}"/>
          </ac:spMkLst>
        </pc:spChg>
        <pc:picChg chg="mod">
          <ac:chgData name="Mihaly, Krisztian" userId="e193a088-ae0e-4c4f-bd52-c7e027d42371" providerId="ADAL" clId="{1708A0DE-705E-4C92-B887-CE3869E2D395}" dt="2026-02-13T07:58:23.135" v="1349" actId="14100"/>
          <ac:picMkLst>
            <pc:docMk/>
            <pc:sldMk cId="2749227763" sldId="303"/>
            <ac:picMk id="4" creationId="{5C6B8A2D-F6CF-46AF-9F52-FFAC7D387A03}"/>
          </ac:picMkLst>
        </pc:picChg>
      </pc:sldChg>
      <pc:sldChg chg="modSp mod">
        <pc:chgData name="Mihaly, Krisztian" userId="e193a088-ae0e-4c4f-bd52-c7e027d42371" providerId="ADAL" clId="{1708A0DE-705E-4C92-B887-CE3869E2D395}" dt="2026-02-13T08:00:16.818" v="1514" actId="20577"/>
        <pc:sldMkLst>
          <pc:docMk/>
          <pc:sldMk cId="4012400160" sldId="305"/>
        </pc:sldMkLst>
        <pc:spChg chg="mod">
          <ac:chgData name="Mihaly, Krisztian" userId="e193a088-ae0e-4c4f-bd52-c7e027d42371" providerId="ADAL" clId="{1708A0DE-705E-4C92-B887-CE3869E2D395}" dt="2026-02-13T08:00:16.818" v="1514" actId="20577"/>
          <ac:spMkLst>
            <pc:docMk/>
            <pc:sldMk cId="4012400160" sldId="305"/>
            <ac:spMk id="3" creationId="{4472C183-D72A-4094-9FAE-A4770E5A2A4B}"/>
          </ac:spMkLst>
        </pc:spChg>
        <pc:picChg chg="mod">
          <ac:chgData name="Mihaly, Krisztian" userId="e193a088-ae0e-4c4f-bd52-c7e027d42371" providerId="ADAL" clId="{1708A0DE-705E-4C92-B887-CE3869E2D395}" dt="2026-02-13T07:59:11.890" v="1414" actId="1076"/>
          <ac:picMkLst>
            <pc:docMk/>
            <pc:sldMk cId="4012400160" sldId="305"/>
            <ac:picMk id="4" creationId="{C0CB10AF-F22D-48CE-AAF0-CC97236CE5E9}"/>
          </ac:picMkLst>
        </pc:picChg>
      </pc:sldChg>
      <pc:sldChg chg="modSp mod">
        <pc:chgData name="Mihaly, Krisztian" userId="e193a088-ae0e-4c4f-bd52-c7e027d42371" providerId="ADAL" clId="{1708A0DE-705E-4C92-B887-CE3869E2D395}" dt="2026-02-13T08:02:57.844" v="1516" actId="12"/>
        <pc:sldMkLst>
          <pc:docMk/>
          <pc:sldMk cId="1537807800" sldId="307"/>
        </pc:sldMkLst>
        <pc:spChg chg="mod">
          <ac:chgData name="Mihaly, Krisztian" userId="e193a088-ae0e-4c4f-bd52-c7e027d42371" providerId="ADAL" clId="{1708A0DE-705E-4C92-B887-CE3869E2D395}" dt="2026-02-13T08:02:57.844" v="1516" actId="12"/>
          <ac:spMkLst>
            <pc:docMk/>
            <pc:sldMk cId="1537807800" sldId="307"/>
            <ac:spMk id="3" creationId="{7EE575F8-7673-4350-B916-70EFEA2F7DFC}"/>
          </ac:spMkLst>
        </pc:spChg>
      </pc:sldChg>
      <pc:sldChg chg="modSp mod">
        <pc:chgData name="Mihaly, Krisztian" userId="e193a088-ae0e-4c4f-bd52-c7e027d42371" providerId="ADAL" clId="{1708A0DE-705E-4C92-B887-CE3869E2D395}" dt="2026-02-13T08:03:23.565" v="1518" actId="13900"/>
        <pc:sldMkLst>
          <pc:docMk/>
          <pc:sldMk cId="4023660584" sldId="309"/>
        </pc:sldMkLst>
        <pc:spChg chg="mod">
          <ac:chgData name="Mihaly, Krisztian" userId="e193a088-ae0e-4c4f-bd52-c7e027d42371" providerId="ADAL" clId="{1708A0DE-705E-4C92-B887-CE3869E2D395}" dt="2026-02-13T08:03:23.565" v="1518" actId="13900"/>
          <ac:spMkLst>
            <pc:docMk/>
            <pc:sldMk cId="4023660584" sldId="309"/>
            <ac:spMk id="3" creationId="{0561AED6-9374-4C15-B2CA-ADD00AEE08E9}"/>
          </ac:spMkLst>
        </pc:spChg>
      </pc:sldChg>
      <pc:sldChg chg="modSp mod">
        <pc:chgData name="Mihaly, Krisztian" userId="e193a088-ae0e-4c4f-bd52-c7e027d42371" providerId="ADAL" clId="{1708A0DE-705E-4C92-B887-CE3869E2D395}" dt="2026-02-13T08:04:33.365" v="1520" actId="20577"/>
        <pc:sldMkLst>
          <pc:docMk/>
          <pc:sldMk cId="135909932" sldId="334"/>
        </pc:sldMkLst>
        <pc:spChg chg="mod">
          <ac:chgData name="Mihaly, Krisztian" userId="e193a088-ae0e-4c4f-bd52-c7e027d42371" providerId="ADAL" clId="{1708A0DE-705E-4C92-B887-CE3869E2D395}" dt="2026-02-13T08:04:33.365" v="1520" actId="20577"/>
          <ac:spMkLst>
            <pc:docMk/>
            <pc:sldMk cId="135909932" sldId="334"/>
            <ac:spMk id="3" creationId="{143F6670-4C8D-46B7-BC35-CCF6B0C4CB1A}"/>
          </ac:spMkLst>
        </pc:spChg>
      </pc:sldChg>
      <pc:sldChg chg="modSp mod">
        <pc:chgData name="Mihaly, Krisztian" userId="e193a088-ae0e-4c4f-bd52-c7e027d42371" providerId="ADAL" clId="{1708A0DE-705E-4C92-B887-CE3869E2D395}" dt="2026-02-13T08:05:15.166" v="1541" actId="20577"/>
        <pc:sldMkLst>
          <pc:docMk/>
          <pc:sldMk cId="1171821918" sldId="335"/>
        </pc:sldMkLst>
        <pc:spChg chg="mod">
          <ac:chgData name="Mihaly, Krisztian" userId="e193a088-ae0e-4c4f-bd52-c7e027d42371" providerId="ADAL" clId="{1708A0DE-705E-4C92-B887-CE3869E2D395}" dt="2026-02-13T08:05:15.166" v="1541" actId="20577"/>
          <ac:spMkLst>
            <pc:docMk/>
            <pc:sldMk cId="1171821918" sldId="335"/>
            <ac:spMk id="3" creationId="{E683B5A7-0331-4A96-9573-D908CEC68BBF}"/>
          </ac:spMkLst>
        </pc:spChg>
      </pc:sldChg>
      <pc:sldChg chg="addSp delSp modSp">
        <pc:chgData name="Mihaly, Krisztian" userId="e193a088-ae0e-4c4f-bd52-c7e027d42371" providerId="ADAL" clId="{1708A0DE-705E-4C92-B887-CE3869E2D395}" dt="2026-02-13T08:10:40.117" v="2146" actId="1076"/>
        <pc:sldMkLst>
          <pc:docMk/>
          <pc:sldMk cId="2475736764" sldId="340"/>
        </pc:sldMkLst>
        <pc:picChg chg="mod">
          <ac:chgData name="Mihaly, Krisztian" userId="e193a088-ae0e-4c4f-bd52-c7e027d42371" providerId="ADAL" clId="{1708A0DE-705E-4C92-B887-CE3869E2D395}" dt="2026-02-13T08:10:40.117" v="2146" actId="1076"/>
          <ac:picMkLst>
            <pc:docMk/>
            <pc:sldMk cId="2475736764" sldId="340"/>
            <ac:picMk id="4" creationId="{B3DEE0AD-F2A1-4ABA-A81B-41D1FEE85F69}"/>
          </ac:picMkLst>
        </pc:picChg>
      </pc:sldChg>
      <pc:sldChg chg="modSp mod">
        <pc:chgData name="Mihaly, Krisztian" userId="e193a088-ae0e-4c4f-bd52-c7e027d42371" providerId="ADAL" clId="{1708A0DE-705E-4C92-B887-CE3869E2D395}" dt="2026-02-13T08:11:15.885" v="2147" actId="13900"/>
        <pc:sldMkLst>
          <pc:docMk/>
          <pc:sldMk cId="1020628967" sldId="347"/>
        </pc:sldMkLst>
        <pc:spChg chg="mod">
          <ac:chgData name="Mihaly, Krisztian" userId="e193a088-ae0e-4c4f-bd52-c7e027d42371" providerId="ADAL" clId="{1708A0DE-705E-4C92-B887-CE3869E2D395}" dt="2026-02-13T08:11:15.885" v="2147" actId="13900"/>
          <ac:spMkLst>
            <pc:docMk/>
            <pc:sldMk cId="1020628967" sldId="347"/>
            <ac:spMk id="3" creationId="{33090945-DB50-442F-93E0-DF40B94DA45E}"/>
          </ac:spMkLst>
        </pc:spChg>
      </pc:sldChg>
      <pc:sldChg chg="modSp mod">
        <pc:chgData name="Mihaly, Krisztian" userId="e193a088-ae0e-4c4f-bd52-c7e027d42371" providerId="ADAL" clId="{1708A0DE-705E-4C92-B887-CE3869E2D395}" dt="2026-02-13T07:40:46.242" v="196" actId="20577"/>
        <pc:sldMkLst>
          <pc:docMk/>
          <pc:sldMk cId="1384967367" sldId="352"/>
        </pc:sldMkLst>
        <pc:spChg chg="mod">
          <ac:chgData name="Mihaly, Krisztian" userId="e193a088-ae0e-4c4f-bd52-c7e027d42371" providerId="ADAL" clId="{1708A0DE-705E-4C92-B887-CE3869E2D395}" dt="2026-02-13T07:40:46.242" v="196" actId="20577"/>
          <ac:spMkLst>
            <pc:docMk/>
            <pc:sldMk cId="1384967367" sldId="352"/>
            <ac:spMk id="3" creationId="{679AA906-5F9F-4442-8475-24B091CCC0C6}"/>
          </ac:spMkLst>
        </pc:spChg>
      </pc:sldChg>
      <pc:sldChg chg="modSp mod">
        <pc:chgData name="Mihaly, Krisztian" userId="e193a088-ae0e-4c4f-bd52-c7e027d42371" providerId="ADAL" clId="{1708A0DE-705E-4C92-B887-CE3869E2D395}" dt="2026-02-13T07:49:24.101" v="780" actId="20577"/>
        <pc:sldMkLst>
          <pc:docMk/>
          <pc:sldMk cId="4114566031" sldId="353"/>
        </pc:sldMkLst>
        <pc:spChg chg="mod">
          <ac:chgData name="Mihaly, Krisztian" userId="e193a088-ae0e-4c4f-bd52-c7e027d42371" providerId="ADAL" clId="{1708A0DE-705E-4C92-B887-CE3869E2D395}" dt="2026-02-13T07:49:24.101" v="780" actId="20577"/>
          <ac:spMkLst>
            <pc:docMk/>
            <pc:sldMk cId="4114566031" sldId="353"/>
            <ac:spMk id="2" creationId="{AD529521-59C1-47DF-BB50-6B900A3C721F}"/>
          </ac:spMkLst>
        </pc:spChg>
        <pc:spChg chg="mod">
          <ac:chgData name="Mihaly, Krisztian" userId="e193a088-ae0e-4c4f-bd52-c7e027d42371" providerId="ADAL" clId="{1708A0DE-705E-4C92-B887-CE3869E2D395}" dt="2026-02-13T07:48:26.112" v="728" actId="20577"/>
          <ac:spMkLst>
            <pc:docMk/>
            <pc:sldMk cId="4114566031" sldId="353"/>
            <ac:spMk id="3" creationId="{BC7745A0-3AC9-4AD6-9962-8BEC50846BD1}"/>
          </ac:spMkLst>
        </pc:spChg>
      </pc:sldChg>
      <pc:sldChg chg="del">
        <pc:chgData name="Mihaly, Krisztian" userId="e193a088-ae0e-4c4f-bd52-c7e027d42371" providerId="ADAL" clId="{1708A0DE-705E-4C92-B887-CE3869E2D395}" dt="2026-02-13T07:52:12.130" v="1074" actId="47"/>
        <pc:sldMkLst>
          <pc:docMk/>
          <pc:sldMk cId="2248633448" sldId="354"/>
        </pc:sldMkLst>
      </pc:sldChg>
      <pc:sldChg chg="modSp mod">
        <pc:chgData name="Mihaly, Krisztian" userId="e193a088-ae0e-4c4f-bd52-c7e027d42371" providerId="ADAL" clId="{1708A0DE-705E-4C92-B887-CE3869E2D395}" dt="2026-02-13T07:43:33.405" v="324" actId="404"/>
        <pc:sldMkLst>
          <pc:docMk/>
          <pc:sldMk cId="2636983674" sldId="356"/>
        </pc:sldMkLst>
        <pc:spChg chg="mod">
          <ac:chgData name="Mihaly, Krisztian" userId="e193a088-ae0e-4c4f-bd52-c7e027d42371" providerId="ADAL" clId="{1708A0DE-705E-4C92-B887-CE3869E2D395}" dt="2026-02-13T07:43:33.405" v="324" actId="404"/>
          <ac:spMkLst>
            <pc:docMk/>
            <pc:sldMk cId="2636983674" sldId="356"/>
            <ac:spMk id="3" creationId="{F2B1B7F4-A3DF-4B33-B8AC-A7EFFE340FE1}"/>
          </ac:spMkLst>
        </pc:spChg>
      </pc:sldChg>
      <pc:sldChg chg="modSp mod">
        <pc:chgData name="Mihaly, Krisztian" userId="e193a088-ae0e-4c4f-bd52-c7e027d42371" providerId="ADAL" clId="{1708A0DE-705E-4C92-B887-CE3869E2D395}" dt="2026-02-13T07:57:58.533" v="1348" actId="14100"/>
        <pc:sldMkLst>
          <pc:docMk/>
          <pc:sldMk cId="193446603" sldId="357"/>
        </pc:sldMkLst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17" creationId="{FFFC98D5-046D-41E3-A180-B82201CC00CB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18" creationId="{E59B20B5-D4CE-45D8-B427-5881DF521D62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20" creationId="{41E34863-2260-415A-BD90-E48D5C9F2D71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21" creationId="{679B0F09-530A-4200-A5FA-6318D2C38C5A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22" creationId="{C6330700-5539-4A34-9558-D73AD4927D45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26" creationId="{23140C98-10F4-4E01-AD40-8F58C5473F62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27" creationId="{EF8DF93C-D39F-4036-84AE-252319058D70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28" creationId="{4FC0C626-600C-4070-9F0F-D4800A3B61ED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35" creationId="{8D71A157-C914-41CE-B1B7-C97D37430FD8}"/>
          </ac:spMkLst>
        </pc:spChg>
        <pc:spChg chg="mod">
          <ac:chgData name="Mihaly, Krisztian" userId="e193a088-ae0e-4c4f-bd52-c7e027d42371" providerId="ADAL" clId="{1708A0DE-705E-4C92-B887-CE3869E2D395}" dt="2026-02-13T07:57:58.533" v="1348" actId="14100"/>
          <ac:spMkLst>
            <pc:docMk/>
            <pc:sldMk cId="193446603" sldId="357"/>
            <ac:spMk id="37" creationId="{82F2FF4D-1DAA-47F6-8AAD-688A081E2B8C}"/>
          </ac:spMkLst>
        </pc:spChg>
      </pc:sldChg>
      <pc:sldChg chg="ord">
        <pc:chgData name="Mihaly, Krisztian" userId="e193a088-ae0e-4c4f-bd52-c7e027d42371" providerId="ADAL" clId="{1708A0DE-705E-4C92-B887-CE3869E2D395}" dt="2026-02-13T08:21:24.611" v="2439"/>
        <pc:sldMkLst>
          <pc:docMk/>
          <pc:sldMk cId="3023323627" sldId="365"/>
        </pc:sldMkLst>
      </pc:sldChg>
      <pc:sldChg chg="modSp mod">
        <pc:chgData name="Mihaly, Krisztian" userId="e193a088-ae0e-4c4f-bd52-c7e027d42371" providerId="ADAL" clId="{1708A0DE-705E-4C92-B887-CE3869E2D395}" dt="2026-02-13T07:45:41.372" v="498" actId="20577"/>
        <pc:sldMkLst>
          <pc:docMk/>
          <pc:sldMk cId="2472743648" sldId="403"/>
        </pc:sldMkLst>
        <pc:spChg chg="mod">
          <ac:chgData name="Mihaly, Krisztian" userId="e193a088-ae0e-4c4f-bd52-c7e027d42371" providerId="ADAL" clId="{1708A0DE-705E-4C92-B887-CE3869E2D395}" dt="2026-02-13T07:45:41.372" v="498" actId="20577"/>
          <ac:spMkLst>
            <pc:docMk/>
            <pc:sldMk cId="2472743648" sldId="403"/>
            <ac:spMk id="3" creationId="{09DDA193-5027-1FEA-E0B2-F2D907B6BA51}"/>
          </ac:spMkLst>
        </pc:spChg>
      </pc:sldChg>
      <pc:sldChg chg="modSp mod">
        <pc:chgData name="Mihaly, Krisztian" userId="e193a088-ae0e-4c4f-bd52-c7e027d42371" providerId="ADAL" clId="{1708A0DE-705E-4C92-B887-CE3869E2D395}" dt="2026-02-13T07:53:05.634" v="1150" actId="20577"/>
        <pc:sldMkLst>
          <pc:docMk/>
          <pc:sldMk cId="428675285" sldId="404"/>
        </pc:sldMkLst>
        <pc:spChg chg="mod">
          <ac:chgData name="Mihaly, Krisztian" userId="e193a088-ae0e-4c4f-bd52-c7e027d42371" providerId="ADAL" clId="{1708A0DE-705E-4C92-B887-CE3869E2D395}" dt="2026-02-13T07:53:05.634" v="1150" actId="20577"/>
          <ac:spMkLst>
            <pc:docMk/>
            <pc:sldMk cId="428675285" sldId="404"/>
            <ac:spMk id="3" creationId="{6A0DFEBF-5BC7-645D-0369-1CDC8A294202}"/>
          </ac:spMkLst>
        </pc:spChg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644655497" sldId="405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3866800906" sldId="407"/>
        </pc:sldMkLst>
      </pc:sldChg>
      <pc:sldChg chg="modSp mod">
        <pc:chgData name="Mihaly, Krisztian" userId="e193a088-ae0e-4c4f-bd52-c7e027d42371" providerId="ADAL" clId="{1708A0DE-705E-4C92-B887-CE3869E2D395}" dt="2026-02-13T07:56:16.934" v="1279" actId="20577"/>
        <pc:sldMkLst>
          <pc:docMk/>
          <pc:sldMk cId="938476056" sldId="408"/>
        </pc:sldMkLst>
        <pc:spChg chg="mod">
          <ac:chgData name="Mihaly, Krisztian" userId="e193a088-ae0e-4c4f-bd52-c7e027d42371" providerId="ADAL" clId="{1708A0DE-705E-4C92-B887-CE3869E2D395}" dt="2026-02-13T07:56:16.934" v="1279" actId="20577"/>
          <ac:spMkLst>
            <pc:docMk/>
            <pc:sldMk cId="938476056" sldId="408"/>
            <ac:spMk id="2" creationId="{7EB85640-1943-F39B-E985-D9DCFF0D9BAF}"/>
          </ac:spMkLst>
        </pc:spChg>
        <pc:picChg chg="mod">
          <ac:chgData name="Mihaly, Krisztian" userId="e193a088-ae0e-4c4f-bd52-c7e027d42371" providerId="ADAL" clId="{1708A0DE-705E-4C92-B887-CE3869E2D395}" dt="2026-02-13T07:56:14.413" v="1278" actId="14100"/>
          <ac:picMkLst>
            <pc:docMk/>
            <pc:sldMk cId="938476056" sldId="408"/>
            <ac:picMk id="1026" creationId="{508541AD-BA55-CD34-36F7-4F72352EC867}"/>
          </ac:picMkLst>
        </pc:picChg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3457767107" sldId="409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972652757" sldId="410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1372904066" sldId="411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2060166440" sldId="412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3275978048" sldId="413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1517152287" sldId="414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1680125052" sldId="415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2187996429" sldId="416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497470990" sldId="417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859477473" sldId="418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7205668" sldId="419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2487604076" sldId="420"/>
        </pc:sldMkLst>
      </pc:sldChg>
      <pc:sldChg chg="del">
        <pc:chgData name="Mihaly, Krisztian" userId="e193a088-ae0e-4c4f-bd52-c7e027d42371" providerId="ADAL" clId="{1708A0DE-705E-4C92-B887-CE3869E2D395}" dt="2026-02-16T13:23:01.264" v="2810" actId="47"/>
        <pc:sldMkLst>
          <pc:docMk/>
          <pc:sldMk cId="1256728348" sldId="421"/>
        </pc:sldMkLst>
      </pc:sldChg>
      <pc:sldChg chg="modSp add mod">
        <pc:chgData name="Mihaly, Krisztian" userId="e193a088-ae0e-4c4f-bd52-c7e027d42371" providerId="ADAL" clId="{1708A0DE-705E-4C92-B887-CE3869E2D395}" dt="2026-02-13T07:51:32.453" v="1071" actId="20577"/>
        <pc:sldMkLst>
          <pc:docMk/>
          <pc:sldMk cId="3024064237" sldId="423"/>
        </pc:sldMkLst>
        <pc:spChg chg="mod">
          <ac:chgData name="Mihaly, Krisztian" userId="e193a088-ae0e-4c4f-bd52-c7e027d42371" providerId="ADAL" clId="{1708A0DE-705E-4C92-B887-CE3869E2D395}" dt="2026-02-13T07:50:16.283" v="812" actId="20577"/>
          <ac:spMkLst>
            <pc:docMk/>
            <pc:sldMk cId="3024064237" sldId="423"/>
            <ac:spMk id="2" creationId="{C13FC046-2577-5F20-B368-74E725FFCC9D}"/>
          </ac:spMkLst>
        </pc:spChg>
        <pc:spChg chg="mod">
          <ac:chgData name="Mihaly, Krisztian" userId="e193a088-ae0e-4c4f-bd52-c7e027d42371" providerId="ADAL" clId="{1708A0DE-705E-4C92-B887-CE3869E2D395}" dt="2026-02-13T07:51:32.453" v="1071" actId="20577"/>
          <ac:spMkLst>
            <pc:docMk/>
            <pc:sldMk cId="3024064237" sldId="423"/>
            <ac:spMk id="3" creationId="{55E685FC-CA25-A4CB-E5C4-62F92FE5CC1F}"/>
          </ac:spMkLst>
        </pc:spChg>
      </pc:sldChg>
      <pc:sldChg chg="modSp add mod">
        <pc:chgData name="Mihaly, Krisztian" userId="e193a088-ae0e-4c4f-bd52-c7e027d42371" providerId="ADAL" clId="{1708A0DE-705E-4C92-B887-CE3869E2D395}" dt="2026-02-13T07:57:06.185" v="1312" actId="20577"/>
        <pc:sldMkLst>
          <pc:docMk/>
          <pc:sldMk cId="1732467386" sldId="424"/>
        </pc:sldMkLst>
        <pc:spChg chg="mod">
          <ac:chgData name="Mihaly, Krisztian" userId="e193a088-ae0e-4c4f-bd52-c7e027d42371" providerId="ADAL" clId="{1708A0DE-705E-4C92-B887-CE3869E2D395}" dt="2026-02-13T07:57:06.185" v="1312" actId="20577"/>
          <ac:spMkLst>
            <pc:docMk/>
            <pc:sldMk cId="1732467386" sldId="424"/>
            <ac:spMk id="3" creationId="{7F032873-0573-6D70-7619-B756F6DC5403}"/>
          </ac:spMkLst>
        </pc:spChg>
      </pc:sldChg>
      <pc:sldChg chg="delSp modSp add mod">
        <pc:chgData name="Mihaly, Krisztian" userId="e193a088-ae0e-4c4f-bd52-c7e027d42371" providerId="ADAL" clId="{1708A0DE-705E-4C92-B887-CE3869E2D395}" dt="2026-02-13T08:09:38.109" v="2133" actId="27636"/>
        <pc:sldMkLst>
          <pc:docMk/>
          <pc:sldMk cId="3887179923" sldId="425"/>
        </pc:sldMkLst>
        <pc:spChg chg="mod">
          <ac:chgData name="Mihaly, Krisztian" userId="e193a088-ae0e-4c4f-bd52-c7e027d42371" providerId="ADAL" clId="{1708A0DE-705E-4C92-B887-CE3869E2D395}" dt="2026-02-13T08:09:38.109" v="2133" actId="27636"/>
          <ac:spMkLst>
            <pc:docMk/>
            <pc:sldMk cId="3887179923" sldId="425"/>
            <ac:spMk id="3" creationId="{656175B7-54AE-F733-B091-8A23A790DFB5}"/>
          </ac:spMkLst>
        </pc:spChg>
      </pc:sldChg>
      <pc:sldChg chg="delSp modSp add ord">
        <pc:chgData name="Mihaly, Krisztian" userId="e193a088-ae0e-4c4f-bd52-c7e027d42371" providerId="ADAL" clId="{1708A0DE-705E-4C92-B887-CE3869E2D395}" dt="2026-02-13T08:10:33.250" v="2144"/>
        <pc:sldMkLst>
          <pc:docMk/>
          <pc:sldMk cId="415964031" sldId="426"/>
        </pc:sldMkLst>
        <pc:picChg chg="mod">
          <ac:chgData name="Mihaly, Krisztian" userId="e193a088-ae0e-4c4f-bd52-c7e027d42371" providerId="ADAL" clId="{1708A0DE-705E-4C92-B887-CE3869E2D395}" dt="2026-02-13T08:10:28.314" v="2142" actId="1076"/>
          <ac:picMkLst>
            <pc:docMk/>
            <pc:sldMk cId="415964031" sldId="426"/>
            <ac:picMk id="5" creationId="{4BD0BD84-1009-0608-7676-98308CE82964}"/>
          </ac:picMkLst>
        </pc:picChg>
      </pc:sldChg>
      <pc:sldChg chg="addSp delSp modSp new mod">
        <pc:chgData name="Mihaly, Krisztian" userId="e193a088-ae0e-4c4f-bd52-c7e027d42371" providerId="ADAL" clId="{1708A0DE-705E-4C92-B887-CE3869E2D395}" dt="2026-02-13T08:11:43.275" v="2169"/>
        <pc:sldMkLst>
          <pc:docMk/>
          <pc:sldMk cId="899307243" sldId="427"/>
        </pc:sldMkLst>
        <pc:spChg chg="mod">
          <ac:chgData name="Mihaly, Krisztian" userId="e193a088-ae0e-4c4f-bd52-c7e027d42371" providerId="ADAL" clId="{1708A0DE-705E-4C92-B887-CE3869E2D395}" dt="2026-02-13T08:11:34.878" v="2168" actId="20577"/>
          <ac:spMkLst>
            <pc:docMk/>
            <pc:sldMk cId="899307243" sldId="427"/>
            <ac:spMk id="2" creationId="{B83E018A-426D-0C5C-340D-8C09D4FC7889}"/>
          </ac:spMkLst>
        </pc:spChg>
        <pc:picChg chg="add mod">
          <ac:chgData name="Mihaly, Krisztian" userId="e193a088-ae0e-4c4f-bd52-c7e027d42371" providerId="ADAL" clId="{1708A0DE-705E-4C92-B887-CE3869E2D395}" dt="2026-02-13T08:11:43.275" v="2169"/>
          <ac:picMkLst>
            <pc:docMk/>
            <pc:sldMk cId="899307243" sldId="427"/>
            <ac:picMk id="4" creationId="{7F7AE766-0738-FF6B-8D54-623F8520066A}"/>
          </ac:picMkLst>
        </pc:picChg>
      </pc:sldChg>
      <pc:sldChg chg="addSp delSp modSp add mod">
        <pc:chgData name="Mihaly, Krisztian" userId="e193a088-ae0e-4c4f-bd52-c7e027d42371" providerId="ADAL" clId="{1708A0DE-705E-4C92-B887-CE3869E2D395}" dt="2026-02-13T08:12:22.657" v="2177"/>
        <pc:sldMkLst>
          <pc:docMk/>
          <pc:sldMk cId="3930181913" sldId="428"/>
        </pc:sldMkLst>
        <pc:picChg chg="add mod">
          <ac:chgData name="Mihaly, Krisztian" userId="e193a088-ae0e-4c4f-bd52-c7e027d42371" providerId="ADAL" clId="{1708A0DE-705E-4C92-B887-CE3869E2D395}" dt="2026-02-13T08:12:22.657" v="2177"/>
          <ac:picMkLst>
            <pc:docMk/>
            <pc:sldMk cId="3930181913" sldId="428"/>
            <ac:picMk id="7" creationId="{AA129227-DC69-35AC-2BB2-F65A6F152659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3:11.872" v="2182" actId="478"/>
        <pc:sldMkLst>
          <pc:docMk/>
          <pc:sldMk cId="3838212545" sldId="452"/>
        </pc:sldMkLst>
        <pc:picChg chg="mod">
          <ac:chgData name="Mihaly, Krisztian" userId="e193a088-ae0e-4c4f-bd52-c7e027d42371" providerId="ADAL" clId="{1708A0DE-705E-4C92-B887-CE3869E2D395}" dt="2026-02-13T08:13:03.502" v="2180" actId="1076"/>
          <ac:picMkLst>
            <pc:docMk/>
            <pc:sldMk cId="3838212545" sldId="452"/>
            <ac:picMk id="6" creationId="{287A5C98-B75E-4973-AB46-87B302CA9BB4}"/>
          </ac:picMkLst>
        </pc:picChg>
      </pc:sldChg>
      <pc:sldChg chg="addSp delSp modSp add mod">
        <pc:chgData name="Mihaly, Krisztian" userId="e193a088-ae0e-4c4f-bd52-c7e027d42371" providerId="ADAL" clId="{1708A0DE-705E-4C92-B887-CE3869E2D395}" dt="2026-02-13T08:13:42.668" v="2188" actId="14100"/>
        <pc:sldMkLst>
          <pc:docMk/>
          <pc:sldMk cId="3433379798" sldId="453"/>
        </pc:sldMkLst>
        <pc:picChg chg="mod">
          <ac:chgData name="Mihaly, Krisztian" userId="e193a088-ae0e-4c4f-bd52-c7e027d42371" providerId="ADAL" clId="{1708A0DE-705E-4C92-B887-CE3869E2D395}" dt="2026-02-13T08:13:42.668" v="2188" actId="14100"/>
          <ac:picMkLst>
            <pc:docMk/>
            <pc:sldMk cId="3433379798" sldId="453"/>
            <ac:picMk id="5" creationId="{B10F663C-44CC-4751-9224-8609BF68E173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3:49.509" v="2190" actId="1076"/>
        <pc:sldMkLst>
          <pc:docMk/>
          <pc:sldMk cId="1547607581" sldId="454"/>
        </pc:sldMkLst>
        <pc:picChg chg="mod">
          <ac:chgData name="Mihaly, Krisztian" userId="e193a088-ae0e-4c4f-bd52-c7e027d42371" providerId="ADAL" clId="{1708A0DE-705E-4C92-B887-CE3869E2D395}" dt="2026-02-13T08:13:49.509" v="2190" actId="1076"/>
          <ac:picMkLst>
            <pc:docMk/>
            <pc:sldMk cId="1547607581" sldId="454"/>
            <ac:picMk id="6" creationId="{B07E0578-34E9-4947-BC68-CB5DC6ED9820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4:11.972" v="2196" actId="478"/>
        <pc:sldMkLst>
          <pc:docMk/>
          <pc:sldMk cId="3110083472" sldId="455"/>
        </pc:sldMkLst>
        <pc:picChg chg="mod">
          <ac:chgData name="Mihaly, Krisztian" userId="e193a088-ae0e-4c4f-bd52-c7e027d42371" providerId="ADAL" clId="{1708A0DE-705E-4C92-B887-CE3869E2D395}" dt="2026-02-13T08:14:09.633" v="2195" actId="1076"/>
          <ac:picMkLst>
            <pc:docMk/>
            <pc:sldMk cId="3110083472" sldId="455"/>
            <ac:picMk id="10" creationId="{6E4F43C7-7A37-499C-8B63-C8DBED2FCAAF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3:59.132" v="2193" actId="478"/>
        <pc:sldMkLst>
          <pc:docMk/>
          <pc:sldMk cId="2711403402" sldId="456"/>
        </pc:sldMkLst>
        <pc:picChg chg="mod">
          <ac:chgData name="Mihaly, Krisztian" userId="e193a088-ae0e-4c4f-bd52-c7e027d42371" providerId="ADAL" clId="{1708A0DE-705E-4C92-B887-CE3869E2D395}" dt="2026-02-13T08:13:55.832" v="2192" actId="1076"/>
          <ac:picMkLst>
            <pc:docMk/>
            <pc:sldMk cId="2711403402" sldId="456"/>
            <ac:picMk id="6" creationId="{970BE1D8-CA8B-43D4-8B40-AB245B43C443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5:59.084" v="2199" actId="1076"/>
        <pc:sldMkLst>
          <pc:docMk/>
          <pc:sldMk cId="3963963532" sldId="457"/>
        </pc:sldMkLst>
        <pc:picChg chg="mod">
          <ac:chgData name="Mihaly, Krisztian" userId="e193a088-ae0e-4c4f-bd52-c7e027d42371" providerId="ADAL" clId="{1708A0DE-705E-4C92-B887-CE3869E2D395}" dt="2026-02-13T08:15:59.084" v="2199" actId="1076"/>
          <ac:picMkLst>
            <pc:docMk/>
            <pc:sldMk cId="3963963532" sldId="457"/>
            <ac:picMk id="5" creationId="{0C435340-841A-4EAC-B81E-D24A02C70914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6:10.147" v="2202" actId="1076"/>
        <pc:sldMkLst>
          <pc:docMk/>
          <pc:sldMk cId="2466256466" sldId="458"/>
        </pc:sldMkLst>
        <pc:picChg chg="mod">
          <ac:chgData name="Mihaly, Krisztian" userId="e193a088-ae0e-4c4f-bd52-c7e027d42371" providerId="ADAL" clId="{1708A0DE-705E-4C92-B887-CE3869E2D395}" dt="2026-02-13T08:16:10.147" v="2202" actId="1076"/>
          <ac:picMkLst>
            <pc:docMk/>
            <pc:sldMk cId="2466256466" sldId="458"/>
            <ac:picMk id="6" creationId="{2113EA8F-CA7F-4727-BE18-C0C6C6A198D9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8:53.673" v="2392" actId="20577"/>
        <pc:sldMkLst>
          <pc:docMk/>
          <pc:sldMk cId="1046633539" sldId="459"/>
        </pc:sldMkLst>
        <pc:spChg chg="mod">
          <ac:chgData name="Mihaly, Krisztian" userId="e193a088-ae0e-4c4f-bd52-c7e027d42371" providerId="ADAL" clId="{1708A0DE-705E-4C92-B887-CE3869E2D395}" dt="2026-02-13T08:18:53.673" v="2392" actId="20577"/>
          <ac:spMkLst>
            <pc:docMk/>
            <pc:sldMk cId="1046633539" sldId="459"/>
            <ac:spMk id="3" creationId="{02956799-DE77-44AC-B41F-E9A17A89B24D}"/>
          </ac:spMkLst>
        </pc:spChg>
      </pc:sldChg>
      <pc:sldChg chg="delSp modSp add mod">
        <pc:chgData name="Mihaly, Krisztian" userId="e193a088-ae0e-4c4f-bd52-c7e027d42371" providerId="ADAL" clId="{1708A0DE-705E-4C92-B887-CE3869E2D395}" dt="2026-02-13T08:19:25.629" v="2398" actId="478"/>
        <pc:sldMkLst>
          <pc:docMk/>
          <pc:sldMk cId="3654307270" sldId="461"/>
        </pc:sldMkLst>
        <pc:picChg chg="mod">
          <ac:chgData name="Mihaly, Krisztian" userId="e193a088-ae0e-4c4f-bd52-c7e027d42371" providerId="ADAL" clId="{1708A0DE-705E-4C92-B887-CE3869E2D395}" dt="2026-02-13T08:19:22.847" v="2397" actId="1076"/>
          <ac:picMkLst>
            <pc:docMk/>
            <pc:sldMk cId="3654307270" sldId="461"/>
            <ac:picMk id="3074" creationId="{47E1D0CD-5ADB-4263-9123-DE84ACDCE837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19:14.198" v="2395" actId="1076"/>
        <pc:sldMkLst>
          <pc:docMk/>
          <pc:sldMk cId="3917858123" sldId="463"/>
        </pc:sldMkLst>
        <pc:picChg chg="mod">
          <ac:chgData name="Mihaly, Krisztian" userId="e193a088-ae0e-4c4f-bd52-c7e027d42371" providerId="ADAL" clId="{1708A0DE-705E-4C92-B887-CE3869E2D395}" dt="2026-02-13T08:19:14.198" v="2395" actId="1076"/>
          <ac:picMkLst>
            <pc:docMk/>
            <pc:sldMk cId="3917858123" sldId="463"/>
            <ac:picMk id="5122" creationId="{45953FCC-12D2-4D15-A589-AE01A742C9F8}"/>
          </ac:picMkLst>
        </pc:picChg>
      </pc:sldChg>
      <pc:sldChg chg="addSp delSp modSp new mod">
        <pc:chgData name="Mihaly, Krisztian" userId="e193a088-ae0e-4c4f-bd52-c7e027d42371" providerId="ADAL" clId="{1708A0DE-705E-4C92-B887-CE3869E2D395}" dt="2026-02-13T08:20:22.384" v="2436"/>
        <pc:sldMkLst>
          <pc:docMk/>
          <pc:sldMk cId="10531067" sldId="464"/>
        </pc:sldMkLst>
        <pc:spChg chg="mod">
          <ac:chgData name="Mihaly, Krisztian" userId="e193a088-ae0e-4c4f-bd52-c7e027d42371" providerId="ADAL" clId="{1708A0DE-705E-4C92-B887-CE3869E2D395}" dt="2026-02-13T08:20:19.570" v="2435" actId="20577"/>
          <ac:spMkLst>
            <pc:docMk/>
            <pc:sldMk cId="10531067" sldId="464"/>
            <ac:spMk id="2" creationId="{F4DA017B-2CA6-8F2D-91AE-BDE1E3172E24}"/>
          </ac:spMkLst>
        </pc:spChg>
        <pc:picChg chg="add mod">
          <ac:chgData name="Mihaly, Krisztian" userId="e193a088-ae0e-4c4f-bd52-c7e027d42371" providerId="ADAL" clId="{1708A0DE-705E-4C92-B887-CE3869E2D395}" dt="2026-02-13T08:20:22.384" v="2436"/>
          <ac:picMkLst>
            <pc:docMk/>
            <pc:sldMk cId="10531067" sldId="464"/>
            <ac:picMk id="4" creationId="{3125289D-A7D2-5026-F42E-E779F6C09D8B}"/>
          </ac:picMkLst>
        </pc:picChg>
      </pc:sldChg>
      <pc:sldChg chg="delSp modSp add mod">
        <pc:chgData name="Mihaly, Krisztian" userId="e193a088-ae0e-4c4f-bd52-c7e027d42371" providerId="ADAL" clId="{1708A0DE-705E-4C92-B887-CE3869E2D395}" dt="2026-02-13T08:23:58.861" v="2742" actId="478"/>
        <pc:sldMkLst>
          <pc:docMk/>
          <pc:sldMk cId="2319348469" sldId="465"/>
        </pc:sldMkLst>
        <pc:spChg chg="mod">
          <ac:chgData name="Mihaly, Krisztian" userId="e193a088-ae0e-4c4f-bd52-c7e027d42371" providerId="ADAL" clId="{1708A0DE-705E-4C92-B887-CE3869E2D395}" dt="2026-02-13T08:23:53.923" v="2741" actId="20577"/>
          <ac:spMkLst>
            <pc:docMk/>
            <pc:sldMk cId="2319348469" sldId="465"/>
            <ac:spMk id="3" creationId="{7FF99DD5-81BB-4866-94EC-00FDF2BEC424}"/>
          </ac:spMkLst>
        </pc:spChg>
      </pc:sldChg>
      <pc:sldChg chg="modSp new mod">
        <pc:chgData name="Mihaly, Krisztian" userId="e193a088-ae0e-4c4f-bd52-c7e027d42371" providerId="ADAL" clId="{1708A0DE-705E-4C92-B887-CE3869E2D395}" dt="2026-02-13T08:25:49.611" v="2809" actId="20577"/>
        <pc:sldMkLst>
          <pc:docMk/>
          <pc:sldMk cId="3752880071" sldId="466"/>
        </pc:sldMkLst>
        <pc:spChg chg="mod">
          <ac:chgData name="Mihaly, Krisztian" userId="e193a088-ae0e-4c4f-bd52-c7e027d42371" providerId="ADAL" clId="{1708A0DE-705E-4C92-B887-CE3869E2D395}" dt="2026-02-13T08:25:49.611" v="2809" actId="20577"/>
          <ac:spMkLst>
            <pc:docMk/>
            <pc:sldMk cId="3752880071" sldId="466"/>
            <ac:spMk id="2" creationId="{DA77C2EF-FF22-5A69-DC11-7C1E1C0E34AF}"/>
          </ac:spMkLst>
        </pc:spChg>
        <pc:spChg chg="mod">
          <ac:chgData name="Mihaly, Krisztian" userId="e193a088-ae0e-4c4f-bd52-c7e027d42371" providerId="ADAL" clId="{1708A0DE-705E-4C92-B887-CE3869E2D395}" dt="2026-02-13T08:25:42.861" v="2789" actId="1076"/>
          <ac:spMkLst>
            <pc:docMk/>
            <pc:sldMk cId="3752880071" sldId="466"/>
            <ac:spMk id="3" creationId="{E8AEF310-C638-BBDF-EB45-81D096EF1392}"/>
          </ac:spMkLst>
        </pc:spChg>
      </pc:sldChg>
      <pc:sldChg chg="modSp add del mod">
        <pc:chgData name="Mihaly, Krisztian" userId="e193a088-ae0e-4c4f-bd52-c7e027d42371" providerId="ADAL" clId="{1708A0DE-705E-4C92-B887-CE3869E2D395}" dt="2026-02-13T08:24:26.405" v="2784" actId="47"/>
        <pc:sldMkLst>
          <pc:docMk/>
          <pc:sldMk cId="2122032204" sldId="470"/>
        </pc:sldMkLst>
      </pc:sldChg>
      <pc:sldChg chg="add del">
        <pc:chgData name="Mihaly, Krisztian" userId="e193a088-ae0e-4c4f-bd52-c7e027d42371" providerId="ADAL" clId="{1708A0DE-705E-4C92-B887-CE3869E2D395}" dt="2026-02-13T08:24:34.560" v="2785" actId="47"/>
        <pc:sldMkLst>
          <pc:docMk/>
          <pc:sldMk cId="3971079471" sldId="472"/>
        </pc:sldMkLst>
      </pc:sldChg>
      <pc:sldChg chg="add del">
        <pc:chgData name="Mihaly, Krisztian" userId="e193a088-ae0e-4c4f-bd52-c7e027d42371" providerId="ADAL" clId="{1708A0DE-705E-4C92-B887-CE3869E2D395}" dt="2026-02-13T08:24:34.560" v="2785" actId="47"/>
        <pc:sldMkLst>
          <pc:docMk/>
          <pc:sldMk cId="3948692856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67378-7428-4BDC-807D-272741C6C518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318AE-BDA3-4B1A-9DE0-0F05CAA4B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8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6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9241DA8-E7F9-49F1-B82E-D2E4AC6153A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doc/abapdocu_752_index_htm/7.52/en-US/index.htm?file=abenbuiltin_types_numeric.htm" TargetMode="External"/><Relationship Id="rId2" Type="http://schemas.openxmlformats.org/officeDocument/2006/relationships/hyperlink" Target="https://help.sap.com/doc/abapdocu_752_index_htm/7.52/en-US/index.htm?file=abenbuiltin_types_date_tim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.sap.com/doc/abapdocu_752_index_htm/7.52/en-US/index.htm?file=abenddic_data_elements.htm" TargetMode="External"/><Relationship Id="rId4" Type="http://schemas.openxmlformats.org/officeDocument/2006/relationships/hyperlink" Target="https://help.sap.com/doc/abapdocu_752_index_htm/7.52/en-US/index.htm?file=abenbuiltin_types_byte.htm" TargetMode="Externa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sap.com/docs/SAP_NETWEAVER_AS_ABAP_752/c238d694b825421f940829321ffa326a/4ec20e296e391014adc9fffe4e204223.html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cloud9erp.com/blog/acumatica-named-erp-leader-by-nucleus-resear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ing.sap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mc-modeling.or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risztian.mihaly@sap.com" TargetMode="External"/><Relationship Id="rId2" Type="http://schemas.openxmlformats.org/officeDocument/2006/relationships/hyperlink" Target="mailto:mihalykrisztian@gmail.co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agents.BD.em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agents_BD.emf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storages.BD.em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storages_BD.em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channel+access.BD.emf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channels_BD.emf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file:///\\dwdf204\xu_prarch_kt\Modeling\TechnicalArchitectureModeling\Trainings\MakingArchitectureUnderstandable\Figures\BlockDiagrams\accessArcs_BD.emf" TargetMode="Externa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request-response-channel_BD.emf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the_3_dots_BD.emf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grouping-resolved_BD.emf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file:///\\dwdf204\xu_prarch_kt\Modeling\TechnicalArchitectureModeling\Trainings\MakingArchitectureUnderstandable\Figures\BlockDiagrams\shading_example_BD.emf" TargetMode="External"/><Relationship Id="rId4" Type="http://schemas.openxmlformats.org/officeDocument/2006/relationships/image" Target="../media/image2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exercise1-online_edition_BD.emf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without_refinement.BD.emf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refinement.BD.emf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refinement2.BD.emf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OnlineShopOrders_CD.emf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entities_and_instances_ER.emf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specialization_CD.emf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relationships-NtoM_ER.emf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sap.com/course/bc401-abap-objects-classroom-018-hu-hu/" TargetMode="External"/><Relationship Id="rId2" Type="http://schemas.openxmlformats.org/officeDocument/2006/relationships/hyperlink" Target="https://training.sap.com/course/bc400-abap-workbench-foundations-classroom-015-us-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sap.com/" TargetMode="External"/><Relationship Id="rId4" Type="http://schemas.openxmlformats.org/officeDocument/2006/relationships/hyperlink" Target="https://training.sap.com/course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composition_CD.emf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pserv464/helpdata/en/fc/eb2e97358411d1829f0000e829fbfe/frameset.htm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pserv464/helpdata/en/fc/eb2e97358411d1829f0000e829fbfe/frameset.htm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DB19-0CE1-4C7B-A7C6-585F190AE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br>
              <a:rPr lang="hu-HU" dirty="0"/>
            </a:br>
            <a:r>
              <a:rPr lang="hu-HU" dirty="0"/>
              <a:t>ABAP programozás alapjai - Levelező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86AB6-C142-4B5A-A272-9A40123CF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1. alkalom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B8F1-BD4F-4D62-90DE-10B54C99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Online környezet specialitásai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FB10-F8B9-4884-8CFC-9F1037A7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011679"/>
            <a:ext cx="10753725" cy="3766185"/>
          </a:xfrm>
        </p:spPr>
        <p:txBody>
          <a:bodyPr/>
          <a:lstStyle/>
          <a:p>
            <a:r>
              <a:rPr lang="hu-HU" dirty="0"/>
              <a:t>Rugalmasságot kérek</a:t>
            </a:r>
          </a:p>
          <a:p>
            <a:endParaRPr lang="hu-HU" dirty="0"/>
          </a:p>
          <a:p>
            <a:r>
              <a:rPr lang="hu-HU" dirty="0"/>
              <a:t>MS </a:t>
            </a:r>
            <a:r>
              <a:rPr lang="hu-HU" dirty="0" err="1"/>
              <a:t>Teams</a:t>
            </a:r>
            <a:r>
              <a:rPr lang="hu-HU" dirty="0"/>
              <a:t> </a:t>
            </a:r>
            <a:r>
              <a:rPr lang="hu-HU" dirty="0" err="1"/>
              <a:t>raise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: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Meeting chat</a:t>
            </a:r>
            <a:endParaRPr lang="en-US" dirty="0"/>
          </a:p>
        </p:txBody>
      </p:sp>
      <p:pic>
        <p:nvPicPr>
          <p:cNvPr id="1026" name="Picture 2" descr="Button to raise your hand">
            <a:extLst>
              <a:ext uri="{FF2B5EF4-FFF2-40B4-BE49-F238E27FC236}">
                <a16:creationId xmlns:a16="http://schemas.microsoft.com/office/drawing/2014/main" id="{D991B020-5A30-4D0A-A583-F52E17F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5" y="3410585"/>
            <a:ext cx="32861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B2B8C-72E7-45E6-A5CF-7B65042838CE}"/>
              </a:ext>
            </a:extLst>
          </p:cNvPr>
          <p:cNvSpPr txBox="1"/>
          <p:nvPr/>
        </p:nvSpPr>
        <p:spPr>
          <a:xfrm>
            <a:off x="965525" y="3894771"/>
            <a:ext cx="1002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/>
              <a:t>Source</a:t>
            </a:r>
            <a:r>
              <a:rPr lang="hu-HU" i="1" dirty="0"/>
              <a:t>: </a:t>
            </a:r>
            <a:r>
              <a:rPr lang="en-US" i="1" dirty="0"/>
              <a:t>https://support.microsoft.com/en-us/office/raise-your-hand-in-a-teams-meeting-bb2dd8e1-e6bd-43a6-85cf-30822667b372</a:t>
            </a:r>
          </a:p>
        </p:txBody>
      </p:sp>
    </p:spTree>
    <p:extLst>
      <p:ext uri="{BB962C8B-B14F-4D97-AF65-F5344CB8AC3E}">
        <p14:creationId xmlns:p14="http://schemas.microsoft.com/office/powerpoint/2010/main" val="18620828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F74B-91F6-A091-FE3D-E47621EA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AFFC-0A52-0A47-DB29-4B2D205A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 nézetei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129227-DC69-35AC-2BB2-F65A6F152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267" y="2011363"/>
            <a:ext cx="5953740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819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Load Program Context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A5C98-B75E-4973-AB46-87B302CA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07" y="1545960"/>
            <a:ext cx="7570986" cy="48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25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Send Selection Screen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F663C-44CC-4751-9224-8609BF68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63" y="1678330"/>
            <a:ext cx="7399776" cy="4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97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Input Values Transferred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E0578-34E9-4947-BC68-CB5DC6ED9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073" y="1623037"/>
            <a:ext cx="7645854" cy="48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75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Loading and Calling Reuse Units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BE1D8-CA8B-43D4-8B40-AB245B43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980" y="1583069"/>
            <a:ext cx="7440040" cy="47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34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Request and Fetch Data Records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4F43C7-7A37-499C-8B63-C8DBED2F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92" y="1602992"/>
            <a:ext cx="6689416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34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Reuse Unit Returns the Data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35340-841A-4EAC-B81E-D24A02C70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32" y="1969917"/>
            <a:ext cx="6893335" cy="43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635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Display the List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3EA8F-CA7F-4727-BE18-C0C6C6A1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937" y="2001379"/>
            <a:ext cx="6974125" cy="43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64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017B-2CA6-8F2D-91AE-BDE1E317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 története és felépítése</a:t>
            </a:r>
            <a:endParaRPr lang="en-GB" dirty="0"/>
          </a:p>
        </p:txBody>
      </p:sp>
      <p:pic>
        <p:nvPicPr>
          <p:cNvPr id="4" name="Picture 2" descr="Timeline&#10;&#10;Description automatically generated">
            <a:extLst>
              <a:ext uri="{FF2B5EF4-FFF2-40B4-BE49-F238E27FC236}">
                <a16:creationId xmlns:a16="http://schemas.microsoft.com/office/drawing/2014/main" id="{3125289D-A7D2-5026-F42E-E779F6C09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573" y="2011363"/>
            <a:ext cx="6679129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0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7109-D577-43D5-9C26-B0E69143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73230-1B30-4A73-BE93-4A79AA44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3600" dirty="0"/>
              <a:t>Szintaktikai ismerkedés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332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616D-CE5F-A919-D9EF-F3BCC565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Katalógus</a:t>
            </a:r>
            <a:r>
              <a:rPr lang="en-GB" dirty="0"/>
              <a:t>, </a:t>
            </a:r>
            <a:r>
              <a:rPr lang="en-GB" dirty="0" err="1"/>
              <a:t>óralátogatás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A193-5027-1FEA-E0B2-F2D907B6B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A </a:t>
            </a:r>
            <a:r>
              <a:rPr lang="en-GB" dirty="0" err="1"/>
              <a:t>hallgató</a:t>
            </a:r>
            <a:r>
              <a:rPr lang="en-GB" dirty="0"/>
              <a:t> </a:t>
            </a:r>
            <a:r>
              <a:rPr lang="en-GB" dirty="0" err="1"/>
              <a:t>felnőtt</a:t>
            </a:r>
            <a:r>
              <a:rPr lang="en-GB" dirty="0"/>
              <a:t> ember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racionális</a:t>
            </a:r>
            <a:r>
              <a:rPr lang="en-GB" dirty="0"/>
              <a:t> </a:t>
            </a:r>
            <a:r>
              <a:rPr lang="en-GB" dirty="0" err="1"/>
              <a:t>döntést</a:t>
            </a:r>
            <a:r>
              <a:rPr lang="en-GB" dirty="0"/>
              <a:t> </a:t>
            </a:r>
            <a:r>
              <a:rPr lang="en-GB" dirty="0" err="1"/>
              <a:t>tud</a:t>
            </a:r>
            <a:r>
              <a:rPr lang="en-GB" dirty="0"/>
              <a:t> </a:t>
            </a:r>
            <a:r>
              <a:rPr lang="en-GB" dirty="0" err="1"/>
              <a:t>hozni</a:t>
            </a:r>
            <a:r>
              <a:rPr lang="hu-HU" dirty="0"/>
              <a:t>. A</a:t>
            </a:r>
            <a:r>
              <a:rPr lang="en-GB" dirty="0"/>
              <a:t>z </a:t>
            </a:r>
            <a:r>
              <a:rPr lang="en-GB" dirty="0" err="1"/>
              <a:t>előadások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gyakorlatok</a:t>
            </a:r>
            <a:r>
              <a:rPr lang="en-GB" dirty="0"/>
              <a:t> </a:t>
            </a:r>
            <a:r>
              <a:rPr lang="en-GB" dirty="0" err="1"/>
              <a:t>látogatása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kötelező</a:t>
            </a:r>
            <a:r>
              <a:rPr lang="en-GB" dirty="0"/>
              <a:t>, </a:t>
            </a:r>
            <a:r>
              <a:rPr lang="en-GB" dirty="0" err="1"/>
              <a:t>azonban</a:t>
            </a:r>
            <a:r>
              <a:rPr lang="en-GB" dirty="0"/>
              <a:t> </a:t>
            </a:r>
            <a:r>
              <a:rPr lang="en-GB" dirty="0" err="1"/>
              <a:t>erősen</a:t>
            </a:r>
            <a:r>
              <a:rPr lang="en-GB" dirty="0"/>
              <a:t> </a:t>
            </a:r>
            <a:r>
              <a:rPr lang="en-GB" dirty="0" err="1"/>
              <a:t>ajánlott</a:t>
            </a:r>
            <a:r>
              <a:rPr lang="hu-HU" dirty="0"/>
              <a:t>.</a:t>
            </a:r>
            <a:endParaRPr lang="en-GB" dirty="0"/>
          </a:p>
          <a:p>
            <a:pPr algn="just"/>
            <a:r>
              <a:rPr lang="en-GB" dirty="0" err="1"/>
              <a:t>Tömbösített</a:t>
            </a:r>
            <a:r>
              <a:rPr lang="en-GB" dirty="0"/>
              <a:t> </a:t>
            </a:r>
            <a:r>
              <a:rPr lang="en-GB" dirty="0" err="1"/>
              <a:t>jellege</a:t>
            </a:r>
            <a:r>
              <a:rPr lang="en-GB" dirty="0"/>
              <a:t> </a:t>
            </a:r>
            <a:r>
              <a:rPr lang="en-GB" dirty="0" err="1"/>
              <a:t>miatt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óráról</a:t>
            </a:r>
            <a:r>
              <a:rPr lang="en-GB" dirty="0"/>
              <a:t> </a:t>
            </a:r>
            <a:r>
              <a:rPr lang="en-GB" dirty="0" err="1"/>
              <a:t>órára</a:t>
            </a:r>
            <a:r>
              <a:rPr lang="en-GB" dirty="0"/>
              <a:t> </a:t>
            </a:r>
            <a:r>
              <a:rPr lang="en-GB" dirty="0" err="1"/>
              <a:t>készülés</a:t>
            </a:r>
            <a:r>
              <a:rPr lang="en-GB" dirty="0"/>
              <a:t> </a:t>
            </a:r>
            <a:r>
              <a:rPr lang="hu-HU" dirty="0"/>
              <a:t>erősen </a:t>
            </a:r>
            <a:r>
              <a:rPr lang="en-GB" dirty="0" err="1"/>
              <a:t>ajánlott</a:t>
            </a:r>
            <a:r>
              <a:rPr lang="en-GB" dirty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27436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80A1-FF3A-4003-8CDC-D36EEA24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Syntax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9DD5-81BB-4866-94EC-00FDF2BE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r>
              <a:rPr lang="hu-HU" dirty="0"/>
              <a:t>Az </a:t>
            </a:r>
            <a:r>
              <a:rPr lang="en-US" dirty="0"/>
              <a:t>ABAP programs </a:t>
            </a:r>
            <a:r>
              <a:rPr lang="hu-HU" dirty="0"/>
              <a:t>mondatokból áll (</a:t>
            </a:r>
            <a:r>
              <a:rPr lang="en-US" b="1" dirty="0"/>
              <a:t>sentences</a:t>
            </a:r>
            <a:r>
              <a:rPr lang="en-US" dirty="0"/>
              <a:t> </a:t>
            </a:r>
            <a:r>
              <a:rPr lang="hu-HU" dirty="0"/>
              <a:t>- </a:t>
            </a:r>
            <a:r>
              <a:rPr lang="en-US" b="1" dirty="0"/>
              <a:t>statements</a:t>
            </a:r>
            <a:r>
              <a:rPr lang="en-US" dirty="0"/>
              <a:t>).</a:t>
            </a:r>
          </a:p>
          <a:p>
            <a:r>
              <a:rPr lang="hu-HU" dirty="0"/>
              <a:t>A mondat első szavát ABAP foglalt szónak (</a:t>
            </a:r>
            <a:r>
              <a:rPr lang="hu-HU" b="1" dirty="0"/>
              <a:t>ABAP </a:t>
            </a:r>
            <a:r>
              <a:rPr lang="hu-HU" b="1" dirty="0" err="1"/>
              <a:t>keyword</a:t>
            </a:r>
            <a:r>
              <a:rPr lang="hu-HU" dirty="0"/>
              <a:t>) nevezzük.</a:t>
            </a:r>
            <a:endParaRPr lang="en-US" dirty="0"/>
          </a:p>
          <a:p>
            <a:r>
              <a:rPr lang="hu-HU" dirty="0"/>
              <a:t>Minden mondat ponttal (</a:t>
            </a:r>
            <a:r>
              <a:rPr lang="hu-HU" b="1" dirty="0" err="1"/>
              <a:t>period</a:t>
            </a:r>
            <a:r>
              <a:rPr lang="hu-HU" dirty="0"/>
              <a:t>) végződik.</a:t>
            </a:r>
            <a:endParaRPr lang="en-US" dirty="0"/>
          </a:p>
          <a:p>
            <a:r>
              <a:rPr lang="hu-HU" dirty="0"/>
              <a:t>A szavak legalább egy szóközzel elválasztottak.</a:t>
            </a:r>
          </a:p>
          <a:p>
            <a:r>
              <a:rPr lang="hu-HU" dirty="0"/>
              <a:t>Az ABAP nem különbözteti meg a kis és nagybetűket.</a:t>
            </a:r>
            <a:endParaRPr lang="en-US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DBF8DEA-A7C9-4140-88EE-A33119812E28}"/>
              </a:ext>
            </a:extLst>
          </p:cNvPr>
          <p:cNvSpPr/>
          <p:nvPr/>
        </p:nvSpPr>
        <p:spPr bwMode="gray">
          <a:xfrm>
            <a:off x="6553200" y="1623835"/>
            <a:ext cx="5118506" cy="464992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107916" tIns="107916" rIns="71944" bIns="107916" rtlCol="0" anchor="t" anchorCtr="0">
            <a:spAutoFit/>
          </a:bodyPr>
          <a:lstStyle/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REPORT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simple_report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pt-BR" sz="18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PARAMETERS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pa_num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 TYPE </a:t>
            </a:r>
            <a:r>
              <a:rPr lang="pt-BR" sz="1800" dirty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pt-BR" sz="18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DATA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 TYPE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MOVE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pa_num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TO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ADD </a:t>
            </a:r>
            <a:r>
              <a:rPr lang="en-US" sz="1800" dirty="0">
                <a:solidFill>
                  <a:srgbClr val="3399FF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to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WRITE </a:t>
            </a:r>
            <a:r>
              <a:rPr lang="hu-HU" sz="1800" dirty="0">
                <a:solidFill>
                  <a:srgbClr val="008000"/>
                </a:solidFill>
                <a:latin typeface="Consolas" panose="020B0609020204030204" pitchFamily="49" charset="0"/>
              </a:rPr>
              <a:t>'Your input:'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WRITE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pa_num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NEW-LINE.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WRITE |</a:t>
            </a:r>
            <a:r>
              <a:rPr lang="hu-HU" sz="1800" dirty="0">
                <a:solidFill>
                  <a:srgbClr val="008000"/>
                </a:solidFill>
                <a:latin typeface="Consolas" panose="020B0609020204030204" pitchFamily="49" charset="0"/>
              </a:rPr>
              <a:t>'Result:    '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{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 }|.</a:t>
            </a:r>
            <a:endParaRPr lang="en-US" sz="1399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3484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Minden utasítás után pontot kell tenni</a:t>
            </a:r>
          </a:p>
          <a:p>
            <a:pPr marL="411480" lvl="1" indent="0">
              <a:buNone/>
            </a:pPr>
            <a:r>
              <a:rPr lang="hu-HU" sz="2000" dirty="0"/>
              <a:t>DATA </a:t>
            </a:r>
            <a:r>
              <a:rPr lang="hu-HU" sz="2000" dirty="0" err="1"/>
              <a:t>lv_a</a:t>
            </a:r>
            <a:r>
              <a:rPr lang="hu-HU" sz="2000" dirty="0"/>
              <a:t> TYPE i.</a:t>
            </a:r>
          </a:p>
          <a:p>
            <a:pPr marL="411480" lvl="1" indent="0">
              <a:buNone/>
            </a:pPr>
            <a:r>
              <a:rPr lang="hu-HU" sz="2000" dirty="0"/>
              <a:t>DATA </a:t>
            </a:r>
            <a:r>
              <a:rPr lang="hu-HU" sz="2000" dirty="0" err="1"/>
              <a:t>lv_b</a:t>
            </a:r>
            <a:r>
              <a:rPr lang="hu-HU" sz="2000" dirty="0"/>
              <a:t> TYPE i.</a:t>
            </a:r>
          </a:p>
          <a:p>
            <a:pPr marL="411480" lvl="1" indent="0">
              <a:buNone/>
            </a:pPr>
            <a:endParaRPr lang="hu-HU" sz="2000" dirty="0"/>
          </a:p>
          <a:p>
            <a:r>
              <a:rPr lang="hu-HU" sz="2400" dirty="0"/>
              <a:t>Ugyanazon utasítást kiadása rövidített formában a : és , használatával </a:t>
            </a:r>
          </a:p>
          <a:p>
            <a:pPr marL="411480" lvl="1" indent="0">
              <a:buNone/>
            </a:pPr>
            <a:r>
              <a:rPr lang="hu-HU" sz="2000" dirty="0"/>
              <a:t>DATA: </a:t>
            </a:r>
            <a:r>
              <a:rPr lang="hu-HU" sz="2000" dirty="0" err="1"/>
              <a:t>lv_a</a:t>
            </a:r>
            <a:r>
              <a:rPr lang="hu-HU" sz="2000" dirty="0"/>
              <a:t> TYPE i,</a:t>
            </a:r>
          </a:p>
          <a:p>
            <a:pPr marL="411480" lvl="1" indent="0">
              <a:buNone/>
            </a:pPr>
            <a:r>
              <a:rPr lang="hu-HU" sz="2000" dirty="0"/>
              <a:t>           </a:t>
            </a:r>
            <a:r>
              <a:rPr lang="hu-HU" sz="2000" dirty="0" err="1"/>
              <a:t>lv_b</a:t>
            </a:r>
            <a:r>
              <a:rPr lang="hu-HU" sz="2000" dirty="0"/>
              <a:t> TYPE 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85109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megjegyzések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Teljes soros megjegyzés</a:t>
            </a:r>
          </a:p>
          <a:p>
            <a:pPr lvl="1"/>
            <a:r>
              <a:rPr lang="hu-HU" sz="2000" dirty="0"/>
              <a:t>Sor elején „*” karakterrel</a:t>
            </a:r>
          </a:p>
          <a:p>
            <a:pPr lvl="1"/>
            <a:r>
              <a:rPr lang="hu-HU" sz="2000" dirty="0"/>
              <a:t>Blokk kommentekre nincs lehetőség (vesd össze /* és */ )</a:t>
            </a:r>
          </a:p>
          <a:p>
            <a:pPr lvl="2"/>
            <a:r>
              <a:rPr lang="hu-HU" sz="1600" dirty="0"/>
              <a:t>Program szerkesztőben több sor kijelölésével és CTRL+SHFT –l </a:t>
            </a:r>
            <a:r>
              <a:rPr lang="hu-HU" sz="1600" dirty="0" err="1"/>
              <a:t>kommentezni</a:t>
            </a:r>
            <a:r>
              <a:rPr lang="hu-HU" sz="1600" dirty="0"/>
              <a:t>, CTRL+SHFT + &lt; visszavonni lehet</a:t>
            </a:r>
          </a:p>
          <a:p>
            <a:pPr marL="704088" lvl="2" indent="0">
              <a:buNone/>
            </a:pPr>
            <a:endParaRPr lang="hu-HU" sz="1600" dirty="0"/>
          </a:p>
          <a:p>
            <a:r>
              <a:rPr lang="hu-HU" sz="2400" dirty="0"/>
              <a:t>Sorvégi megjegyzés</a:t>
            </a:r>
          </a:p>
          <a:p>
            <a:pPr lvl="1"/>
            <a:r>
              <a:rPr lang="hu-HU" sz="2000" dirty="0"/>
              <a:t>” karakter utáni szöveget fordításkor nem vesz figyelembe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8286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beépített típusok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6769" y="2101363"/>
          <a:ext cx="9979269" cy="4106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1029286">
                  <a:extLst>
                    <a:ext uri="{9D8B030D-6E8A-4147-A177-3AD203B41FA5}">
                      <a16:colId xmlns:a16="http://schemas.microsoft.com/office/drawing/2014/main" val="471588931"/>
                    </a:ext>
                  </a:extLst>
                </a:gridCol>
                <a:gridCol w="2206830">
                  <a:extLst>
                    <a:ext uri="{9D8B030D-6E8A-4147-A177-3AD203B41FA5}">
                      <a16:colId xmlns:a16="http://schemas.microsoft.com/office/drawing/2014/main" val="4212102706"/>
                    </a:ext>
                  </a:extLst>
                </a:gridCol>
                <a:gridCol w="2068633">
                  <a:extLst>
                    <a:ext uri="{9D8B030D-6E8A-4147-A177-3AD203B41FA5}">
                      <a16:colId xmlns:a16="http://schemas.microsoft.com/office/drawing/2014/main" val="1962086626"/>
                    </a:ext>
                  </a:extLst>
                </a:gridCol>
                <a:gridCol w="2960466">
                  <a:extLst>
                    <a:ext uri="{9D8B030D-6E8A-4147-A177-3AD203B41FA5}">
                      <a16:colId xmlns:a16="http://schemas.microsoft.com/office/drawing/2014/main" val="2862175075"/>
                    </a:ext>
                  </a:extLst>
                </a:gridCol>
                <a:gridCol w="1714054">
                  <a:extLst>
                    <a:ext uri="{9D8B030D-6E8A-4147-A177-3AD203B41FA5}">
                      <a16:colId xmlns:a16="http://schemas.microsoft.com/office/drawing/2014/main" val="858744704"/>
                    </a:ext>
                  </a:extLst>
                </a:gridCol>
              </a:tblGrid>
              <a:tr h="586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Típus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Alapértelmezett méret (byte)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Mérettartomány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(byte)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Leírás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Kezdőérték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63571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Egész szám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5127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Lebegőpontos szám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585497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(1-16)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Pakolt decimális szám (előjellel)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43237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Numerikus szöveg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’0…0’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100120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(1-65535)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karakterek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’ 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93914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dátum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31523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Alfanumerikus, idő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76999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Hexadecimális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’00…00’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323941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Változó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Sztring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8264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Változó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Hexadecimális </a:t>
                      </a:r>
                      <a:r>
                        <a:rPr lang="hu-HU" sz="1800" b="0" dirty="0" err="1">
                          <a:effectLst/>
                        </a:rPr>
                        <a:t>sztring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5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46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C2EF-FF22-5A69-DC11-7C1E1C0E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típusok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F310-C638-BBDF-EB45-81D096EF1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405219"/>
            <a:ext cx="10753725" cy="37661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Complete Types</a:t>
            </a:r>
          </a:p>
          <a:p>
            <a:pPr lvl="1"/>
            <a:r>
              <a:rPr lang="en-US" dirty="0">
                <a:hlinkClick r:id="rId2"/>
              </a:rPr>
              <a:t>D</a:t>
            </a:r>
            <a:r>
              <a:rPr lang="en-US" dirty="0"/>
              <a:t> – date in YYYYMMDD format, length 8 (fixed)</a:t>
            </a:r>
          </a:p>
          <a:p>
            <a:pPr lvl="1"/>
            <a:r>
              <a:rPr lang="en-US" dirty="0">
                <a:hlinkClick r:id="rId2"/>
              </a:rPr>
              <a:t>T</a:t>
            </a:r>
            <a:r>
              <a:rPr lang="en-US" dirty="0"/>
              <a:t> – time in HHMMSS format, length 6 (fixed)</a:t>
            </a:r>
          </a:p>
          <a:p>
            <a:pPr lvl="1"/>
            <a:r>
              <a:rPr lang="en-US" dirty="0">
                <a:hlinkClick r:id="rId3"/>
              </a:rPr>
              <a:t>I</a:t>
            </a:r>
            <a:r>
              <a:rPr lang="en-US" dirty="0"/>
              <a:t> – integer, length 4 (fixed)</a:t>
            </a:r>
          </a:p>
          <a:p>
            <a:pPr lvl="1"/>
            <a:r>
              <a:rPr lang="en-US" dirty="0">
                <a:hlinkClick r:id="rId3"/>
              </a:rPr>
              <a:t>F</a:t>
            </a:r>
            <a:r>
              <a:rPr lang="en-US" dirty="0"/>
              <a:t> – floating point number, length 8 (fixed)</a:t>
            </a:r>
          </a:p>
          <a:p>
            <a:pPr lvl="1"/>
            <a:r>
              <a:rPr lang="en-US" dirty="0">
                <a:hlinkClick r:id="rId3"/>
              </a:rPr>
              <a:t>STRING</a:t>
            </a:r>
            <a:r>
              <a:rPr lang="en-US" dirty="0"/>
              <a:t> – dynamic length character string</a:t>
            </a:r>
          </a:p>
          <a:p>
            <a:pPr lvl="1"/>
            <a:r>
              <a:rPr lang="en-US" dirty="0">
                <a:hlinkClick r:id="rId4"/>
              </a:rPr>
              <a:t>XSTRING</a:t>
            </a:r>
            <a:r>
              <a:rPr lang="en-US" dirty="0"/>
              <a:t> – dynamic length byte sequence (</a:t>
            </a:r>
            <a:r>
              <a:rPr lang="en-US" dirty="0" err="1"/>
              <a:t>He</a:t>
            </a:r>
            <a:r>
              <a:rPr lang="en-US" b="1" dirty="0" err="1"/>
              <a:t>X</a:t>
            </a:r>
            <a:r>
              <a:rPr lang="en-US" dirty="0" err="1"/>
              <a:t>adecimal</a:t>
            </a:r>
            <a:r>
              <a:rPr lang="en-US" dirty="0"/>
              <a:t> string)</a:t>
            </a:r>
          </a:p>
          <a:p>
            <a:pPr lvl="1"/>
            <a:r>
              <a:rPr lang="en-US" dirty="0">
                <a:hlinkClick r:id="rId3"/>
              </a:rPr>
              <a:t>DECFLOAT16</a:t>
            </a:r>
            <a:r>
              <a:rPr lang="en-US" dirty="0"/>
              <a:t> – Decimal Floating point numbers with mantissa and exponent, length 8 (fixed)</a:t>
            </a:r>
          </a:p>
          <a:p>
            <a:pPr lvl="1"/>
            <a:r>
              <a:rPr lang="en-US" dirty="0">
                <a:hlinkClick r:id="rId3"/>
              </a:rPr>
              <a:t>DECFLOAT34</a:t>
            </a:r>
            <a:r>
              <a:rPr lang="en-US" dirty="0"/>
              <a:t> – Decimal Floating point numbers with mantissa and exponent, length 16 (fixed)</a:t>
            </a:r>
          </a:p>
          <a:p>
            <a:r>
              <a:rPr lang="en-US" dirty="0"/>
              <a:t>Incomplete Types:</a:t>
            </a:r>
          </a:p>
          <a:p>
            <a:pPr lvl="1"/>
            <a:r>
              <a:rPr lang="en-US" dirty="0">
                <a:hlinkClick r:id="rId3"/>
              </a:rPr>
              <a:t>C</a:t>
            </a:r>
            <a:r>
              <a:rPr lang="en-US" dirty="0"/>
              <a:t> – type for character string, fixed length to be specified</a:t>
            </a:r>
          </a:p>
          <a:p>
            <a:pPr lvl="1"/>
            <a:r>
              <a:rPr lang="en-US" dirty="0">
                <a:hlinkClick r:id="rId3"/>
              </a:rPr>
              <a:t>N</a:t>
            </a:r>
            <a:r>
              <a:rPr lang="en-US" dirty="0"/>
              <a:t> – type for numerical character string, fixed length to be specified</a:t>
            </a:r>
          </a:p>
          <a:p>
            <a:pPr lvl="1"/>
            <a:r>
              <a:rPr lang="en-US" dirty="0">
                <a:hlinkClick r:id="rId4"/>
              </a:rPr>
              <a:t>X</a:t>
            </a:r>
            <a:r>
              <a:rPr lang="en-US" dirty="0">
                <a:hlinkClick r:id="rId5"/>
              </a:rPr>
              <a:t> </a:t>
            </a:r>
            <a:r>
              <a:rPr lang="en-US" dirty="0"/>
              <a:t>– type for byte sequence, fixed length to be specified</a:t>
            </a:r>
          </a:p>
          <a:p>
            <a:pPr lvl="1"/>
            <a:r>
              <a:rPr lang="en-US" dirty="0">
                <a:hlinkClick r:id="rId3"/>
              </a:rPr>
              <a:t>P</a:t>
            </a:r>
            <a:r>
              <a:rPr lang="en-US" dirty="0"/>
              <a:t> – type for packed number, fixed length to be specified. Decimal points may also be specified.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88007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DATA utasítással kell deklarálni.</a:t>
            </a:r>
          </a:p>
          <a:p>
            <a:r>
              <a:rPr lang="hu-HU" sz="2400" dirty="0"/>
              <a:t>TYPE vagy LIKE kulcsszóval lehet megadni a típusát</a:t>
            </a:r>
          </a:p>
          <a:p>
            <a:pPr lvl="1"/>
            <a:r>
              <a:rPr lang="hu-HU" sz="2000" dirty="0"/>
              <a:t>TYPE: előre definiált típus, vagy adatszótárban lévő típus</a:t>
            </a:r>
          </a:p>
          <a:p>
            <a:pPr lvl="1"/>
            <a:r>
              <a:rPr lang="hu-HU" sz="2000" dirty="0"/>
              <a:t>LIKE: létező objektummal azonos típust lehet  vele definiálni </a:t>
            </a:r>
            <a:br>
              <a:rPr lang="hu-HU" sz="2000" dirty="0"/>
            </a:br>
            <a:r>
              <a:rPr lang="hu-HU" sz="2000" dirty="0"/>
              <a:t>(használata indokolt esetben javasolt)</a:t>
            </a:r>
          </a:p>
          <a:p>
            <a:pPr lvl="1"/>
            <a:r>
              <a:rPr lang="hu-HU" sz="2000" dirty="0"/>
              <a:t>Ha nem használunk típus azonosítót, akkor alapértelmezetten a típus C.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lv_szam1 TYPE i.</a:t>
            </a:r>
          </a:p>
          <a:p>
            <a:pPr marL="109728" indent="0">
              <a:buNone/>
            </a:pPr>
            <a:r>
              <a:rPr lang="hu-HU" sz="2400" dirty="0"/>
              <a:t>DATA lv_szam2 LIKE lv_szam1.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7759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C, N, X és P típusok esetén változó hossz megadható.</a:t>
            </a:r>
          </a:p>
          <a:p>
            <a:r>
              <a:rPr lang="hu-HU" sz="2400" dirty="0"/>
              <a:t>A változó hosszát a deklarálásnál a változó neve után kell zárójelben megadni</a:t>
            </a:r>
          </a:p>
          <a:p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c.</a:t>
            </a:r>
          </a:p>
          <a:p>
            <a:pPr marL="109728" indent="0">
              <a:buNone/>
            </a:pPr>
            <a:endParaRPr lang="hu-HU" sz="2400" dirty="0"/>
          </a:p>
          <a:p>
            <a:r>
              <a:rPr lang="hu-HU" sz="2400" dirty="0"/>
              <a:t>VALUE kiterjesztéssel kezdőérték adható:</a:t>
            </a:r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 VALUE ’SAP-221’.</a:t>
            </a:r>
          </a:p>
        </p:txBody>
      </p:sp>
    </p:spTree>
    <p:extLst>
      <p:ext uri="{BB962C8B-B14F-4D97-AF65-F5344CB8AC3E}">
        <p14:creationId xmlns:p14="http://schemas.microsoft.com/office/powerpoint/2010/main" val="42852994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C, N, X és P típusok esetén változó hossz megadható.</a:t>
            </a:r>
          </a:p>
          <a:p>
            <a:r>
              <a:rPr lang="hu-HU" sz="2400" dirty="0"/>
              <a:t>A változó hosszát a deklarálásnál a változó neve után kell zárójelben megadni</a:t>
            </a:r>
          </a:p>
          <a:p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c.</a:t>
            </a:r>
          </a:p>
          <a:p>
            <a:pPr marL="109728" indent="0">
              <a:buNone/>
            </a:pPr>
            <a:endParaRPr lang="hu-HU" sz="2400" dirty="0"/>
          </a:p>
          <a:p>
            <a:r>
              <a:rPr lang="hu-HU" sz="2400" dirty="0"/>
              <a:t>VALUE kiterjesztéssel kezdőérték adható:</a:t>
            </a:r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 VALUE ’SAP-221’.</a:t>
            </a:r>
          </a:p>
        </p:txBody>
      </p:sp>
    </p:spTree>
    <p:extLst>
      <p:ext uri="{BB962C8B-B14F-4D97-AF65-F5344CB8AC3E}">
        <p14:creationId xmlns:p14="http://schemas.microsoft.com/office/powerpoint/2010/main" val="19559766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Számtípusokról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</a:t>
            </a:r>
          </a:p>
          <a:p>
            <a:pPr lvl="1"/>
            <a:r>
              <a:rPr lang="hu-HU" sz="2000" dirty="0"/>
              <a:t>Egész szám</a:t>
            </a:r>
          </a:p>
          <a:p>
            <a:pPr lvl="1"/>
            <a:r>
              <a:rPr lang="hu-HU" sz="2000" dirty="0"/>
              <a:t>Aritmetikai műveletek eredménye </a:t>
            </a:r>
            <a:r>
              <a:rPr lang="hu-HU" sz="2000" b="1" dirty="0"/>
              <a:t>kerekítve </a:t>
            </a:r>
            <a:r>
              <a:rPr lang="hu-HU" sz="2000" dirty="0"/>
              <a:t>lesz</a:t>
            </a:r>
          </a:p>
          <a:p>
            <a:pPr marL="704088" lvl="2" indent="0">
              <a:buNone/>
            </a:pPr>
            <a:r>
              <a:rPr lang="hu-HU" sz="1600" dirty="0"/>
              <a:t>	DATA: </a:t>
            </a:r>
            <a:r>
              <a:rPr lang="hu-HU" sz="1600" dirty="0" err="1"/>
              <a:t>lv_eredmeny</a:t>
            </a:r>
            <a:r>
              <a:rPr lang="hu-HU" sz="1600" dirty="0"/>
              <a:t> TYPE i.</a:t>
            </a:r>
          </a:p>
          <a:p>
            <a:pPr marL="704088" lvl="2" indent="0">
              <a:buNone/>
            </a:pPr>
            <a:r>
              <a:rPr lang="hu-HU" sz="1600" dirty="0"/>
              <a:t>	</a:t>
            </a:r>
            <a:r>
              <a:rPr lang="hu-HU" sz="1600" dirty="0" err="1"/>
              <a:t>lv_eredmeny</a:t>
            </a:r>
            <a:r>
              <a:rPr lang="hu-HU" sz="1600" dirty="0"/>
              <a:t> = 4 / 20 . 		 ” 0 </a:t>
            </a:r>
          </a:p>
          <a:p>
            <a:pPr marL="704088" lvl="2" indent="0">
              <a:buNone/>
            </a:pPr>
            <a:r>
              <a:rPr lang="hu-HU" sz="1600" dirty="0"/>
              <a:t>	</a:t>
            </a:r>
            <a:r>
              <a:rPr lang="hu-HU" sz="1600" dirty="0" err="1"/>
              <a:t>lv_eredmeny</a:t>
            </a:r>
            <a:r>
              <a:rPr lang="hu-HU" sz="1600" dirty="0"/>
              <a:t> = 16 / 20 .		 ” 1</a:t>
            </a:r>
          </a:p>
          <a:p>
            <a:pPr marL="704088" lvl="2" indent="0">
              <a:buNone/>
            </a:pPr>
            <a:endParaRPr lang="hu-HU" sz="1600" dirty="0"/>
          </a:p>
          <a:p>
            <a:r>
              <a:rPr lang="hu-HU" sz="2400" dirty="0"/>
              <a:t>P</a:t>
            </a:r>
          </a:p>
          <a:p>
            <a:pPr lvl="1"/>
            <a:r>
              <a:rPr lang="hu-HU" sz="2000" dirty="0"/>
              <a:t>DECIMALS kulcsszóval tizedesjegyek száma előírható (</a:t>
            </a:r>
            <a:r>
              <a:rPr lang="hu-HU" sz="2000" dirty="0" err="1"/>
              <a:t>max</a:t>
            </a:r>
            <a:r>
              <a:rPr lang="hu-HU" sz="2000" dirty="0"/>
              <a:t> 14)</a:t>
            </a:r>
          </a:p>
          <a:p>
            <a:pPr marL="411480" lvl="1" indent="0">
              <a:buNone/>
            </a:pPr>
            <a:r>
              <a:rPr lang="hu-HU" sz="2000" dirty="0"/>
              <a:t>	DATA </a:t>
            </a:r>
            <a:r>
              <a:rPr lang="hu-HU" sz="2000" dirty="0" err="1"/>
              <a:t>lv_tizedes</a:t>
            </a:r>
            <a:r>
              <a:rPr lang="hu-HU" sz="2000" dirty="0"/>
              <a:t> TYPE p DECIMALS 4 VALUE ’1234.0012’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0928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Konstansok, literálok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Kulcsszó: CONSTANTS + VALUE</a:t>
            </a:r>
          </a:p>
          <a:p>
            <a:pPr lvl="1"/>
            <a:r>
              <a:rPr lang="hu-HU" sz="2000" dirty="0"/>
              <a:t>CONSTANTS </a:t>
            </a:r>
            <a:r>
              <a:rPr lang="hu-HU" sz="2000" dirty="0" err="1"/>
              <a:t>lc_max_wp</a:t>
            </a:r>
            <a:r>
              <a:rPr lang="hu-HU" sz="2000" dirty="0"/>
              <a:t> TYPE i VALUE 10.</a:t>
            </a:r>
          </a:p>
          <a:p>
            <a:pPr marL="201168" lvl="1" indent="0">
              <a:buNone/>
            </a:pPr>
            <a:endParaRPr lang="hu-HU" sz="2000" dirty="0"/>
          </a:p>
          <a:p>
            <a:r>
              <a:rPr lang="hu-HU" sz="2400" dirty="0"/>
              <a:t>Literál:</a:t>
            </a:r>
          </a:p>
          <a:p>
            <a:pPr lvl="1"/>
            <a:r>
              <a:rPr lang="hu-HU" sz="2000" dirty="0"/>
              <a:t>’ … ’</a:t>
            </a:r>
          </a:p>
          <a:p>
            <a:pPr lvl="1"/>
            <a:r>
              <a:rPr lang="hu-HU" sz="2000" dirty="0"/>
              <a:t>CONSTANTS </a:t>
            </a:r>
            <a:r>
              <a:rPr lang="hu-HU" sz="2000" dirty="0" err="1"/>
              <a:t>lc_standard_header</a:t>
            </a:r>
            <a:r>
              <a:rPr lang="hu-HU" sz="2000" dirty="0"/>
              <a:t> TYPE </a:t>
            </a:r>
            <a:r>
              <a:rPr lang="hu-HU" sz="2000" dirty="0" err="1"/>
              <a:t>string</a:t>
            </a:r>
            <a:r>
              <a:rPr lang="hu-HU" sz="2000" dirty="0"/>
              <a:t> VALUE ’ </a:t>
            </a:r>
            <a:r>
              <a:rPr lang="hu-HU" sz="2000" dirty="0" err="1"/>
              <a:t>Header</a:t>
            </a:r>
            <a:r>
              <a:rPr lang="hu-HU" sz="2000" dirty="0"/>
              <a:t>’.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97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521-59C1-47DF-BB50-6B900A3C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Számonkérés - Aláírás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45A0-3AC9-4AD6-9962-8BEC5084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Aláírás feltétele a sikeres zárthelyi dolgozat</a:t>
            </a:r>
          </a:p>
          <a:p>
            <a:r>
              <a:rPr lang="hu-HU" dirty="0"/>
              <a:t>1 zárthelyi (tervezett 1</a:t>
            </a:r>
            <a:r>
              <a:rPr lang="en-GB" dirty="0"/>
              <a:t>2</a:t>
            </a:r>
            <a:r>
              <a:rPr lang="hu-HU" dirty="0"/>
              <a:t>. oktatási hét)</a:t>
            </a:r>
          </a:p>
          <a:p>
            <a:r>
              <a:rPr lang="hu-HU" dirty="0"/>
              <a:t>1 pótzárthelyi (tervezett 1</a:t>
            </a:r>
            <a:r>
              <a:rPr lang="en-GB" dirty="0"/>
              <a:t>4</a:t>
            </a:r>
            <a:r>
              <a:rPr lang="hu-HU" dirty="0"/>
              <a:t>. oktatási hét)</a:t>
            </a:r>
          </a:p>
          <a:p>
            <a:endParaRPr lang="hu-HU" dirty="0"/>
          </a:p>
          <a:p>
            <a:r>
              <a:rPr lang="hu-HU" dirty="0"/>
              <a:t>A zárthelyi írásbeli (120 perc).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Aláírás pótlása</a:t>
            </a:r>
          </a:p>
          <a:p>
            <a:r>
              <a:rPr lang="hu-HU" dirty="0"/>
              <a:t>Első két vizsgahéten, az egyetemi szabályzatnak megfelelően. Az aláíráspótlás szóbeli (!) vizsga formájában kerül lebonyolításra.</a:t>
            </a:r>
          </a:p>
        </p:txBody>
      </p:sp>
    </p:spTree>
    <p:extLst>
      <p:ext uri="{BB962C8B-B14F-4D97-AF65-F5344CB8AC3E}">
        <p14:creationId xmlns:p14="http://schemas.microsoft.com/office/powerpoint/2010/main" val="179587796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Értékadás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/>
              <a:t>CLEAR</a:t>
            </a:r>
          </a:p>
          <a:p>
            <a:pPr lvl="1"/>
            <a:r>
              <a:rPr lang="hu-HU" sz="2000" dirty="0"/>
              <a:t>Tetszőleges adattípust iniciális értékre állít</a:t>
            </a:r>
          </a:p>
          <a:p>
            <a:r>
              <a:rPr lang="hu-HU" sz="2400" dirty="0"/>
              <a:t>Egyszerű értékadás</a:t>
            </a:r>
          </a:p>
          <a:p>
            <a:pPr lvl="1"/>
            <a:r>
              <a:rPr lang="hu-HU" sz="2000" dirty="0"/>
              <a:t>változó2 = változó1 .</a:t>
            </a:r>
          </a:p>
          <a:p>
            <a:r>
              <a:rPr lang="hu-HU" sz="2400" dirty="0"/>
              <a:t>MOVE</a:t>
            </a:r>
          </a:p>
          <a:p>
            <a:pPr lvl="1"/>
            <a:r>
              <a:rPr lang="hu-HU" sz="2000" dirty="0"/>
              <a:t>MOVE változó1 TO változó2.</a:t>
            </a:r>
          </a:p>
          <a:p>
            <a:pPr lvl="1"/>
            <a:r>
              <a:rPr lang="hu-HU" sz="2000" dirty="0"/>
              <a:t>Típuskonvertálási szabályoknak megfelelően a változó értékét másolja.</a:t>
            </a:r>
          </a:p>
          <a:p>
            <a:r>
              <a:rPr lang="hu-HU" sz="2400" dirty="0"/>
              <a:t>MOVE-CORRESPONDING</a:t>
            </a:r>
          </a:p>
          <a:p>
            <a:pPr lvl="1"/>
            <a:r>
              <a:rPr lang="hu-HU" sz="2000" dirty="0"/>
              <a:t>MOVE-CORRESPONDING struktúra1 TO struktúra2.</a:t>
            </a:r>
          </a:p>
          <a:p>
            <a:pPr lvl="1"/>
            <a:r>
              <a:rPr lang="hu-HU" sz="2000" dirty="0"/>
              <a:t>Értékek mezőként másol, mely során a mezők nevét egyezteti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7103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Műveletvégzés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Változó = Aritmetikai kifejezés .</a:t>
            </a:r>
          </a:p>
          <a:p>
            <a:pPr lvl="1"/>
            <a:r>
              <a:rPr lang="hu-HU" sz="2000" dirty="0"/>
              <a:t>COMPUTE előtag használható, de opcionális. Nem szoktuk használni.</a:t>
            </a:r>
          </a:p>
          <a:p>
            <a:pPr marL="201168" lvl="1" indent="0">
              <a:buNone/>
            </a:pPr>
            <a:endParaRPr lang="hu-HU" sz="2000" dirty="0"/>
          </a:p>
          <a:p>
            <a:r>
              <a:rPr lang="hu-HU" sz="2400" dirty="0"/>
              <a:t>Az aritmetikai kifejezésben használhatunk zárójelet és operátorokat.</a:t>
            </a:r>
          </a:p>
          <a:p>
            <a:pPr lvl="1"/>
            <a:r>
              <a:rPr lang="hu-HU" sz="2000" dirty="0"/>
              <a:t>A zárójeleket és operátorokat mindig szóközzel el kell választani. Ez szokatlan lehet a legtöbb programozási nyelvvel ellentétben.</a:t>
            </a:r>
          </a:p>
          <a:p>
            <a:pPr marL="109728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838582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Logikai kifejezések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NOT, AND, OR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92276" y="2622974"/>
          <a:ext cx="8068408" cy="2468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017102">
                  <a:extLst>
                    <a:ext uri="{9D8B030D-6E8A-4147-A177-3AD203B41FA5}">
                      <a16:colId xmlns:a16="http://schemas.microsoft.com/office/drawing/2014/main" val="3005447614"/>
                    </a:ext>
                  </a:extLst>
                </a:gridCol>
                <a:gridCol w="670414">
                  <a:extLst>
                    <a:ext uri="{9D8B030D-6E8A-4147-A177-3AD203B41FA5}">
                      <a16:colId xmlns:a16="http://schemas.microsoft.com/office/drawing/2014/main" val="1685240865"/>
                    </a:ext>
                  </a:extLst>
                </a:gridCol>
                <a:gridCol w="2118946">
                  <a:extLst>
                    <a:ext uri="{9D8B030D-6E8A-4147-A177-3AD203B41FA5}">
                      <a16:colId xmlns:a16="http://schemas.microsoft.com/office/drawing/2014/main" val="127271286"/>
                    </a:ext>
                  </a:extLst>
                </a:gridCol>
                <a:gridCol w="3261946">
                  <a:extLst>
                    <a:ext uri="{9D8B030D-6E8A-4147-A177-3AD203B41FA5}">
                      <a16:colId xmlns:a16="http://schemas.microsoft.com/office/drawing/2014/main" val="115812583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Operátor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Jelentés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58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EQ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=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Egyenlő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061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&lt;&gt;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&gt;&lt;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Nem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7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GT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Nagyobb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11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&gt;=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=&gt;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Nagyobb vagy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32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&lt;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Kisebb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216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&lt;=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=&lt;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Kisebb vagy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5143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BETWEEN e1 AND 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Intervallum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5128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IS INITIAL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Inicializálási érték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81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3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IF szerkezet</a:t>
            </a:r>
          </a:p>
          <a:p>
            <a:pPr marL="411480" lvl="1" indent="0">
              <a:buNone/>
            </a:pPr>
            <a:r>
              <a:rPr lang="hu-HU" sz="2000" dirty="0"/>
              <a:t>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1.</a:t>
            </a:r>
          </a:p>
          <a:p>
            <a:pPr marL="411480" lvl="1" indent="0">
              <a:buNone/>
            </a:pPr>
            <a:r>
              <a:rPr lang="hu-HU" sz="2000" dirty="0"/>
              <a:t>ELSEIF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2.</a:t>
            </a:r>
          </a:p>
          <a:p>
            <a:pPr marL="411480" lvl="1" indent="0">
              <a:buNone/>
            </a:pPr>
            <a:r>
              <a:rPr lang="hu-HU" sz="2000" dirty="0"/>
              <a:t>ELSEIF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3.</a:t>
            </a:r>
          </a:p>
          <a:p>
            <a:pPr marL="411480" lvl="1" indent="0">
              <a:buNone/>
            </a:pPr>
            <a:r>
              <a:rPr lang="hu-HU" sz="2000" dirty="0"/>
              <a:t>ELSE.</a:t>
            </a:r>
          </a:p>
          <a:p>
            <a:pPr marL="411480" lvl="1" indent="0">
              <a:buNone/>
            </a:pPr>
            <a:r>
              <a:rPr lang="hu-HU" sz="2000" dirty="0"/>
              <a:t>	Utasítás 4.</a:t>
            </a:r>
          </a:p>
          <a:p>
            <a:pPr marL="411480" lvl="1" indent="0">
              <a:buNone/>
            </a:pPr>
            <a:r>
              <a:rPr lang="hu-HU" sz="2000" dirty="0"/>
              <a:t>ENDIF.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85673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CASE változó.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érték1.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érték2 OR érték3. </a:t>
            </a:r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OTHERS.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ENDCASE.</a:t>
            </a:r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8423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sz="2400" dirty="0"/>
              <a:t>DO n TIMES.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utasítások 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ENDDO.</a:t>
            </a:r>
            <a:endParaRPr lang="en-US" sz="2400" dirty="0"/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Futás közben a SY-INDEX rendszerváltozót 1-től kezdve egyesével növeli.</a:t>
            </a:r>
          </a:p>
          <a:p>
            <a:pPr marL="109728" indent="0">
              <a:buNone/>
            </a:pPr>
            <a:r>
              <a:rPr lang="hu-HU" sz="2400" dirty="0"/>
              <a:t>Az N egész szám opcionális, ilyen esetben a ciklus végtelen ciklus.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Ha a ciklust elkezdte lefuttatni, a futási számot az n változóval, vagy a </a:t>
            </a:r>
            <a:r>
              <a:rPr lang="hu-HU" sz="2400" dirty="0" err="1"/>
              <a:t>sy</a:t>
            </a:r>
            <a:r>
              <a:rPr lang="hu-HU" sz="2400" dirty="0"/>
              <a:t>-index változóval már módosítani nem lehet.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90150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WHILE &lt;logikai kifejezés&gt;.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&lt;utasítások&gt;.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ENDWHILE.</a:t>
            </a:r>
            <a:endParaRPr lang="en-US" sz="2400" dirty="0"/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Ciklusváltozója a </a:t>
            </a:r>
            <a:r>
              <a:rPr lang="hu-HU" sz="2400" dirty="0" err="1"/>
              <a:t>sy</a:t>
            </a:r>
            <a:r>
              <a:rPr lang="hu-HU" sz="2400" dirty="0"/>
              <a:t>-index paraméterrel érhető el.</a:t>
            </a:r>
          </a:p>
          <a:p>
            <a:pPr marL="109728" indent="0">
              <a:buNone/>
            </a:pPr>
            <a:r>
              <a:rPr lang="hu-HU" sz="2400" dirty="0"/>
              <a:t>A számolást 1-től kezdődik (nem 0, mint sok más programozási nyelvben)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7060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CHECK &lt;logikai kifejezés&gt; .</a:t>
            </a:r>
          </a:p>
          <a:p>
            <a:pPr marL="109728" indent="0">
              <a:buNone/>
            </a:pPr>
            <a:r>
              <a:rPr lang="hu-HU" sz="2400" dirty="0"/>
              <a:t>	Ha a logikai kifejezés nem teljesül, akkor a következő iterációs ciklusra lép.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EXIT .</a:t>
            </a:r>
          </a:p>
          <a:p>
            <a:pPr marL="109728" indent="0">
              <a:buNone/>
            </a:pPr>
            <a:r>
              <a:rPr lang="hu-HU" sz="2400" dirty="0"/>
              <a:t>	Az adott ciklusból kilép.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CONTINUE .</a:t>
            </a:r>
          </a:p>
          <a:p>
            <a:pPr marL="109728" indent="0">
              <a:buNone/>
            </a:pPr>
            <a:r>
              <a:rPr lang="hu-HU" sz="2400" dirty="0"/>
              <a:t>	Hasonló a CHECK-</a:t>
            </a:r>
            <a:r>
              <a:rPr lang="hu-HU" sz="2400" dirty="0" err="1"/>
              <a:t>hez</a:t>
            </a:r>
            <a:r>
              <a:rPr lang="hu-HU" sz="2400" dirty="0"/>
              <a:t>, de nincs feltételhez kötve.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5973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Tools for ABAP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6799-DE77-44AC-B41F-E9A17A89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ABAPDevelopmentTools (ADT)</a:t>
            </a:r>
          </a:p>
          <a:p>
            <a:pPr lvl="1"/>
            <a:r>
              <a:rPr lang="hu-HU" dirty="0" err="1"/>
              <a:t>Eclipse</a:t>
            </a:r>
            <a:r>
              <a:rPr lang="hu-HU" dirty="0"/>
              <a:t> alapú</a:t>
            </a:r>
          </a:p>
          <a:p>
            <a:pPr lvl="1"/>
            <a:r>
              <a:rPr lang="hu-HU" dirty="0"/>
              <a:t>Legújabb fejlesztési objektumok csak ADT-ben szerkeszthetőek</a:t>
            </a:r>
          </a:p>
          <a:p>
            <a:endParaRPr lang="hu-HU" dirty="0"/>
          </a:p>
          <a:p>
            <a:r>
              <a:rPr lang="hu-HU" dirty="0"/>
              <a:t>ABAP Workbench</a:t>
            </a:r>
          </a:p>
          <a:p>
            <a:pPr lvl="1"/>
            <a:r>
              <a:rPr lang="hu-HU" dirty="0"/>
              <a:t>SAPGUI alapú</a:t>
            </a:r>
          </a:p>
          <a:p>
            <a:pPr lvl="1"/>
            <a:r>
              <a:rPr lang="hu-HU" dirty="0"/>
              <a:t>Klasszikus fejlesztői eszközkészlet</a:t>
            </a:r>
          </a:p>
          <a:p>
            <a:pPr lvl="1"/>
            <a:r>
              <a:rPr lang="hu-HU" dirty="0"/>
              <a:t>Szofisztikált hibakeresés (</a:t>
            </a:r>
            <a:r>
              <a:rPr lang="hu-HU" dirty="0" err="1"/>
              <a:t>Debugger</a:t>
            </a:r>
            <a:r>
              <a:rPr lang="hu-HU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335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ADT UI</a:t>
            </a:r>
            <a:endParaRPr lang="en-US" sz="3600" dirty="0"/>
          </a:p>
        </p:txBody>
      </p:sp>
      <p:pic>
        <p:nvPicPr>
          <p:cNvPr id="3074" name="Picture 2" descr="Example of your screen when editing an ABAP class with ADT">
            <a:extLst>
              <a:ext uri="{FF2B5EF4-FFF2-40B4-BE49-F238E27FC236}">
                <a16:creationId xmlns:a16="http://schemas.microsoft.com/office/drawing/2014/main" id="{47E1D0CD-5ADB-4263-9123-DE84ACDC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27" y="1705443"/>
            <a:ext cx="8599946" cy="46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0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E7EC-F076-46A7-8503-CA6779FA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Zárthelyi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600E-D591-4519-A42E-C3968532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r>
              <a:rPr lang="hu-HU" dirty="0"/>
              <a:t>A zárthelyi írásbeli.</a:t>
            </a:r>
          </a:p>
          <a:p>
            <a:r>
              <a:rPr lang="hu-HU" dirty="0"/>
              <a:t>120 perc, várhatóan 10-12 feladat.</a:t>
            </a:r>
          </a:p>
          <a:p>
            <a:r>
              <a:rPr lang="hu-HU" dirty="0"/>
              <a:t>Külön elméleti és gyakorlati rész, melyek külön </a:t>
            </a:r>
            <a:r>
              <a:rPr lang="hu-HU" dirty="0" err="1"/>
              <a:t>blokko</a:t>
            </a:r>
            <a:r>
              <a:rPr lang="en-GB" dirty="0"/>
              <a:t>ka</a:t>
            </a:r>
            <a:r>
              <a:rPr lang="hu-HU" dirty="0"/>
              <a:t>t képeznek. Az elméleti és a gyakorlati részek aránya nem </a:t>
            </a:r>
            <a:r>
              <a:rPr lang="en-GB" dirty="0" err="1"/>
              <a:t>garantáltan</a:t>
            </a:r>
            <a:r>
              <a:rPr lang="hu-HU" dirty="0"/>
              <a:t> 50-50%!</a:t>
            </a:r>
          </a:p>
          <a:p>
            <a:r>
              <a:rPr lang="hu-HU" dirty="0"/>
              <a:t>Az elégséges zárthelyi feltétele, hogy mind az elméleti, mind a gyakorlati feladatokból a blokkra kapható maximális pontok legalább 50% -t el kell érni!</a:t>
            </a:r>
          </a:p>
          <a:p>
            <a:r>
              <a:rPr lang="hu-HU" dirty="0"/>
              <a:t>A gyakorlati feladatokat papíron kell megoldani, számítógép a zárthelyi során nem használható!</a:t>
            </a:r>
          </a:p>
          <a:p>
            <a:r>
              <a:rPr lang="hu-HU" dirty="0"/>
              <a:t>A zárthelyin semmilyen segédlet nem használható!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575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ABAP Workbench</a:t>
            </a:r>
            <a:endParaRPr lang="en-US" sz="3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953FCC-12D2-4D15-A589-AE01A742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76" y="1864131"/>
            <a:ext cx="5992447" cy="44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5812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59AE-1A00-41F1-8864-B52970B1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Rendszer bemutatás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292C-3051-4388-92F6-E3B4C86C2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Rendszer ismertetés</a:t>
            </a:r>
          </a:p>
          <a:p>
            <a:pPr lvl="1"/>
            <a:r>
              <a:rPr lang="hu-HU" dirty="0"/>
              <a:t>Belépés SAP fejlesztői környezetbe</a:t>
            </a:r>
          </a:p>
          <a:p>
            <a:pPr lvl="1"/>
            <a:r>
              <a:rPr lang="hu-HU" dirty="0"/>
              <a:t>SAP tranzakciók</a:t>
            </a:r>
          </a:p>
          <a:p>
            <a:pPr lvl="1"/>
            <a:r>
              <a:rPr lang="hu-HU" dirty="0"/>
              <a:t>SAP fejlesztői környezetének ismertetése</a:t>
            </a:r>
            <a:endParaRPr lang="en-US" dirty="0"/>
          </a:p>
          <a:p>
            <a:pPr lvl="2"/>
            <a:r>
              <a:rPr lang="hu-HU" sz="2600" dirty="0"/>
              <a:t>ABAP </a:t>
            </a:r>
            <a:r>
              <a:rPr lang="hu-HU" sz="2600" dirty="0" err="1"/>
              <a:t>Workbench</a:t>
            </a:r>
            <a:r>
              <a:rPr lang="hu-HU" sz="2600" dirty="0"/>
              <a:t>, ABAP tranzakciók</a:t>
            </a:r>
            <a:r>
              <a:rPr lang="en-GB" sz="2600" dirty="0"/>
              <a:t> (</a:t>
            </a:r>
            <a:r>
              <a:rPr lang="en-GB" sz="2600" dirty="0" err="1"/>
              <a:t>csak</a:t>
            </a:r>
            <a:r>
              <a:rPr lang="en-GB" sz="2600" dirty="0"/>
              <a:t> </a:t>
            </a:r>
            <a:r>
              <a:rPr lang="en-GB" sz="2600" dirty="0" err="1"/>
              <a:t>prezentáció</a:t>
            </a:r>
            <a:r>
              <a:rPr lang="en-GB" sz="2600" dirty="0"/>
              <a:t>, </a:t>
            </a:r>
            <a:r>
              <a:rPr lang="en-GB" sz="2600" dirty="0" err="1"/>
              <a:t>csak</a:t>
            </a:r>
            <a:r>
              <a:rPr lang="en-GB" sz="2600" dirty="0"/>
              <a:t> </a:t>
            </a:r>
            <a:r>
              <a:rPr lang="en-GB" sz="2600" dirty="0" err="1"/>
              <a:t>nappali</a:t>
            </a:r>
            <a:r>
              <a:rPr lang="en-GB" sz="2600" dirty="0"/>
              <a:t> </a:t>
            </a:r>
            <a:r>
              <a:rPr lang="en-GB" sz="2600" dirty="0" err="1"/>
              <a:t>tagozatos</a:t>
            </a:r>
            <a:r>
              <a:rPr lang="en-GB" sz="2600" dirty="0"/>
              <a:t> </a:t>
            </a:r>
            <a:r>
              <a:rPr lang="en-GB" sz="2600" dirty="0" err="1"/>
              <a:t>hallgatóknak</a:t>
            </a:r>
            <a:r>
              <a:rPr lang="en-GB" sz="2600" dirty="0"/>
              <a:t>)</a:t>
            </a:r>
            <a:endParaRPr lang="en-US" sz="2600" dirty="0"/>
          </a:p>
          <a:p>
            <a:pPr lvl="2"/>
            <a:r>
              <a:rPr lang="hu-HU" sz="2600" dirty="0"/>
              <a:t>ABAP </a:t>
            </a:r>
            <a:r>
              <a:rPr lang="hu-HU" sz="2600" dirty="0" err="1"/>
              <a:t>Development</a:t>
            </a:r>
            <a:r>
              <a:rPr lang="hu-HU" sz="2600" dirty="0"/>
              <a:t> </a:t>
            </a:r>
            <a:r>
              <a:rPr lang="hu-HU" sz="2600" dirty="0" err="1"/>
              <a:t>Tools</a:t>
            </a:r>
            <a:r>
              <a:rPr lang="hu-HU" sz="2600" dirty="0"/>
              <a:t> </a:t>
            </a:r>
            <a:endParaRPr lang="en-US" sz="2600" dirty="0"/>
          </a:p>
          <a:p>
            <a:pPr lvl="1"/>
            <a:r>
              <a:rPr lang="hu-HU" dirty="0"/>
              <a:t>Program típusok</a:t>
            </a:r>
            <a:endParaRPr lang="en-US" dirty="0"/>
          </a:p>
          <a:p>
            <a:pPr lvl="1"/>
            <a:r>
              <a:rPr lang="hu-HU" dirty="0"/>
              <a:t>Minta „Hello World!”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7882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965A-D3DA-454A-A722-A6CDC6B8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4C0A-2CD5-468D-8C23-5180F5C0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387576-D26C-485A-8434-142B1AE4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51" y="1825625"/>
            <a:ext cx="7117697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74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965A-D3DA-454A-A722-A6CDC6B8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4C0A-2CD5-468D-8C23-5180F5C0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szekció</a:t>
            </a:r>
            <a:r>
              <a:rPr lang="en-US" dirty="0"/>
              <a:t> </a:t>
            </a:r>
            <a:r>
              <a:rPr lang="en-US" dirty="0" err="1"/>
              <a:t>bemutató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prezentációs</a:t>
            </a:r>
            <a:r>
              <a:rPr lang="en-US" dirty="0"/>
              <a:t> </a:t>
            </a:r>
            <a:r>
              <a:rPr lang="en-US" dirty="0" err="1"/>
              <a:t>jelleggel</a:t>
            </a:r>
            <a:r>
              <a:rPr lang="en-US" dirty="0"/>
              <a:t> </a:t>
            </a:r>
            <a:r>
              <a:rPr lang="en-US" dirty="0" err="1"/>
              <a:t>része</a:t>
            </a:r>
            <a:r>
              <a:rPr lang="en-US" dirty="0"/>
              <a:t> a </a:t>
            </a:r>
            <a:r>
              <a:rPr lang="en-US" dirty="0" err="1"/>
              <a:t>tananyagnak</a:t>
            </a:r>
            <a:r>
              <a:rPr lang="en-US" dirty="0"/>
              <a:t>. A </a:t>
            </a:r>
            <a:r>
              <a:rPr lang="en-US" dirty="0" err="1"/>
              <a:t>hallgatók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ABAD Development Tools (ADT) </a:t>
            </a:r>
            <a:r>
              <a:rPr lang="en-US" dirty="0" err="1"/>
              <a:t>használják</a:t>
            </a:r>
            <a:r>
              <a:rPr lang="en-US" dirty="0"/>
              <a:t> a </a:t>
            </a:r>
            <a:r>
              <a:rPr lang="en-US" dirty="0" err="1"/>
              <a:t>gyakorlat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6711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1" y="2088900"/>
            <a:ext cx="4122777" cy="3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01" y="2114311"/>
            <a:ext cx="4130398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</a:t>
            </a:r>
            <a:r>
              <a:rPr lang="hu-HU" dirty="0" err="1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57" y="1973617"/>
            <a:ext cx="9924485" cy="39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31" y="2004566"/>
            <a:ext cx="6196697" cy="37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- </a:t>
            </a:r>
            <a:r>
              <a:rPr lang="hu-HU" dirty="0" err="1"/>
              <a:t>Favorites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90" y="1988599"/>
            <a:ext cx="6284220" cy="3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- </a:t>
            </a:r>
            <a:r>
              <a:rPr lang="hu-HU" dirty="0" err="1"/>
              <a:t>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29" y="2952626"/>
            <a:ext cx="4968671" cy="2857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82" y="1854327"/>
            <a:ext cx="5105842" cy="28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233" y="5235014"/>
            <a:ext cx="3627434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521-59C1-47DF-BB50-6B900A3C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Számonkérés - Kollokvium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45A0-3AC9-4AD6-9962-8BEC50846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Vizsga</a:t>
            </a:r>
          </a:p>
          <a:p>
            <a:pPr marL="0" indent="0">
              <a:buNone/>
            </a:pPr>
            <a:r>
              <a:rPr lang="en-GB" dirty="0"/>
              <a:t>Az </a:t>
            </a:r>
            <a:r>
              <a:rPr lang="en-GB" dirty="0" err="1"/>
              <a:t>Egyetem</a:t>
            </a:r>
            <a:r>
              <a:rPr lang="en-GB" dirty="0"/>
              <a:t> </a:t>
            </a:r>
            <a:r>
              <a:rPr lang="en-GB" dirty="0" err="1"/>
              <a:t>által</a:t>
            </a:r>
            <a:r>
              <a:rPr lang="en-GB" dirty="0"/>
              <a:t> </a:t>
            </a:r>
            <a:r>
              <a:rPr lang="en-GB" dirty="0" err="1"/>
              <a:t>meghatározott</a:t>
            </a:r>
            <a:r>
              <a:rPr lang="en-GB" dirty="0"/>
              <a:t> </a:t>
            </a:r>
            <a:r>
              <a:rPr lang="hu-HU" dirty="0"/>
              <a:t>vizsgaidőszak minden hetében 1 alkalom</a:t>
            </a:r>
            <a:r>
              <a:rPr lang="en-GB" dirty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vizsgaalkalmak </a:t>
            </a:r>
            <a:r>
              <a:rPr lang="hu-HU" dirty="0" err="1"/>
              <a:t>létszámkorlátosak</a:t>
            </a:r>
            <a:r>
              <a:rPr lang="hu-HU" dirty="0"/>
              <a:t>, az egyetemi szabályzatnak megfelelően.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vizsga</a:t>
            </a:r>
            <a:r>
              <a:rPr lang="en-GB" dirty="0"/>
              <a:t> </a:t>
            </a:r>
            <a:r>
              <a:rPr lang="en-GB" dirty="0" err="1"/>
              <a:t>szóbeli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kiterjed</a:t>
            </a:r>
            <a:r>
              <a:rPr lang="en-GB" dirty="0"/>
              <a:t> </a:t>
            </a:r>
            <a:r>
              <a:rPr lang="en-GB" dirty="0" err="1"/>
              <a:t>elméleti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gyakorlati</a:t>
            </a:r>
            <a:r>
              <a:rPr lang="en-GB" dirty="0"/>
              <a:t> </a:t>
            </a:r>
            <a:r>
              <a:rPr lang="en-GB" dirty="0" err="1"/>
              <a:t>tudás</a:t>
            </a:r>
            <a:r>
              <a:rPr lang="en-GB" dirty="0"/>
              <a:t> </a:t>
            </a:r>
            <a:r>
              <a:rPr lang="en-GB" dirty="0" err="1"/>
              <a:t>felmérésére</a:t>
            </a:r>
            <a:r>
              <a:rPr lang="en-GB" dirty="0"/>
              <a:t>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Pótvizsga</a:t>
            </a:r>
          </a:p>
          <a:p>
            <a:pPr marL="0" indent="0">
              <a:buNone/>
            </a:pPr>
            <a:r>
              <a:rPr lang="hu-HU" dirty="0"/>
              <a:t>Az egyetemi szabályzatnak megfelelően.</a:t>
            </a:r>
          </a:p>
        </p:txBody>
      </p:sp>
    </p:spTree>
    <p:extLst>
      <p:ext uri="{BB962C8B-B14F-4D97-AF65-F5344CB8AC3E}">
        <p14:creationId xmlns:p14="http://schemas.microsoft.com/office/powerpoint/2010/main" val="41145660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Session és </a:t>
            </a:r>
            <a:r>
              <a:rPr lang="hu-HU" dirty="0" err="1"/>
              <a:t>módusz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/N</a:t>
            </a:r>
          </a:p>
          <a:p>
            <a:r>
              <a:rPr lang="hu-HU" dirty="0"/>
              <a:t>/O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Tranzakciók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SE11</a:t>
            </a:r>
            <a:r>
              <a:rPr lang="en-GB" dirty="0"/>
              <a:t> </a:t>
            </a:r>
            <a:r>
              <a:rPr lang="hu-HU" dirty="0"/>
              <a:t>– ABAP adatszótár</a:t>
            </a:r>
          </a:p>
          <a:p>
            <a:r>
              <a:rPr lang="hu-HU" dirty="0"/>
              <a:t>SE38 – ABAP editor</a:t>
            </a:r>
          </a:p>
          <a:p>
            <a:r>
              <a:rPr lang="hu-HU" dirty="0"/>
              <a:t>SE24 – ABAP objektum szerkesztő</a:t>
            </a:r>
          </a:p>
          <a:p>
            <a:r>
              <a:rPr lang="hu-HU" dirty="0"/>
              <a:t>SE80 – ABAP </a:t>
            </a:r>
            <a:r>
              <a:rPr lang="hu-HU" dirty="0" err="1"/>
              <a:t>Workbench</a:t>
            </a:r>
            <a:endParaRPr lang="hu-HU" dirty="0"/>
          </a:p>
          <a:p>
            <a:r>
              <a:rPr lang="hu-HU" dirty="0"/>
              <a:t>SE21 –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</a:p>
          <a:p>
            <a:endParaRPr lang="hu-HU" dirty="0"/>
          </a:p>
          <a:p>
            <a:r>
              <a:rPr lang="hu-HU" dirty="0"/>
              <a:t>SEGW – </a:t>
            </a:r>
            <a:r>
              <a:rPr lang="hu-HU" dirty="0" err="1"/>
              <a:t>Gateway</a:t>
            </a:r>
            <a:r>
              <a:rPr lang="hu-HU" dirty="0"/>
              <a:t> </a:t>
            </a:r>
            <a:r>
              <a:rPr lang="hu-HU" dirty="0" err="1"/>
              <a:t>Workbench</a:t>
            </a:r>
            <a:r>
              <a:rPr lang="hu-HU" dirty="0"/>
              <a:t> (később)</a:t>
            </a:r>
          </a:p>
          <a:p>
            <a:r>
              <a:rPr lang="hu-HU" dirty="0"/>
              <a:t>IMG – Rendszer konfigurálás (később)</a:t>
            </a:r>
          </a:p>
          <a:p>
            <a:endParaRPr lang="hu-HU" dirty="0"/>
          </a:p>
          <a:p>
            <a:r>
              <a:rPr lang="hu-HU" dirty="0"/>
              <a:t>SM59 – Rendszer monitor (később)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</a:t>
            </a:r>
            <a:r>
              <a:rPr lang="hu-HU" dirty="0" err="1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SAP </a:t>
            </a:r>
            <a:r>
              <a:rPr lang="hu-HU" dirty="0" err="1"/>
              <a:t>Menu</a:t>
            </a:r>
            <a:endParaRPr lang="hu-HU" dirty="0"/>
          </a:p>
          <a:p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Menu</a:t>
            </a:r>
            <a:endParaRPr lang="hu-HU" dirty="0"/>
          </a:p>
          <a:p>
            <a:r>
              <a:rPr lang="hu-HU" dirty="0"/>
              <a:t>SAP </a:t>
            </a:r>
            <a:r>
              <a:rPr lang="hu-HU" dirty="0" err="1"/>
              <a:t>Favorites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Hello 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</a:p>
          <a:p>
            <a:r>
              <a:rPr lang="hu-HU" dirty="0"/>
              <a:t>Új ABAP riport létrehozása</a:t>
            </a:r>
          </a:p>
          <a:p>
            <a:r>
              <a:rPr lang="hu-HU" dirty="0"/>
              <a:t>Forráskód megírása</a:t>
            </a:r>
          </a:p>
          <a:p>
            <a:pPr lvl="1"/>
            <a:r>
              <a:rPr lang="hu-HU" dirty="0"/>
              <a:t>WRITE utasítás</a:t>
            </a:r>
          </a:p>
          <a:p>
            <a:r>
              <a:rPr lang="hu-HU" dirty="0"/>
              <a:t>Forráskód aktiválása</a:t>
            </a:r>
          </a:p>
          <a:p>
            <a:r>
              <a:rPr lang="hu-HU" dirty="0"/>
              <a:t>Program tesztelése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Új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SE21, vagy SE80</a:t>
            </a:r>
          </a:p>
          <a:p>
            <a:endParaRPr lang="hu-HU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78" y="2958943"/>
            <a:ext cx="3962743" cy="2149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99" y="3279010"/>
            <a:ext cx="4633362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Package</a:t>
            </a:r>
            <a:r>
              <a:rPr lang="hu-HU" dirty="0"/>
              <a:t> létrehozása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28" y="2012060"/>
            <a:ext cx="5585944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létrehozása – ABAP </a:t>
            </a:r>
            <a:r>
              <a:rPr lang="hu-HU" dirty="0" err="1"/>
              <a:t>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5" y="2086229"/>
            <a:ext cx="4945650" cy="42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létrehozása – ABAP Editor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326" y="2485906"/>
            <a:ext cx="430567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Create</a:t>
            </a:r>
            <a:r>
              <a:rPr lang="hu-HU" dirty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5" y="2706867"/>
            <a:ext cx="4732430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Create</a:t>
            </a:r>
            <a:r>
              <a:rPr lang="hu-HU" dirty="0"/>
              <a:t> Program – Csomaghoz rendelés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445" y="2802164"/>
            <a:ext cx="3185436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7BB3-9EB3-4DA8-9C53-D70C489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C91-143E-4D1F-98EE-7D971863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Vizsgára bocsájtás feltétele az aláírás megszerzése szükséges a félév során</a:t>
            </a:r>
          </a:p>
          <a:p>
            <a:r>
              <a:rPr lang="hu-HU" dirty="0"/>
              <a:t>A vizsga szóbeli</a:t>
            </a:r>
          </a:p>
          <a:p>
            <a:endParaRPr lang="hu-HU" dirty="0"/>
          </a:p>
          <a:p>
            <a:r>
              <a:rPr lang="hu-HU" dirty="0"/>
              <a:t>A kiadott tananyagból, az előadáson és a gyakorlaton </a:t>
            </a:r>
            <a:r>
              <a:rPr lang="hu-HU" dirty="0" err="1"/>
              <a:t>elhangzottakból</a:t>
            </a:r>
            <a:r>
              <a:rPr lang="hu-HU" dirty="0"/>
              <a:t> elméleti kérdések, valamint gyakorlati feladatok megoldása.</a:t>
            </a:r>
          </a:p>
          <a:p>
            <a:r>
              <a:rPr lang="hu-HU" dirty="0"/>
              <a:t>A vizsgán semmilyen segédlet nem használható!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0540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422" y="2924094"/>
            <a:ext cx="9251482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Mentés (CTRL + S), Inaktív kód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54" y="3160336"/>
            <a:ext cx="4755292" cy="13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ellenőrzése (CTRL + F2)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77" y="2588785"/>
            <a:ext cx="9137172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aktiválása (CTRL + F3)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11" y="2976073"/>
            <a:ext cx="9213378" cy="24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aktiválása (CTRL + F3)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13" y="2796485"/>
            <a:ext cx="5006774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futtatása (F8)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11" y="2453511"/>
            <a:ext cx="9434378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kimenete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943" y="3067050"/>
            <a:ext cx="4424114" cy="1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A02CA-CDBE-D128-BD83-0AB6E462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C046-2577-5F20-B368-74E725FF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Megajánlott jegy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85FC-CA25-A4CB-E5C4-62F92FE5C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tárgyból megajánlott jegy szerezhető.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megajánlott jegy feltétele:</a:t>
            </a:r>
          </a:p>
          <a:p>
            <a:pPr>
              <a:buFontTx/>
              <a:buChar char="-"/>
            </a:pPr>
            <a:r>
              <a:rPr lang="hu-HU" dirty="0"/>
              <a:t> Sikeres zárthelyi dolgozat</a:t>
            </a:r>
          </a:p>
          <a:p>
            <a:pPr>
              <a:buFontTx/>
              <a:buChar char="-"/>
            </a:pPr>
            <a:r>
              <a:rPr lang="hu-HU" dirty="0"/>
              <a:t> Sikeres gyakorlatok</a:t>
            </a:r>
          </a:p>
          <a:p>
            <a:pPr>
              <a:buFontTx/>
              <a:buChar char="-"/>
            </a:pPr>
            <a:r>
              <a:rPr lang="hu-HU" dirty="0"/>
              <a:t> Féléves beadandó feladat vállalása és sikeres bemutatása/megvédése.</a:t>
            </a:r>
          </a:p>
        </p:txBody>
      </p:sp>
    </p:spTree>
    <p:extLst>
      <p:ext uri="{BB962C8B-B14F-4D97-AF65-F5344CB8AC3E}">
        <p14:creationId xmlns:p14="http://schemas.microsoft.com/office/powerpoint/2010/main" val="302406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E5EB-72AF-4A96-866F-23F0F42D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Emlékeztető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05BF-D7F6-4EBE-8432-E9176ED0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Az egyetemi szabályzatnak megfelelően minden számonkérésen észrevett csalás, vagy csalási kísérlet azonnali kizárással jár.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Minden dolgozatok javítása során azonosított csalás, vagy csalási kísérlet esetén az érintett hallgató(k) dolgozata külön felülvizsgálható. Ha az érintett hallgató nem tudja „megvédeni” a dolgozatban írtakat, akkor az egyetemi szabályzat szerint eljárás indítható.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0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FD83-0182-465D-AC74-A3D16F31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Elvárások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5083-7EED-4537-997E-D19A5752A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Számítógépes laboratórium szabályzatának betartása kontakt óra esetén</a:t>
            </a:r>
          </a:p>
          <a:p>
            <a:r>
              <a:rPr lang="hu-HU" dirty="0"/>
              <a:t>Online oktatás esetén olyan számítógép használata, mely alkalmas SAP mintarendszer telepítésére, vagy SAP </a:t>
            </a:r>
            <a:r>
              <a:rPr lang="hu-HU" dirty="0" err="1"/>
              <a:t>cloud</a:t>
            </a:r>
            <a:r>
              <a:rPr lang="hu-HU" dirty="0"/>
              <a:t> fejlesztői tesztrendszer elérésére </a:t>
            </a:r>
          </a:p>
          <a:p>
            <a:r>
              <a:rPr lang="hu-HU" dirty="0"/>
              <a:t>Szünetek pontos tartása</a:t>
            </a:r>
          </a:p>
          <a:p>
            <a:r>
              <a:rPr lang="hu-HU" dirty="0"/>
              <a:t>Visszajelzéseket szívesen fogadok</a:t>
            </a:r>
          </a:p>
          <a:p>
            <a:pPr lvl="1"/>
            <a:r>
              <a:rPr lang="hu-HU" dirty="0"/>
              <a:t>Órán</a:t>
            </a:r>
          </a:p>
          <a:p>
            <a:pPr lvl="1"/>
            <a:r>
              <a:rPr lang="hu-HU" dirty="0"/>
              <a:t>Szünetben</a:t>
            </a:r>
          </a:p>
          <a:p>
            <a:pPr lvl="1"/>
            <a:r>
              <a:rPr lang="hu-HU" dirty="0"/>
              <a:t>Offline</a:t>
            </a:r>
          </a:p>
        </p:txBody>
      </p:sp>
    </p:spTree>
    <p:extLst>
      <p:ext uri="{BB962C8B-B14F-4D97-AF65-F5344CB8AC3E}">
        <p14:creationId xmlns:p14="http://schemas.microsoft.com/office/powerpoint/2010/main" val="247669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06065-0C9D-3069-8800-806ACC311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4A2B-E11D-4B51-60FE-D36DCD6B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2873-0573-6D70-7619-B756F6DC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33053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hu-HU" dirty="0"/>
              <a:t>SAP történeti áttekintés</a:t>
            </a:r>
          </a:p>
          <a:p>
            <a:pPr marL="4572" lvl="1" indent="0">
              <a:buNone/>
            </a:pPr>
            <a:r>
              <a:rPr lang="hu-HU" dirty="0"/>
              <a:t>Egy üzleti megoldás felépítése</a:t>
            </a:r>
          </a:p>
          <a:p>
            <a:pPr marL="457200" lvl="1" indent="0">
              <a:buNone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SAP R/3 rendszer magas szintű felépítése</a:t>
            </a:r>
            <a:endParaRPr lang="en-US" dirty="0"/>
          </a:p>
          <a:p>
            <a:pPr marL="4572" lvl="1" indent="0">
              <a:buNone/>
            </a:pPr>
            <a:r>
              <a:rPr lang="hu-HU" dirty="0"/>
              <a:t>SAP S/4HANA rendszer magas szintű felépítése</a:t>
            </a:r>
          </a:p>
          <a:p>
            <a:pPr marL="4572" lvl="1" indent="0">
              <a:buNone/>
            </a:pPr>
            <a:r>
              <a:rPr lang="hu-HU" dirty="0"/>
              <a:t>SAP Business </a:t>
            </a:r>
            <a:r>
              <a:rPr lang="hu-HU" dirty="0" err="1"/>
              <a:t>Technology</a:t>
            </a:r>
            <a:r>
              <a:rPr lang="hu-HU" dirty="0"/>
              <a:t> Platform magas szintű felépítése</a:t>
            </a:r>
          </a:p>
          <a:p>
            <a:pPr lvl="1"/>
            <a:endParaRPr lang="hu-HU" dirty="0"/>
          </a:p>
          <a:p>
            <a:pPr marL="4572" lvl="1" indent="0">
              <a:buNone/>
            </a:pPr>
            <a:r>
              <a:rPr lang="hu-HU" dirty="0" err="1"/>
              <a:t>Fundamental</a:t>
            </a:r>
            <a:r>
              <a:rPr lang="hu-HU" dirty="0"/>
              <a:t> Modelling </a:t>
            </a:r>
            <a:r>
              <a:rPr lang="hu-HU" dirty="0" err="1"/>
              <a:t>Concept</a:t>
            </a:r>
            <a:r>
              <a:rPr lang="hu-HU" dirty="0"/>
              <a:t> (FMC), SAP </a:t>
            </a:r>
            <a:r>
              <a:rPr lang="hu-HU" dirty="0" err="1"/>
              <a:t>Standarized</a:t>
            </a:r>
            <a:r>
              <a:rPr lang="hu-HU" dirty="0"/>
              <a:t>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Architecture</a:t>
            </a:r>
            <a:r>
              <a:rPr lang="hu-HU" dirty="0"/>
              <a:t> </a:t>
            </a:r>
            <a:r>
              <a:rPr lang="hu-HU" dirty="0" err="1"/>
              <a:t>Modeling</a:t>
            </a:r>
            <a:r>
              <a:rPr lang="hu-HU" dirty="0"/>
              <a:t> (TAM)</a:t>
            </a:r>
          </a:p>
          <a:p>
            <a:pPr marL="205740" lvl="2" indent="0">
              <a:buNone/>
            </a:pPr>
            <a:r>
              <a:rPr lang="en-GB" dirty="0"/>
              <a:t>Compositional Modelling</a:t>
            </a:r>
            <a:endParaRPr lang="hu-HU" dirty="0"/>
          </a:p>
          <a:p>
            <a:pPr marL="205740" lvl="2" indent="0">
              <a:buNone/>
            </a:pPr>
            <a:r>
              <a:rPr lang="en-GB" dirty="0"/>
              <a:t>Entity-relation</a:t>
            </a:r>
            <a:r>
              <a:rPr lang="hu-HU" dirty="0"/>
              <a:t>, </a:t>
            </a:r>
            <a:r>
              <a:rPr lang="en-GB" dirty="0"/>
              <a:t>Topology map </a:t>
            </a:r>
            <a:endParaRPr lang="hu-HU" dirty="0"/>
          </a:p>
          <a:p>
            <a:pPr marL="205740" lvl="2" indent="0">
              <a:buNone/>
            </a:pPr>
            <a:r>
              <a:rPr lang="hu-HU" dirty="0" err="1"/>
              <a:t>Activity</a:t>
            </a:r>
            <a:r>
              <a:rPr lang="hu-HU" dirty="0"/>
              <a:t> diagram, </a:t>
            </a:r>
            <a:r>
              <a:rPr lang="hu-HU" dirty="0" err="1"/>
              <a:t>State</a:t>
            </a:r>
            <a:r>
              <a:rPr lang="hu-HU" dirty="0"/>
              <a:t> diagram, </a:t>
            </a:r>
            <a:r>
              <a:rPr lang="hu-HU" dirty="0" err="1"/>
              <a:t>Sequence</a:t>
            </a:r>
            <a:r>
              <a:rPr lang="hu-HU" dirty="0"/>
              <a:t> diagram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6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E9A8-C659-4D96-A4AE-C96BBE4C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A906-5F9F-4442-8475-24B091CCC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Bemutatkozás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Célok</a:t>
            </a:r>
          </a:p>
          <a:p>
            <a:pPr lvl="0"/>
            <a:r>
              <a:rPr lang="hu-HU" dirty="0"/>
              <a:t>Elvárások</a:t>
            </a:r>
            <a:endParaRPr lang="en-GB" dirty="0"/>
          </a:p>
          <a:p>
            <a:pPr lvl="0"/>
            <a:r>
              <a:rPr lang="en-GB" dirty="0" err="1"/>
              <a:t>Előfeltételek</a:t>
            </a:r>
            <a:endParaRPr lang="en-GB" dirty="0"/>
          </a:p>
          <a:p>
            <a:pPr lvl="0"/>
            <a:r>
              <a:rPr lang="hu-HU" dirty="0" err="1"/>
              <a:t>Szabályo</a:t>
            </a:r>
            <a:r>
              <a:rPr lang="en-GB" dirty="0"/>
              <a:t>k, </a:t>
            </a:r>
            <a:r>
              <a:rPr lang="en-GB" dirty="0" err="1"/>
              <a:t>Számonkérés</a:t>
            </a:r>
            <a:r>
              <a:rPr lang="en-GB" dirty="0"/>
              <a:t> </a:t>
            </a:r>
            <a:r>
              <a:rPr lang="en-GB" dirty="0" err="1"/>
              <a:t>módja</a:t>
            </a:r>
            <a:endParaRPr lang="en-GB" dirty="0"/>
          </a:p>
          <a:p>
            <a:pPr lvl="0"/>
            <a:r>
              <a:rPr lang="en-GB" dirty="0" err="1"/>
              <a:t>Javaslatok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6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7A83-6FE6-4A1C-A1E7-4D26025F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03C21-7730-4242-81F3-51BD07FF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lvl="1" indent="0" algn="just">
              <a:buNone/>
            </a:pPr>
            <a:r>
              <a:rPr lang="en-US" b="1" dirty="0"/>
              <a:t>ERP </a:t>
            </a:r>
            <a:endParaRPr lang="hu-HU" b="1" dirty="0"/>
          </a:p>
          <a:p>
            <a:pPr marL="411480" lvl="1" indent="0" algn="just">
              <a:buNone/>
            </a:pPr>
            <a:r>
              <a:rPr lang="en-US" dirty="0"/>
              <a:t>Enterprise Resource Planning (</a:t>
            </a:r>
            <a:r>
              <a:rPr lang="hu-HU" dirty="0"/>
              <a:t>V</a:t>
            </a:r>
            <a:r>
              <a:rPr lang="en-US" dirty="0" err="1"/>
              <a:t>állalati</a:t>
            </a:r>
            <a:r>
              <a:rPr lang="en-US" dirty="0"/>
              <a:t> </a:t>
            </a:r>
            <a:r>
              <a:rPr lang="hu-HU" dirty="0"/>
              <a:t>E</a:t>
            </a:r>
            <a:r>
              <a:rPr lang="en-US" dirty="0" err="1"/>
              <a:t>rőforrás-tervezés</a:t>
            </a:r>
            <a:r>
              <a:rPr lang="en-US" dirty="0"/>
              <a:t>)</a:t>
            </a:r>
          </a:p>
          <a:p>
            <a:endParaRPr lang="hu-HU" dirty="0"/>
          </a:p>
          <a:p>
            <a:pPr marL="109728" lvl="1" indent="0" algn="just">
              <a:buClr>
                <a:schemeClr val="accent3">
                  <a:lumMod val="75000"/>
                </a:schemeClr>
              </a:buClr>
              <a:buNone/>
            </a:pPr>
            <a:r>
              <a:rPr lang="hu-HU" sz="2800" dirty="0"/>
              <a:t>„Működéshez szükséges vállalati erőforrások (humán, pénzügyi és technikai erőforrások) tervezése (pl. értékesítés, marketing, gyártás, üzemeltetés, logisztika, vásárlás, új termékek fejlesztése).”</a:t>
            </a:r>
          </a:p>
          <a:p>
            <a:pPr marL="109728" lvl="1" indent="0" algn="just">
              <a:buClr>
                <a:schemeClr val="accent3">
                  <a:lumMod val="75000"/>
                </a:schemeClr>
              </a:buClr>
              <a:buNone/>
            </a:pPr>
            <a:endParaRPr lang="hu-HU" sz="2800" dirty="0"/>
          </a:p>
          <a:p>
            <a:pPr marL="109728" lvl="1" indent="0" algn="just">
              <a:buClr>
                <a:schemeClr val="accent3">
                  <a:lumMod val="75000"/>
                </a:schemeClr>
              </a:buClr>
              <a:buNone/>
            </a:pPr>
            <a:r>
              <a:rPr lang="hu-HU" sz="2800" dirty="0"/>
              <a:t>„Az értékteremtő láncba tartozó összes tevékenység végrehajtásának automatizálása, biztosítva a megfelelő koordinálást és információáramlást, befolyásolva ezzel az értékteremtés költségét.”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5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C6AE-506D-4369-9FEC-EB8DE598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7E9D-53EF-4508-80A6-31BF0AC8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ERP rendszerek a vállalatok valamennyi folyamatát integrálják egy egységes, teljes vállalati működést összefogó informatikai rendszerben.</a:t>
            </a:r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D7DA2A-AD3B-4ACC-BD00-83B39512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15" y="2881849"/>
            <a:ext cx="3853229" cy="36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68CDF-A070-415D-8795-60162894C539}"/>
              </a:ext>
            </a:extLst>
          </p:cNvPr>
          <p:cNvSpPr txBox="1"/>
          <p:nvPr/>
        </p:nvSpPr>
        <p:spPr>
          <a:xfrm>
            <a:off x="923827" y="4318030"/>
            <a:ext cx="48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/>
              <a:t>Kérdés: Az egy rendszer egyetlen szoftvert jelent?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963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81F0-AB1A-4CB1-8841-04AA74F3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FC47-F251-4042-960D-163FEE31D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hu-HU" sz="2000" dirty="0"/>
              <a:t>Több nagy gyártó:</a:t>
            </a:r>
          </a:p>
          <a:p>
            <a:pPr marL="109728" lvl="0" indent="0">
              <a:buNone/>
            </a:pPr>
            <a:r>
              <a:rPr lang="hu-HU" sz="2000" dirty="0"/>
              <a:t>Oracle</a:t>
            </a:r>
          </a:p>
          <a:p>
            <a:pPr marL="109728" lvl="0" indent="0">
              <a:buNone/>
            </a:pPr>
            <a:r>
              <a:rPr lang="hu-HU" sz="2000" dirty="0"/>
              <a:t>SAP</a:t>
            </a:r>
          </a:p>
          <a:p>
            <a:pPr marL="109728" lvl="0" indent="0">
              <a:buNone/>
            </a:pPr>
            <a:r>
              <a:rPr lang="hu-HU" sz="2000" dirty="0"/>
              <a:t>Microsoft</a:t>
            </a:r>
          </a:p>
          <a:p>
            <a:pPr marL="109728" lvl="0" indent="0">
              <a:buNone/>
            </a:pPr>
            <a:r>
              <a:rPr lang="en-GB" sz="2000" dirty="0"/>
              <a:t>…</a:t>
            </a:r>
            <a:endParaRPr lang="hu-H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4A7DBD-885E-CA9A-FF2D-58D1E53E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99" y="1614076"/>
            <a:ext cx="5514905" cy="48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0D0A0-E02F-53EF-9AB6-F549850199C1}"/>
              </a:ext>
            </a:extLst>
          </p:cNvPr>
          <p:cNvSpPr txBox="1"/>
          <p:nvPr/>
        </p:nvSpPr>
        <p:spPr>
          <a:xfrm>
            <a:off x="414495" y="5853797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Forrás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https://info.cloud9erp.com/blog/acumatica-named-erp-leader-by-nucleus-research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16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5A78-6197-4A33-B917-584C25AB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834D-60BF-417F-9F71-5BD91704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1972-ben az SAP alapítói egy olyan vállalat irányítási rendszer megépítése mellett döntöttek, amely:</a:t>
            </a:r>
          </a:p>
          <a:p>
            <a:pPr lvl="1"/>
            <a:r>
              <a:rPr lang="hu-HU" dirty="0"/>
              <a:t>Integrált</a:t>
            </a:r>
          </a:p>
          <a:p>
            <a:pPr lvl="1"/>
            <a:r>
              <a:rPr lang="hu-HU" dirty="0"/>
              <a:t>Valós idejű</a:t>
            </a:r>
          </a:p>
          <a:p>
            <a:pPr lvl="1"/>
            <a:r>
              <a:rPr lang="hu-HU" dirty="0"/>
              <a:t>Standard megoldást nyújt</a:t>
            </a:r>
          </a:p>
          <a:p>
            <a:endParaRPr lang="hu-HU" dirty="0"/>
          </a:p>
          <a:p>
            <a:r>
              <a:rPr lang="hu-HU" dirty="0"/>
              <a:t>Létrehozták az SAP R/1 rendszert, amelyben az R betű a valós </a:t>
            </a:r>
            <a:r>
              <a:rPr lang="hu-HU" dirty="0" err="1"/>
              <a:t>idejűségre</a:t>
            </a:r>
            <a:r>
              <a:rPr lang="hu-HU" dirty="0"/>
              <a:t> utal (R - Real </a:t>
            </a:r>
            <a:r>
              <a:rPr lang="hu-HU" dirty="0" err="1"/>
              <a:t>time</a:t>
            </a:r>
            <a:r>
              <a:rPr lang="hu-HU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0C2D-D3B2-4A60-B07C-5B139766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1649-A9C8-47C4-AE88-1BA99BB0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5734"/>
            <a:ext cx="7291667" cy="3450613"/>
          </a:xfrm>
        </p:spPr>
        <p:txBody>
          <a:bodyPr anchor="ctr">
            <a:normAutofit/>
          </a:bodyPr>
          <a:lstStyle/>
          <a:p>
            <a:pPr>
              <a:buClr>
                <a:srgbClr val="2F3F5B"/>
              </a:buClr>
            </a:pPr>
            <a:r>
              <a:rPr lang="hu-HU" sz="2400"/>
              <a:t>Hamarosan kialakításra került az első generációs megoldás, amelyet R/2 rendszernek hívtak.</a:t>
            </a:r>
          </a:p>
          <a:p>
            <a:pPr>
              <a:buClr>
                <a:srgbClr val="2F3F5B"/>
              </a:buClr>
            </a:pPr>
            <a:r>
              <a:rPr lang="hu-HU" sz="2400"/>
              <a:t>Mainframe-s környezeten támogatott valós vállalatirányítási folyamatok.</a:t>
            </a:r>
          </a:p>
          <a:p>
            <a:pPr>
              <a:buClr>
                <a:srgbClr val="2F3F5B"/>
              </a:buClr>
            </a:pPr>
            <a:endParaRPr lang="hu-HU" sz="2400"/>
          </a:p>
          <a:p>
            <a:pPr marL="0" indent="0">
              <a:buClr>
                <a:srgbClr val="2F3F5B"/>
              </a:buClr>
              <a:buNone/>
            </a:pPr>
            <a:r>
              <a:rPr lang="hu-HU" sz="2400" i="1"/>
              <a:t>Érdekesség: Elvétve (pl. fúrótornyokon) még ma is van működő installációja.</a:t>
            </a:r>
          </a:p>
          <a:p>
            <a:pPr>
              <a:buClr>
                <a:srgbClr val="2F3F5B"/>
              </a:buClr>
            </a:pPr>
            <a:endParaRPr lang="hu-HU" sz="2400"/>
          </a:p>
          <a:p>
            <a:pPr>
              <a:buClr>
                <a:srgbClr val="2F3F5B"/>
              </a:buClr>
            </a:pPr>
            <a:endParaRPr lang="en-US" sz="2400"/>
          </a:p>
        </p:txBody>
      </p:sp>
      <p:pic>
        <p:nvPicPr>
          <p:cNvPr id="4" name="Picture 5" descr="r2">
            <a:extLst>
              <a:ext uri="{FF2B5EF4-FFF2-40B4-BE49-F238E27FC236}">
                <a16:creationId xmlns:a16="http://schemas.microsoft.com/office/drawing/2014/main" id="{151CF046-D876-4873-96AA-BCC11EAF7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r="-2" b="13577"/>
          <a:stretch/>
        </p:blipFill>
        <p:spPr bwMode="auto">
          <a:xfrm>
            <a:off x="9279020" y="2280662"/>
            <a:ext cx="1771438" cy="229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6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2B8E-E8B2-4D4C-B094-AFC410F9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6027-671F-42B3-929F-F8BB6691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generáció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SAP R/3 </a:t>
            </a:r>
            <a:r>
              <a:rPr lang="en-US" dirty="0" err="1"/>
              <a:t>rendszere</a:t>
            </a:r>
            <a:r>
              <a:rPr lang="en-US" dirty="0"/>
              <a:t> volt. </a:t>
            </a:r>
          </a:p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leginkább</a:t>
            </a:r>
            <a:r>
              <a:rPr lang="en-US" dirty="0"/>
              <a:t> </a:t>
            </a:r>
            <a:r>
              <a:rPr lang="en-US" dirty="0" err="1"/>
              <a:t>ismert</a:t>
            </a:r>
            <a:r>
              <a:rPr lang="en-US" dirty="0"/>
              <a:t> SAP </a:t>
            </a:r>
            <a:r>
              <a:rPr lang="en-US" dirty="0" err="1"/>
              <a:t>rendszer</a:t>
            </a:r>
            <a:r>
              <a:rPr lang="hu-HU" dirty="0"/>
              <a:t> („Az SAP”)</a:t>
            </a:r>
            <a:r>
              <a:rPr lang="en-US" dirty="0"/>
              <a:t>, </a:t>
            </a:r>
            <a:r>
              <a:rPr lang="en-US" dirty="0" err="1"/>
              <a:t>amelyet</a:t>
            </a:r>
            <a:r>
              <a:rPr lang="en-US" dirty="0"/>
              <a:t> ma is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installáció</a:t>
            </a:r>
            <a:r>
              <a:rPr lang="en-US" dirty="0"/>
              <a:t> </a:t>
            </a:r>
            <a:r>
              <a:rPr lang="en-US" dirty="0" err="1"/>
              <a:t>használ</a:t>
            </a:r>
            <a:r>
              <a:rPr lang="en-US" dirty="0"/>
              <a:t>. </a:t>
            </a:r>
          </a:p>
          <a:p>
            <a:r>
              <a:rPr lang="en-US" dirty="0"/>
              <a:t>Multi-tier client-server architecture. (</a:t>
            </a:r>
            <a:r>
              <a:rPr lang="en-US" dirty="0" err="1"/>
              <a:t>lásd</a:t>
            </a:r>
            <a:r>
              <a:rPr lang="en-US" dirty="0"/>
              <a:t>. </a:t>
            </a:r>
            <a:r>
              <a:rPr lang="en-US" dirty="0" err="1"/>
              <a:t>Később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r3brücke">
            <a:extLst>
              <a:ext uri="{FF2B5EF4-FFF2-40B4-BE49-F238E27FC236}">
                <a16:creationId xmlns:a16="http://schemas.microsoft.com/office/drawing/2014/main" id="{79405F89-FDBA-4832-8223-63EB360A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62" y="4555454"/>
            <a:ext cx="1801238" cy="16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03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D8AA-E4BF-4DA2-B5A9-E0A318B8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56D7-8F7A-479E-913A-76B3B780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Legújabb generáció az </a:t>
            </a:r>
            <a:r>
              <a:rPr lang="en-US" dirty="0"/>
              <a:t>SAP </a:t>
            </a:r>
            <a:r>
              <a:rPr lang="hu-HU" dirty="0"/>
              <a:t>S/4HANA rendszere</a:t>
            </a:r>
          </a:p>
          <a:p>
            <a:r>
              <a:rPr lang="hu-HU" dirty="0"/>
              <a:t>SAP HANA memória alapú adatbázisra optimalizált, de más adatbáziskezelőkkel is együtt tud működni</a:t>
            </a:r>
          </a:p>
          <a:p>
            <a:r>
              <a:rPr lang="hu-HU" dirty="0"/>
              <a:t>Korszerű felhasználói felület technológiák támogatása</a:t>
            </a:r>
          </a:p>
          <a:p>
            <a:r>
              <a:rPr lang="hu-HU" dirty="0"/>
              <a:t>OLTP, OLAP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Képtalálat a következőre: „sap s4hana logo”">
            <a:extLst>
              <a:ext uri="{FF2B5EF4-FFF2-40B4-BE49-F238E27FC236}">
                <a16:creationId xmlns:a16="http://schemas.microsoft.com/office/drawing/2014/main" id="{3BFF61D5-3AED-4138-AE92-FDA73B35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2" y="4587065"/>
            <a:ext cx="3233738" cy="15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44A2-D6E8-876A-EF12-902270F4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FEBF-5BC7-645D-0369-1CDC8A29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SAP S/4HANA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Edition, SAP S/4HANA Public </a:t>
            </a:r>
            <a:r>
              <a:rPr lang="hu-HU" dirty="0" err="1"/>
              <a:t>Cloud</a:t>
            </a:r>
            <a:r>
              <a:rPr lang="hu-HU" dirty="0"/>
              <a:t> Edition</a:t>
            </a:r>
          </a:p>
          <a:p>
            <a:r>
              <a:rPr lang="en-GB" dirty="0"/>
              <a:t>SAP Business Technology Platform</a:t>
            </a:r>
          </a:p>
          <a:p>
            <a:r>
              <a:rPr lang="en-GB" dirty="0"/>
              <a:t>SAP PaaS, IaaS </a:t>
            </a:r>
            <a:r>
              <a:rPr lang="en-GB" dirty="0" err="1"/>
              <a:t>és</a:t>
            </a:r>
            <a:r>
              <a:rPr lang="en-GB" dirty="0"/>
              <a:t> SaaS </a:t>
            </a:r>
            <a:r>
              <a:rPr lang="en-GB" dirty="0" err="1"/>
              <a:t>együttese</a:t>
            </a:r>
            <a:endParaRPr lang="en-GB" dirty="0"/>
          </a:p>
          <a:p>
            <a:r>
              <a:rPr lang="en-GB" dirty="0"/>
              <a:t>ABAP on cloud (“aka Steampunk”)</a:t>
            </a:r>
          </a:p>
          <a:p>
            <a:r>
              <a:rPr lang="en-GB" dirty="0"/>
              <a:t>Cloud Application Programming Model (CAP) – Java, NodeJS</a:t>
            </a:r>
          </a:p>
          <a:p>
            <a:r>
              <a:rPr lang="en-GB" dirty="0"/>
              <a:t>Cloud Foundry, K8, Kafka, …</a:t>
            </a:r>
          </a:p>
        </p:txBody>
      </p:sp>
    </p:spTree>
    <p:extLst>
      <p:ext uri="{BB962C8B-B14F-4D97-AF65-F5344CB8AC3E}">
        <p14:creationId xmlns:p14="http://schemas.microsoft.com/office/powerpoint/2010/main" val="428675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64DD-0001-4C50-AD90-ADBE203A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3E46-EF3D-4F8D-BCED-16C5DBF77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36EEA-D8BD-451D-B8BE-8F57C1A8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704" y="1953419"/>
            <a:ext cx="7313613" cy="4095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9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218E-0212-44AD-BEDF-AFA9AC77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SAP megoldás felépítése</a:t>
            </a:r>
            <a:endParaRPr lang="en-US" dirty="0"/>
          </a:p>
        </p:txBody>
      </p:sp>
      <p:pic>
        <p:nvPicPr>
          <p:cNvPr id="4" name="Content Placeholder 3" descr="4_Layers">
            <a:extLst>
              <a:ext uri="{FF2B5EF4-FFF2-40B4-BE49-F238E27FC236}">
                <a16:creationId xmlns:a16="http://schemas.microsoft.com/office/drawing/2014/main" id="{AE12FF46-0F27-4145-AD91-3FBAD418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91" y="1269110"/>
            <a:ext cx="5506295" cy="558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AA920-04A5-4B8A-827E-C84F13D68B04}"/>
              </a:ext>
            </a:extLst>
          </p:cNvPr>
          <p:cNvSpPr txBox="1"/>
          <p:nvPr/>
        </p:nvSpPr>
        <p:spPr>
          <a:xfrm>
            <a:off x="2191339" y="584835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Hardveres környezet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7EC4B-A7EB-4230-9DEF-7F34466ABF39}"/>
              </a:ext>
            </a:extLst>
          </p:cNvPr>
          <p:cNvSpPr txBox="1"/>
          <p:nvPr/>
        </p:nvSpPr>
        <p:spPr>
          <a:xfrm>
            <a:off x="2191339" y="4562475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Technológiai platform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01CA7-D97B-44E8-98D4-C2CD5BCFC494}"/>
              </a:ext>
            </a:extLst>
          </p:cNvPr>
          <p:cNvSpPr txBox="1"/>
          <p:nvPr/>
        </p:nvSpPr>
        <p:spPr>
          <a:xfrm>
            <a:off x="2191339" y="3461266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Üzleti alkalmazások, modulok, megoldások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B064-19EB-456C-8399-B8699EEC13A9}"/>
              </a:ext>
            </a:extLst>
          </p:cNvPr>
          <p:cNvSpPr txBox="1"/>
          <p:nvPr/>
        </p:nvSpPr>
        <p:spPr>
          <a:xfrm>
            <a:off x="2191339" y="2298055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Üzleti folyamatok, megoldások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1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E9A8-C659-4D96-A4AE-C96BBE4C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A906-5F9F-4442-8475-24B091CC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33053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hu-HU" dirty="0"/>
              <a:t>SAP történeti áttekintés</a:t>
            </a:r>
          </a:p>
          <a:p>
            <a:pPr marL="4572" lvl="1" indent="0">
              <a:buNone/>
            </a:pPr>
            <a:r>
              <a:rPr lang="hu-HU" dirty="0"/>
              <a:t>Egy üzleti megoldás felépítése</a:t>
            </a:r>
          </a:p>
          <a:p>
            <a:pPr marL="457200" lvl="1" indent="0">
              <a:buNone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SAP R/3 rendszer magas szintű felépítése</a:t>
            </a:r>
            <a:endParaRPr lang="en-US" dirty="0"/>
          </a:p>
          <a:p>
            <a:pPr marL="4572" lvl="1" indent="0">
              <a:buNone/>
            </a:pPr>
            <a:r>
              <a:rPr lang="hu-HU" dirty="0"/>
              <a:t>SAP S4HANA rendszer magas szintű felépítése</a:t>
            </a:r>
          </a:p>
          <a:p>
            <a:pPr marL="4572" lvl="1" indent="0">
              <a:buNone/>
            </a:pPr>
            <a:r>
              <a:rPr lang="hu-HU" dirty="0"/>
              <a:t>SAP </a:t>
            </a:r>
            <a:r>
              <a:rPr lang="hu-HU" dirty="0" err="1"/>
              <a:t>Cloud</a:t>
            </a:r>
            <a:r>
              <a:rPr lang="hu-HU" dirty="0"/>
              <a:t> Platform magas szintű felépítése</a:t>
            </a:r>
          </a:p>
          <a:p>
            <a:pPr lvl="1"/>
            <a:endParaRPr lang="hu-HU" dirty="0"/>
          </a:p>
          <a:p>
            <a:pPr marL="4572" lvl="1" indent="0">
              <a:buNone/>
            </a:pPr>
            <a:r>
              <a:rPr lang="hu-HU" dirty="0" err="1"/>
              <a:t>Fundamental</a:t>
            </a:r>
            <a:r>
              <a:rPr lang="hu-HU" dirty="0"/>
              <a:t> Modelling </a:t>
            </a:r>
            <a:r>
              <a:rPr lang="hu-HU" dirty="0" err="1"/>
              <a:t>Concept</a:t>
            </a:r>
            <a:r>
              <a:rPr lang="hu-HU" dirty="0"/>
              <a:t> (FMC), SAP </a:t>
            </a:r>
            <a:r>
              <a:rPr lang="hu-HU" dirty="0" err="1"/>
              <a:t>Standarized</a:t>
            </a:r>
            <a:r>
              <a:rPr lang="hu-HU" dirty="0"/>
              <a:t>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Architecture</a:t>
            </a:r>
            <a:r>
              <a:rPr lang="hu-HU" dirty="0"/>
              <a:t> </a:t>
            </a:r>
            <a:r>
              <a:rPr lang="hu-HU" dirty="0" err="1"/>
              <a:t>Modeling</a:t>
            </a:r>
            <a:r>
              <a:rPr lang="hu-HU" dirty="0"/>
              <a:t> (TAM)</a:t>
            </a:r>
          </a:p>
          <a:p>
            <a:pPr marL="205740" lvl="2" indent="0">
              <a:buNone/>
            </a:pPr>
            <a:r>
              <a:rPr lang="en-GB" dirty="0"/>
              <a:t>Compositional Modelling</a:t>
            </a:r>
            <a:endParaRPr lang="hu-HU" dirty="0"/>
          </a:p>
          <a:p>
            <a:pPr marL="205740" lvl="2" indent="0">
              <a:buNone/>
            </a:pPr>
            <a:r>
              <a:rPr lang="en-GB" dirty="0"/>
              <a:t>Entity-relation</a:t>
            </a:r>
            <a:r>
              <a:rPr lang="hu-HU" dirty="0"/>
              <a:t>, </a:t>
            </a:r>
            <a:r>
              <a:rPr lang="en-GB" dirty="0"/>
              <a:t>Topology map </a:t>
            </a:r>
            <a:endParaRPr lang="hu-HU" dirty="0"/>
          </a:p>
          <a:p>
            <a:pPr marL="205740" lvl="2" indent="0">
              <a:buNone/>
            </a:pPr>
            <a:r>
              <a:rPr lang="hu-HU" dirty="0" err="1"/>
              <a:t>Activity</a:t>
            </a:r>
            <a:r>
              <a:rPr lang="hu-HU" dirty="0"/>
              <a:t> diagram, </a:t>
            </a:r>
            <a:r>
              <a:rPr lang="hu-HU" dirty="0" err="1"/>
              <a:t>State</a:t>
            </a:r>
            <a:r>
              <a:rPr lang="hu-HU" dirty="0"/>
              <a:t> diagram, </a:t>
            </a:r>
            <a:r>
              <a:rPr lang="hu-HU" dirty="0" err="1"/>
              <a:t>Sequence</a:t>
            </a:r>
            <a:r>
              <a:rPr lang="hu-HU" dirty="0"/>
              <a:t> diagram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EA08-DC38-47E5-8FE5-C8D7DFDE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Hardveres környezet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B5D8-F938-466A-9237-0FF00993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klasszikus</a:t>
            </a:r>
            <a:r>
              <a:rPr lang="en-US" dirty="0"/>
              <a:t> SAP hardware </a:t>
            </a:r>
            <a:r>
              <a:rPr lang="en-US" dirty="0" err="1"/>
              <a:t>független</a:t>
            </a:r>
            <a:r>
              <a:rPr lang="en-US" dirty="0"/>
              <a:t> </a:t>
            </a:r>
            <a:r>
              <a:rPr lang="en-US" dirty="0" err="1"/>
              <a:t>környezetre</a:t>
            </a:r>
            <a:r>
              <a:rPr lang="en-US" dirty="0"/>
              <a:t> </a:t>
            </a:r>
            <a:r>
              <a:rPr lang="en-US" dirty="0" err="1"/>
              <a:t>tervezett</a:t>
            </a:r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forráskódot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kezelt</a:t>
            </a:r>
            <a:r>
              <a:rPr lang="en-US" dirty="0"/>
              <a:t> </a:t>
            </a:r>
            <a:r>
              <a:rPr lang="en-US" dirty="0" err="1"/>
              <a:t>fájl</a:t>
            </a:r>
            <a:r>
              <a:rPr lang="en-US" dirty="0"/>
              <a:t> </a:t>
            </a:r>
            <a:r>
              <a:rPr lang="en-US" dirty="0" err="1"/>
              <a:t>rendszerben</a:t>
            </a:r>
            <a:r>
              <a:rPr lang="en-US" dirty="0"/>
              <a:t> </a:t>
            </a:r>
            <a:r>
              <a:rPr lang="en-US" dirty="0" err="1"/>
              <a:t>tárolja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adatbázisban</a:t>
            </a:r>
            <a:r>
              <a:rPr lang="en-US" dirty="0"/>
              <a:t>.</a:t>
            </a:r>
          </a:p>
          <a:p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hozzáféréskor</a:t>
            </a:r>
            <a:r>
              <a:rPr lang="en-US" dirty="0"/>
              <a:t> </a:t>
            </a:r>
            <a:r>
              <a:rPr lang="en-US" dirty="0" err="1"/>
              <a:t>fordítja</a:t>
            </a:r>
            <a:r>
              <a:rPr lang="hu-HU" dirty="0"/>
              <a:t> a forráskódot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rendszerre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</a:t>
            </a:r>
            <a:r>
              <a:rPr lang="hu-HU" dirty="0"/>
              <a:t> lefordított</a:t>
            </a:r>
            <a:r>
              <a:rPr lang="en-US" dirty="0"/>
              <a:t> </a:t>
            </a:r>
            <a:r>
              <a:rPr lang="en-US" dirty="0" err="1"/>
              <a:t>bájtkódot</a:t>
            </a:r>
            <a:r>
              <a:rPr lang="en-US" dirty="0"/>
              <a:t> </a:t>
            </a:r>
            <a:r>
              <a:rPr lang="en-US" dirty="0" err="1"/>
              <a:t>eltárolja</a:t>
            </a:r>
            <a:r>
              <a:rPr lang="en-US" dirty="0"/>
              <a:t>.</a:t>
            </a:r>
            <a:r>
              <a:rPr lang="hu-HU" dirty="0"/>
              <a:t> A fordítás az első hozzáféréskor történik (</a:t>
            </a:r>
            <a:r>
              <a:rPr lang="hu-HU" dirty="0" err="1"/>
              <a:t>interpreteres</a:t>
            </a:r>
            <a:r>
              <a:rPr lang="hu-H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4EE-1E1E-403C-8609-38548185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</a:t>
            </a:r>
            <a:r>
              <a:rPr lang="hu-HU" dirty="0" err="1"/>
              <a:t>NetWeaver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51FB-9B78-42F8-A37D-816CD0C4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SAP</a:t>
            </a:r>
            <a:r>
              <a:rPr lang="en-GB" dirty="0"/>
              <a:t> </a:t>
            </a:r>
            <a:r>
              <a:rPr lang="en-GB" dirty="0" err="1"/>
              <a:t>Netweaver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SAP R3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S</a:t>
            </a:r>
            <a:r>
              <a:rPr lang="hu-HU" dirty="0"/>
              <a:t>/</a:t>
            </a:r>
            <a:r>
              <a:rPr lang="en-GB" dirty="0"/>
              <a:t>4HANA </a:t>
            </a:r>
            <a:r>
              <a:rPr lang="en-GB" dirty="0" err="1"/>
              <a:t>OnPremise</a:t>
            </a:r>
            <a:r>
              <a:rPr lang="hu-HU" dirty="0"/>
              <a:t>, S/4HANA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Edition technológiai platformja</a:t>
            </a:r>
          </a:p>
          <a:p>
            <a:r>
              <a:rPr lang="hu-HU" dirty="0"/>
              <a:t>A SAP </a:t>
            </a:r>
            <a:r>
              <a:rPr lang="hu-HU" dirty="0" err="1"/>
              <a:t>NetWeaver</a:t>
            </a:r>
            <a:r>
              <a:rPr lang="hu-HU" dirty="0"/>
              <a:t> </a:t>
            </a:r>
            <a:r>
              <a:rPr lang="hu-HU" dirty="0" err="1"/>
              <a:t>verziózott</a:t>
            </a:r>
            <a:r>
              <a:rPr lang="hu-HU" dirty="0"/>
              <a:t>, szolgáltatásai verzióktól függően érhetőek el</a:t>
            </a:r>
          </a:p>
          <a:p>
            <a:r>
              <a:rPr lang="hu-HU" dirty="0"/>
              <a:t>Feladata az ABAP (és JAVA) futtatási környezet biztosítása, az operációs rendszer és az adatbázis elrejtése az SAP alkalmazások számára</a:t>
            </a:r>
          </a:p>
          <a:p>
            <a:r>
              <a:rPr lang="hu-HU" dirty="0"/>
              <a:t>Rendszerintegrációs lehetőségek</a:t>
            </a:r>
          </a:p>
          <a:p>
            <a:r>
              <a:rPr lang="hu-HU" dirty="0"/>
              <a:t>Alkalmazási infrastruktúra (jogosultságkezelés, sorkezelés, nyomtatás támogatás, stb.)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46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2E9A-4E87-406D-8267-40D6A194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R/3 modulok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8606-232B-42AE-B16E-9759938A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 SAP </a:t>
            </a:r>
            <a:r>
              <a:rPr lang="hu-HU" dirty="0"/>
              <a:t>R/3 </a:t>
            </a:r>
            <a:r>
              <a:rPr lang="en-US" dirty="0" err="1"/>
              <a:t>modulokat</a:t>
            </a:r>
            <a:r>
              <a:rPr lang="en-US" dirty="0"/>
              <a:t> </a:t>
            </a:r>
            <a:r>
              <a:rPr lang="en-US" dirty="0" err="1"/>
              <a:t>funkciójuk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három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csoportba</a:t>
            </a:r>
            <a:r>
              <a:rPr lang="en-US" dirty="0"/>
              <a:t> </a:t>
            </a:r>
            <a:r>
              <a:rPr lang="en-US" dirty="0" err="1"/>
              <a:t>oszthatjuk</a:t>
            </a:r>
            <a:r>
              <a:rPr lang="en-US" dirty="0"/>
              <a:t>: </a:t>
            </a:r>
            <a:r>
              <a:rPr lang="en-US" dirty="0" err="1"/>
              <a:t>logisztikai</a:t>
            </a:r>
            <a:r>
              <a:rPr lang="en-US" dirty="0"/>
              <a:t>, </a:t>
            </a:r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erőforrás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81C9EA-AD86-404F-951A-D3A3FDC0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2920556"/>
            <a:ext cx="29813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5569BF1-43D0-43DA-A0E0-27B19B0B24D2}"/>
              </a:ext>
            </a:extLst>
          </p:cNvPr>
          <p:cNvSpPr/>
          <p:nvPr/>
        </p:nvSpPr>
        <p:spPr bwMode="gray">
          <a:xfrm>
            <a:off x="2344738" y="2920556"/>
            <a:ext cx="1294411" cy="271945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ln>
                  <a:solidFill>
                    <a:schemeClr val="tx1"/>
                  </a:solidFill>
                </a:ln>
                <a:ea typeface="Arial Unicode MS" pitchFamily="34" charset="-128"/>
                <a:cs typeface="Arial Unicode MS" pitchFamily="34" charset="-128"/>
              </a:rPr>
              <a:t>Logisztikai: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SD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MM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PP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QM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PM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7CC4F58-CBF2-4949-9FDD-1D99EDFCE3E3}"/>
              </a:ext>
            </a:extLst>
          </p:cNvPr>
          <p:cNvSpPr/>
          <p:nvPr/>
        </p:nvSpPr>
        <p:spPr bwMode="gray">
          <a:xfrm>
            <a:off x="5449093" y="5850763"/>
            <a:ext cx="1293812" cy="796925"/>
          </a:xfrm>
          <a:prstGeom prst="flowChart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b="1" kern="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b="1" kern="0" dirty="0">
                <a:ea typeface="Arial Unicode MS" pitchFamily="34" charset="-128"/>
                <a:cs typeface="Arial Unicode MS" pitchFamily="34" charset="-128"/>
              </a:rPr>
              <a:t>Emberi erőforrás (HR)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27A1BC8-313E-459C-B286-9DBAA7997273}"/>
              </a:ext>
            </a:extLst>
          </p:cNvPr>
          <p:cNvSpPr/>
          <p:nvPr/>
        </p:nvSpPr>
        <p:spPr bwMode="gray">
          <a:xfrm>
            <a:off x="8552850" y="2920556"/>
            <a:ext cx="1200150" cy="2719387"/>
          </a:xfrm>
          <a:prstGeom prst="flowChartProcess">
            <a:avLst/>
          </a:prstGeom>
          <a:solidFill>
            <a:srgbClr val="9E3039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kern="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b="1" kern="0" dirty="0">
                <a:ea typeface="Arial Unicode MS" pitchFamily="34" charset="-128"/>
                <a:cs typeface="Arial Unicode MS" pitchFamily="34" charset="-128"/>
              </a:rPr>
              <a:t>Pénzügyi: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FI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CO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TR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PS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IM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269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C2CC-FA3A-4297-9131-4128C05A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Logisztika - 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1D0F-20AE-4D94-9E85-4FE6383FE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Anyagbeszerzéstől</a:t>
            </a:r>
            <a:r>
              <a:rPr lang="en-US" dirty="0"/>
              <a:t> - </a:t>
            </a:r>
            <a:r>
              <a:rPr lang="en-US" dirty="0" err="1"/>
              <a:t>számlázásig</a:t>
            </a:r>
            <a:r>
              <a:rPr lang="en-US" dirty="0"/>
              <a:t>. Az SAP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moduljával</a:t>
            </a:r>
            <a:r>
              <a:rPr lang="en-US" dirty="0"/>
              <a:t> </a:t>
            </a:r>
            <a:r>
              <a:rPr lang="en-US" dirty="0" err="1"/>
              <a:t>integrált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MM (Materials Management – </a:t>
            </a:r>
            <a:r>
              <a:rPr lang="en-US" dirty="0" err="1"/>
              <a:t>Anyaggazdálkodás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anyagbeszerzéssel</a:t>
            </a:r>
            <a:r>
              <a:rPr lang="en-US" dirty="0"/>
              <a:t>, </a:t>
            </a:r>
            <a:r>
              <a:rPr lang="en-US" dirty="0" err="1"/>
              <a:t>rendeléssel</a:t>
            </a:r>
            <a:r>
              <a:rPr lang="en-US" dirty="0"/>
              <a:t>, </a:t>
            </a:r>
            <a:r>
              <a:rPr lang="en-US" dirty="0" err="1"/>
              <a:t>anyagkezeléssel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számlaellenőrzéssel</a:t>
            </a:r>
            <a:r>
              <a:rPr lang="en-US" dirty="0"/>
              <a:t> </a:t>
            </a:r>
            <a:r>
              <a:rPr lang="en-US" dirty="0" err="1"/>
              <a:t>kapcsolatos</a:t>
            </a:r>
            <a:r>
              <a:rPr lang="en-US" dirty="0"/>
              <a:t> </a:t>
            </a:r>
            <a:r>
              <a:rPr lang="en-US" dirty="0" err="1"/>
              <a:t>tevékenységek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 err="1"/>
              <a:t>készletezés</a:t>
            </a:r>
            <a:r>
              <a:rPr lang="en-US" dirty="0"/>
              <a:t>, </a:t>
            </a:r>
            <a:r>
              <a:rPr lang="en-US" dirty="0" err="1"/>
              <a:t>leltározás</a:t>
            </a:r>
            <a:r>
              <a:rPr lang="en-US" dirty="0"/>
              <a:t>, </a:t>
            </a:r>
            <a:r>
              <a:rPr lang="en-US" dirty="0" err="1"/>
              <a:t>raktározás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, </a:t>
            </a:r>
            <a:r>
              <a:rPr lang="en-US" dirty="0" err="1"/>
              <a:t>külső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, </a:t>
            </a:r>
            <a:r>
              <a:rPr lang="en-US" dirty="0" err="1"/>
              <a:t>anyagbeszerzéssel</a:t>
            </a:r>
            <a:r>
              <a:rPr lang="en-US" dirty="0"/>
              <a:t> </a:t>
            </a:r>
            <a:r>
              <a:rPr lang="en-US" dirty="0" err="1"/>
              <a:t>kapcsolatos</a:t>
            </a:r>
            <a:r>
              <a:rPr lang="en-US" dirty="0"/>
              <a:t> </a:t>
            </a:r>
            <a:r>
              <a:rPr lang="en-US" dirty="0" err="1"/>
              <a:t>döntések</a:t>
            </a:r>
            <a:r>
              <a:rPr lang="en-US" dirty="0"/>
              <a:t> </a:t>
            </a:r>
            <a:r>
              <a:rPr lang="en-US" dirty="0" err="1"/>
              <a:t>meghozatala</a:t>
            </a:r>
            <a:endParaRPr lang="en-US" dirty="0"/>
          </a:p>
          <a:p>
            <a:pPr lvl="1"/>
            <a:r>
              <a:rPr lang="en-US" dirty="0" err="1"/>
              <a:t>bevételezés</a:t>
            </a:r>
            <a:r>
              <a:rPr lang="en-US" dirty="0"/>
              <a:t> </a:t>
            </a:r>
            <a:r>
              <a:rPr lang="en-US" dirty="0" err="1"/>
              <a:t>automatizált</a:t>
            </a:r>
            <a:r>
              <a:rPr lang="en-US" dirty="0"/>
              <a:t>, </a:t>
            </a:r>
            <a:r>
              <a:rPr lang="en-US" dirty="0" err="1"/>
              <a:t>raktári</a:t>
            </a:r>
            <a:r>
              <a:rPr lang="en-US" dirty="0"/>
              <a:t> </a:t>
            </a:r>
            <a:r>
              <a:rPr lang="en-US" dirty="0" err="1"/>
              <a:t>készletek</a:t>
            </a:r>
            <a:r>
              <a:rPr lang="en-US" dirty="0"/>
              <a:t> </a:t>
            </a:r>
            <a:r>
              <a:rPr lang="en-US" dirty="0" err="1"/>
              <a:t>frissítése</a:t>
            </a:r>
            <a:r>
              <a:rPr lang="en-US" dirty="0"/>
              <a:t>, </a:t>
            </a:r>
            <a:r>
              <a:rPr lang="en-US" dirty="0" err="1"/>
              <a:t>könyvelése</a:t>
            </a:r>
            <a:endParaRPr lang="en-US" dirty="0"/>
          </a:p>
          <a:p>
            <a:pPr lvl="1"/>
            <a:r>
              <a:rPr lang="en-US" dirty="0" err="1"/>
              <a:t>Szoros</a:t>
            </a:r>
            <a:r>
              <a:rPr lang="en-US" dirty="0"/>
              <a:t> </a:t>
            </a:r>
            <a:r>
              <a:rPr lang="en-US" dirty="0" err="1"/>
              <a:t>integráltság</a:t>
            </a:r>
            <a:r>
              <a:rPr lang="en-US" dirty="0"/>
              <a:t>: </a:t>
            </a:r>
            <a:r>
              <a:rPr lang="en-US" dirty="0" err="1"/>
              <a:t>könyvelés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kontrolling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, </a:t>
            </a:r>
            <a:r>
              <a:rPr lang="en-US" dirty="0" err="1"/>
              <a:t>minőségkezelés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35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0CA4-BEE5-4DB0-9EE4-78E973C6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Logisztikai modul – SD, 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0F47-5EF6-47D2-9DAC-1EC8EE4C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SD (Sales and Distribution – </a:t>
            </a:r>
            <a:r>
              <a:rPr lang="en-US" dirty="0" err="1"/>
              <a:t>Értékesítés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Vevői</a:t>
            </a:r>
            <a:r>
              <a:rPr lang="en-US" dirty="0"/>
              <a:t> </a:t>
            </a:r>
            <a:r>
              <a:rPr lang="en-US" dirty="0" err="1"/>
              <a:t>megrendelések</a:t>
            </a:r>
            <a:r>
              <a:rPr lang="en-US" dirty="0"/>
              <a:t> </a:t>
            </a:r>
            <a:r>
              <a:rPr lang="en-US" dirty="0" err="1"/>
              <a:t>rögzítése</a:t>
            </a:r>
            <a:r>
              <a:rPr lang="en-US" dirty="0"/>
              <a:t>, </a:t>
            </a:r>
            <a:r>
              <a:rPr lang="en-US" dirty="0" err="1"/>
              <a:t>nyomon</a:t>
            </a:r>
            <a:r>
              <a:rPr lang="en-US" dirty="0"/>
              <a:t> </a:t>
            </a:r>
            <a:r>
              <a:rPr lang="en-US" dirty="0" err="1"/>
              <a:t>követése</a:t>
            </a:r>
            <a:endParaRPr lang="en-US" dirty="0"/>
          </a:p>
          <a:p>
            <a:pPr lvl="1"/>
            <a:r>
              <a:rPr lang="en-US" dirty="0" err="1"/>
              <a:t>Értékesítési</a:t>
            </a:r>
            <a:r>
              <a:rPr lang="en-US" dirty="0"/>
              <a:t> </a:t>
            </a:r>
            <a:r>
              <a:rPr lang="en-US" dirty="0" err="1"/>
              <a:t>törzsadatok</a:t>
            </a:r>
            <a:r>
              <a:rPr lang="en-US" dirty="0"/>
              <a:t> (</a:t>
            </a:r>
            <a:r>
              <a:rPr lang="en-US" dirty="0" err="1"/>
              <a:t>vevők</a:t>
            </a:r>
            <a:r>
              <a:rPr lang="en-US" dirty="0"/>
              <a:t>, </a:t>
            </a:r>
            <a:r>
              <a:rPr lang="en-US" dirty="0" err="1"/>
              <a:t>szerződések</a:t>
            </a:r>
            <a:r>
              <a:rPr lang="en-US" dirty="0"/>
              <a:t>, </a:t>
            </a:r>
            <a:r>
              <a:rPr lang="en-US" dirty="0" err="1"/>
              <a:t>termékek</a:t>
            </a:r>
            <a:r>
              <a:rPr lang="en-US" dirty="0"/>
              <a:t> </a:t>
            </a:r>
            <a:r>
              <a:rPr lang="en-US" dirty="0" err="1"/>
              <a:t>alapvető</a:t>
            </a:r>
            <a:r>
              <a:rPr lang="en-US" dirty="0"/>
              <a:t> </a:t>
            </a:r>
            <a:r>
              <a:rPr lang="en-US" dirty="0" err="1"/>
              <a:t>tulajdonságai</a:t>
            </a:r>
            <a:r>
              <a:rPr lang="en-US" dirty="0"/>
              <a:t>) 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árazás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Kiszállítás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számlázás</a:t>
            </a:r>
            <a:r>
              <a:rPr lang="en-US" dirty="0"/>
              <a:t> </a:t>
            </a:r>
            <a:r>
              <a:rPr lang="en-US" dirty="0" err="1"/>
              <a:t>automatizálása</a:t>
            </a:r>
            <a:r>
              <a:rPr lang="en-US" dirty="0"/>
              <a:t>, </a:t>
            </a:r>
            <a:r>
              <a:rPr lang="en-US" dirty="0" err="1"/>
              <a:t>ügyfélszolgálat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eladás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PP (Production Planning – </a:t>
            </a:r>
            <a:r>
              <a:rPr lang="en-US" dirty="0" err="1"/>
              <a:t>Termeléstervezés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termeléstervezés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termelési</a:t>
            </a:r>
            <a:r>
              <a:rPr lang="en-US" dirty="0"/>
              <a:t> </a:t>
            </a:r>
            <a:r>
              <a:rPr lang="en-US" dirty="0" err="1"/>
              <a:t>folyamat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 err="1"/>
              <a:t>kapcsolódik</a:t>
            </a:r>
            <a:r>
              <a:rPr lang="en-US" dirty="0"/>
              <a:t> </a:t>
            </a:r>
            <a:r>
              <a:rPr lang="en-US" dirty="0" err="1"/>
              <a:t>közvetlenül</a:t>
            </a:r>
            <a:r>
              <a:rPr lang="en-US" dirty="0"/>
              <a:t>: </a:t>
            </a:r>
            <a:r>
              <a:rPr lang="en-US" dirty="0" err="1"/>
              <a:t>értékesítéshez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anyaggazdálkodáshoz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40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A516-8E98-40DB-BF52-0A735146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Logisztikai Modul – QM, PM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E595-334D-4B33-8F6B-2A846614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QM (Quality Management – </a:t>
            </a:r>
            <a:r>
              <a:rPr lang="en-US" dirty="0" err="1"/>
              <a:t>Minőségbiztosítás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minőség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r>
              <a:rPr lang="en-US" dirty="0"/>
              <a:t>, </a:t>
            </a:r>
            <a:r>
              <a:rPr lang="en-US" dirty="0" err="1"/>
              <a:t>felülvizsgálata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ellenőrzése</a:t>
            </a:r>
            <a:endParaRPr lang="en-US" dirty="0"/>
          </a:p>
          <a:p>
            <a:pPr lvl="1"/>
            <a:r>
              <a:rPr lang="en-US" dirty="0" err="1"/>
              <a:t>minőség</a:t>
            </a:r>
            <a:r>
              <a:rPr lang="en-US" dirty="0"/>
              <a:t> </a:t>
            </a:r>
            <a:r>
              <a:rPr lang="en-US" dirty="0" err="1"/>
              <a:t>tanúsítványok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(ISO9000 </a:t>
            </a:r>
            <a:r>
              <a:rPr lang="en-US" dirty="0" err="1"/>
              <a:t>minőségi</a:t>
            </a:r>
            <a:r>
              <a:rPr lang="en-US" dirty="0"/>
              <a:t> </a:t>
            </a:r>
            <a:r>
              <a:rPr lang="en-US" dirty="0" err="1"/>
              <a:t>szabvány</a:t>
            </a:r>
            <a:r>
              <a:rPr lang="en-US" dirty="0"/>
              <a:t> </a:t>
            </a:r>
            <a:r>
              <a:rPr lang="en-US" dirty="0" err="1"/>
              <a:t>betartásával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PM (Plant Maintenance – </a:t>
            </a:r>
            <a:r>
              <a:rPr lang="en-US" dirty="0" err="1"/>
              <a:t>Karbantartás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megelőző</a:t>
            </a:r>
            <a:r>
              <a:rPr lang="en-US" dirty="0"/>
              <a:t> </a:t>
            </a:r>
            <a:r>
              <a:rPr lang="en-US" dirty="0" err="1"/>
              <a:t>karbantartás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kieső</a:t>
            </a:r>
            <a:r>
              <a:rPr lang="en-US" dirty="0"/>
              <a:t> </a:t>
            </a:r>
            <a:r>
              <a:rPr lang="en-US" dirty="0" err="1"/>
              <a:t>munkák</a:t>
            </a:r>
            <a:r>
              <a:rPr lang="en-US" dirty="0"/>
              <a:t>, </a:t>
            </a:r>
            <a:r>
              <a:rPr lang="en-US" dirty="0" err="1"/>
              <a:t>ellátási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karbantartás-megrendelések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felszerelés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technikai</a:t>
            </a:r>
            <a:r>
              <a:rPr lang="en-US" dirty="0"/>
              <a:t> </a:t>
            </a:r>
            <a:r>
              <a:rPr lang="en-US" dirty="0" err="1"/>
              <a:t>objektumok</a:t>
            </a:r>
            <a:r>
              <a:rPr lang="en-US" dirty="0"/>
              <a:t> </a:t>
            </a:r>
            <a:r>
              <a:rPr lang="en-US" dirty="0" err="1"/>
              <a:t>felügyelete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83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C83B-8004-4DC8-A178-914963CB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- 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BF4B-3BA1-47E7-97FE-B4BD8A72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S</a:t>
            </a:r>
            <a:r>
              <a:rPr lang="en-US" dirty="0" err="1"/>
              <a:t>egítik</a:t>
            </a:r>
            <a:r>
              <a:rPr lang="en-US" dirty="0"/>
              <a:t> a </a:t>
            </a:r>
            <a:r>
              <a:rPr lang="en-US" dirty="0" err="1"/>
              <a:t>főkönyvi</a:t>
            </a:r>
            <a:r>
              <a:rPr lang="en-US" dirty="0"/>
              <a:t> </a:t>
            </a:r>
            <a:r>
              <a:rPr lang="en-US" dirty="0" err="1"/>
              <a:t>könyvelést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támogatják</a:t>
            </a:r>
            <a:r>
              <a:rPr lang="en-US" dirty="0"/>
              <a:t> a </a:t>
            </a:r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folyamatokat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 (Financial Accounting – </a:t>
            </a:r>
            <a:r>
              <a:rPr lang="en-US" dirty="0" err="1"/>
              <a:t>Pénzügy</a:t>
            </a:r>
            <a:r>
              <a:rPr lang="en-US" dirty="0"/>
              <a:t> </a:t>
            </a:r>
            <a:r>
              <a:rPr lang="en-US" dirty="0" err="1"/>
              <a:t>Számvitel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pénzügyek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könyvelések</a:t>
            </a:r>
            <a:r>
              <a:rPr lang="en-US" dirty="0"/>
              <a:t> </a:t>
            </a:r>
            <a:r>
              <a:rPr lang="en-US" dirty="0" err="1"/>
              <a:t>menedzselése</a:t>
            </a:r>
            <a:endParaRPr lang="en-US" dirty="0"/>
          </a:p>
          <a:p>
            <a:pPr lvl="1"/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számviteli</a:t>
            </a:r>
            <a:r>
              <a:rPr lang="en-US" dirty="0"/>
              <a:t> </a:t>
            </a:r>
            <a:r>
              <a:rPr lang="en-US" dirty="0" err="1"/>
              <a:t>információk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valós</a:t>
            </a:r>
            <a:r>
              <a:rPr lang="en-US" dirty="0"/>
              <a:t> </a:t>
            </a:r>
            <a:r>
              <a:rPr lang="en-US" dirty="0" err="1"/>
              <a:t>időben</a:t>
            </a:r>
            <a:r>
              <a:rPr lang="en-US" dirty="0"/>
              <a:t> </a:t>
            </a:r>
            <a:r>
              <a:rPr lang="en-US" dirty="0" err="1"/>
              <a:t>bevételi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kiadási</a:t>
            </a:r>
            <a:r>
              <a:rPr lang="en-US" dirty="0"/>
              <a:t> </a:t>
            </a:r>
            <a:r>
              <a:rPr lang="en-US" dirty="0" err="1"/>
              <a:t>kimutatásokat</a:t>
            </a:r>
            <a:r>
              <a:rPr lang="en-US" dirty="0"/>
              <a:t> </a:t>
            </a:r>
            <a:r>
              <a:rPr lang="en-US" dirty="0" err="1"/>
              <a:t>készít</a:t>
            </a:r>
            <a:endParaRPr lang="en-US" dirty="0"/>
          </a:p>
          <a:p>
            <a:pPr lvl="1"/>
            <a:r>
              <a:rPr lang="en-US" dirty="0" err="1"/>
              <a:t>kapcsolatban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a </a:t>
            </a:r>
            <a:r>
              <a:rPr lang="en-US" dirty="0" err="1"/>
              <a:t>kontrolling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erőforrás-gazdálkodás</a:t>
            </a:r>
            <a:r>
              <a:rPr lang="en-US" dirty="0"/>
              <a:t> </a:t>
            </a:r>
            <a:r>
              <a:rPr lang="en-US" dirty="0" err="1"/>
              <a:t>modulokkal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7C13-EBBF-49E8-B66C-E2FDED92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- 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BBC04-579B-43A2-9E29-D5B707FC0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 (Controlling – </a:t>
            </a:r>
            <a:r>
              <a:rPr lang="en-US" dirty="0" err="1"/>
              <a:t>Kontrolling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gazdasági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stratégiai</a:t>
            </a:r>
            <a:r>
              <a:rPr lang="en-US" dirty="0"/>
              <a:t> </a:t>
            </a:r>
            <a:r>
              <a:rPr lang="en-US" dirty="0" err="1"/>
              <a:t>döntések</a:t>
            </a:r>
            <a:r>
              <a:rPr lang="en-US" dirty="0"/>
              <a:t> </a:t>
            </a:r>
            <a:r>
              <a:rPr lang="en-US" dirty="0" err="1"/>
              <a:t>meghozatalának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költségek</a:t>
            </a:r>
            <a:r>
              <a:rPr lang="en-US" dirty="0"/>
              <a:t> </a:t>
            </a:r>
            <a:r>
              <a:rPr lang="en-US" dirty="0" err="1"/>
              <a:t>irányítása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jövedelmezőség</a:t>
            </a:r>
            <a:r>
              <a:rPr lang="en-US" dirty="0"/>
              <a:t> </a:t>
            </a:r>
            <a:r>
              <a:rPr lang="en-US" dirty="0" err="1"/>
              <a:t>elemzése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költség</a:t>
            </a:r>
            <a:r>
              <a:rPr lang="en-US" dirty="0"/>
              <a:t>, a </a:t>
            </a:r>
            <a:r>
              <a:rPr lang="en-US" dirty="0" err="1"/>
              <a:t>költséghely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árbevétel</a:t>
            </a:r>
            <a:r>
              <a:rPr lang="en-US" dirty="0"/>
              <a:t> </a:t>
            </a:r>
            <a:r>
              <a:rPr lang="en-US" dirty="0" err="1"/>
              <a:t>számításának</a:t>
            </a:r>
            <a:r>
              <a:rPr lang="en-US" dirty="0"/>
              <a:t> </a:t>
            </a:r>
            <a:r>
              <a:rPr lang="en-US" dirty="0" err="1"/>
              <a:t>segítése</a:t>
            </a:r>
            <a:endParaRPr lang="en-US" dirty="0"/>
          </a:p>
          <a:p>
            <a:pPr lvl="1"/>
            <a:r>
              <a:rPr lang="en-US" dirty="0" err="1"/>
              <a:t>lehetővé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 a </a:t>
            </a:r>
            <a:r>
              <a:rPr lang="en-US" dirty="0" err="1"/>
              <a:t>tevékenységalapú</a:t>
            </a:r>
            <a:r>
              <a:rPr lang="en-US" dirty="0"/>
              <a:t> </a:t>
            </a:r>
            <a:r>
              <a:rPr lang="en-US" dirty="0" err="1"/>
              <a:t>kalkulációt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forgalom</a:t>
            </a:r>
            <a:r>
              <a:rPr lang="en-US" dirty="0"/>
              <a:t> </a:t>
            </a:r>
            <a:r>
              <a:rPr lang="en-US" dirty="0" err="1"/>
              <a:t>elemzését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CO-ABC: Activity-based costing (</a:t>
            </a:r>
            <a:r>
              <a:rPr lang="en-US" dirty="0" err="1"/>
              <a:t>aktivitás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költség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CO-OM: Overhead cost control (</a:t>
            </a:r>
            <a:r>
              <a:rPr lang="en-US" dirty="0" err="1"/>
              <a:t>önköltség</a:t>
            </a:r>
            <a:r>
              <a:rPr lang="en-US" dirty="0"/>
              <a:t> </a:t>
            </a:r>
            <a:r>
              <a:rPr lang="en-US" dirty="0" err="1"/>
              <a:t>ellenőrzés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CO-PA: Sales and profitability analysis (</a:t>
            </a:r>
            <a:r>
              <a:rPr lang="en-US" dirty="0" err="1"/>
              <a:t>eladási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profitabilitási</a:t>
            </a:r>
            <a:r>
              <a:rPr lang="en-US" dirty="0"/>
              <a:t> </a:t>
            </a:r>
            <a:r>
              <a:rPr lang="en-US" dirty="0" err="1"/>
              <a:t>analízis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CO-PC: Product cost controlling (</a:t>
            </a:r>
            <a:r>
              <a:rPr lang="en-US" dirty="0" err="1"/>
              <a:t>termék</a:t>
            </a:r>
            <a:r>
              <a:rPr lang="en-US" dirty="0"/>
              <a:t> </a:t>
            </a:r>
            <a:r>
              <a:rPr lang="en-US" dirty="0" err="1"/>
              <a:t>költség</a:t>
            </a:r>
            <a:r>
              <a:rPr lang="en-US" dirty="0"/>
              <a:t> </a:t>
            </a:r>
            <a:r>
              <a:rPr lang="en-US" dirty="0" err="1"/>
              <a:t>ellenőrzés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8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2D21-664B-40D3-861F-0041C4AC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– TR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819DA-0578-46AE-B88E-B17FB178E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 (Treasury – </a:t>
            </a:r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költségvetés</a:t>
            </a:r>
            <a:r>
              <a:rPr lang="en-US" dirty="0"/>
              <a:t> </a:t>
            </a:r>
            <a:r>
              <a:rPr lang="en-US" dirty="0" err="1"/>
              <a:t>elemzése</a:t>
            </a:r>
            <a:endParaRPr lang="en-US" dirty="0"/>
          </a:p>
          <a:p>
            <a:pPr lvl="1"/>
            <a:r>
              <a:rPr lang="en-US" dirty="0" err="1"/>
              <a:t>számlakimutatások</a:t>
            </a:r>
            <a:r>
              <a:rPr lang="en-US" dirty="0"/>
              <a:t> </a:t>
            </a:r>
            <a:r>
              <a:rPr lang="en-US" dirty="0" err="1"/>
              <a:t>feldolgozása</a:t>
            </a:r>
            <a:endParaRPr lang="en-US" dirty="0"/>
          </a:p>
          <a:p>
            <a:pPr lvl="1"/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, </a:t>
            </a:r>
            <a:r>
              <a:rPr lang="en-US" dirty="0" err="1"/>
              <a:t>pü-i</a:t>
            </a:r>
            <a:r>
              <a:rPr lang="en-US" dirty="0"/>
              <a:t> </a:t>
            </a:r>
            <a:r>
              <a:rPr lang="en-US" dirty="0" err="1"/>
              <a:t>folyamatok</a:t>
            </a:r>
            <a:r>
              <a:rPr lang="en-US" dirty="0"/>
              <a:t>, </a:t>
            </a:r>
            <a:r>
              <a:rPr lang="en-US" dirty="0" err="1"/>
              <a:t>kölcsönök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piaci</a:t>
            </a:r>
            <a:r>
              <a:rPr lang="en-US" dirty="0"/>
              <a:t> </a:t>
            </a:r>
            <a:r>
              <a:rPr lang="en-US" dirty="0" err="1"/>
              <a:t>kockázatok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TR-CM: Cash management</a:t>
            </a:r>
          </a:p>
          <a:p>
            <a:pPr lvl="1"/>
            <a:r>
              <a:rPr lang="en-US" dirty="0"/>
              <a:t>TR-FM: Funds management</a:t>
            </a:r>
          </a:p>
          <a:p>
            <a:pPr lvl="1"/>
            <a:r>
              <a:rPr lang="en-US" dirty="0"/>
              <a:t>TR-TM: Treasury </a:t>
            </a:r>
            <a:r>
              <a:rPr lang="en-US" dirty="0" err="1"/>
              <a:t>managent</a:t>
            </a:r>
            <a:endParaRPr lang="en-US" dirty="0"/>
          </a:p>
          <a:p>
            <a:pPr lvl="1"/>
            <a:r>
              <a:rPr lang="en-US" dirty="0"/>
              <a:t>TR-MRM: Market 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37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16E6-C2F8-41C0-B9FE-9588CF86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– PS, 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4FF4-3DA1-4988-B4AA-519641A5F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PS (Project Systems – </a:t>
            </a:r>
            <a:r>
              <a:rPr lang="en-US" dirty="0" err="1"/>
              <a:t>Projektrendszer</a:t>
            </a:r>
            <a:r>
              <a:rPr lang="en-US" dirty="0"/>
              <a:t>)</a:t>
            </a:r>
          </a:p>
          <a:p>
            <a:r>
              <a:rPr lang="en-US" dirty="0" err="1"/>
              <a:t>Projekttervezés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–</a:t>
            </a:r>
            <a:r>
              <a:rPr lang="en-US" dirty="0" err="1"/>
              <a:t>végrehajtás</a:t>
            </a:r>
            <a:endParaRPr lang="en-US" dirty="0"/>
          </a:p>
          <a:p>
            <a:r>
              <a:rPr lang="en-US" dirty="0" err="1"/>
              <a:t>Nyomonkövetés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ellenőrzés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 (Investment Management – </a:t>
            </a:r>
            <a:r>
              <a:rPr lang="en-US" dirty="0" err="1"/>
              <a:t>Beruházás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)</a:t>
            </a:r>
          </a:p>
          <a:p>
            <a:r>
              <a:rPr lang="en-US" dirty="0" err="1"/>
              <a:t>Költségvetés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tervezése</a:t>
            </a:r>
            <a:r>
              <a:rPr lang="en-US" dirty="0"/>
              <a:t>, </a:t>
            </a:r>
            <a:r>
              <a:rPr lang="en-US" dirty="0" err="1"/>
              <a:t>beruházásokhoz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programok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E9A8-C659-4D96-A4AE-C96BBE4C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A906-5F9F-4442-8475-24B091CCC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" lvl="1" indent="0">
              <a:buNone/>
            </a:pPr>
            <a:r>
              <a:rPr lang="hu-HU" dirty="0"/>
              <a:t>ABAP programozási nyelv alapvető jellemzői</a:t>
            </a:r>
          </a:p>
          <a:p>
            <a:pPr marL="4572" lvl="1" indent="0">
              <a:buNone/>
            </a:pPr>
            <a:r>
              <a:rPr lang="hu-HU" dirty="0"/>
              <a:t>ABAP nyelv szintaktikai elemei</a:t>
            </a:r>
          </a:p>
          <a:p>
            <a:pPr marL="4572" lvl="1" indent="0">
              <a:buNone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Első ABAP program (Hello World!</a:t>
            </a:r>
            <a:r>
              <a:rPr lang="en-GB" dirty="0"/>
              <a:t>)</a:t>
            </a:r>
            <a:r>
              <a:rPr lang="hu-HU" dirty="0"/>
              <a:t> – Bemutatás, nem gyakorlat</a:t>
            </a:r>
            <a:endParaRPr lang="en-GB" dirty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7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2D72-2C52-4AC0-8CA8-AD292057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Emberi erőforrások - HR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7E63-B212-4D04-872F-19E1F489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HR (Human Resources –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erőforrások</a:t>
            </a:r>
            <a:r>
              <a:rPr lang="en-US" dirty="0"/>
              <a:t>)</a:t>
            </a:r>
          </a:p>
          <a:p>
            <a:r>
              <a:rPr lang="en-US" dirty="0" err="1"/>
              <a:t>Személyzet</a:t>
            </a:r>
            <a:r>
              <a:rPr lang="en-US" dirty="0"/>
              <a:t> </a:t>
            </a:r>
            <a:r>
              <a:rPr lang="en-US" dirty="0" err="1"/>
              <a:t>kezelésével</a:t>
            </a:r>
            <a:r>
              <a:rPr lang="en-US" dirty="0"/>
              <a:t> </a:t>
            </a:r>
            <a:r>
              <a:rPr lang="en-US" dirty="0" err="1"/>
              <a:t>járó</a:t>
            </a:r>
            <a:r>
              <a:rPr lang="en-US" dirty="0"/>
              <a:t> </a:t>
            </a:r>
            <a:r>
              <a:rPr lang="en-US" dirty="0" err="1"/>
              <a:t>adminisztrációs</a:t>
            </a:r>
            <a:r>
              <a:rPr lang="en-US" dirty="0"/>
              <a:t> </a:t>
            </a:r>
            <a:r>
              <a:rPr lang="en-US" dirty="0" err="1"/>
              <a:t>tevékenységek</a:t>
            </a:r>
            <a:r>
              <a:rPr lang="en-US" dirty="0"/>
              <a:t> (</a:t>
            </a:r>
            <a:r>
              <a:rPr lang="en-US" dirty="0" err="1"/>
              <a:t>felvételtől</a:t>
            </a:r>
            <a:r>
              <a:rPr lang="en-US" dirty="0"/>
              <a:t> a </a:t>
            </a:r>
            <a:r>
              <a:rPr lang="en-US" dirty="0" err="1"/>
              <a:t>bérszámfejtésig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Juttatások</a:t>
            </a:r>
            <a:r>
              <a:rPr lang="en-US" dirty="0"/>
              <a:t>, </a:t>
            </a:r>
            <a:r>
              <a:rPr lang="en-US" dirty="0" err="1"/>
              <a:t>utazási</a:t>
            </a:r>
            <a:r>
              <a:rPr lang="en-US" dirty="0"/>
              <a:t> </a:t>
            </a:r>
            <a:r>
              <a:rPr lang="en-US" dirty="0" err="1"/>
              <a:t>költségek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, </a:t>
            </a:r>
            <a:r>
              <a:rPr lang="en-US" dirty="0" err="1"/>
              <a:t>személyzeti</a:t>
            </a:r>
            <a:r>
              <a:rPr lang="en-US" dirty="0"/>
              <a:t> </a:t>
            </a:r>
            <a:r>
              <a:rPr lang="en-US" dirty="0" err="1"/>
              <a:t>időbeosztás</a:t>
            </a:r>
            <a:endParaRPr lang="en-US" dirty="0"/>
          </a:p>
          <a:p>
            <a:r>
              <a:rPr lang="en-US" dirty="0" err="1"/>
              <a:t>állásgazdálkodás</a:t>
            </a:r>
            <a:r>
              <a:rPr lang="en-US" dirty="0"/>
              <a:t>, </a:t>
            </a:r>
            <a:r>
              <a:rPr lang="en-US" dirty="0" err="1"/>
              <a:t>vezetői</a:t>
            </a:r>
            <a:r>
              <a:rPr lang="en-US" dirty="0"/>
              <a:t> </a:t>
            </a:r>
            <a:r>
              <a:rPr lang="en-US" dirty="0" err="1"/>
              <a:t>információk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62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86FB-64B2-4F4D-B5F2-BFD10335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Megjegyzés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E70C-42FC-4DA9-8FC8-9C436E80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tantárgy</a:t>
            </a:r>
            <a:r>
              <a:rPr lang="en-US" dirty="0"/>
              <a:t> </a:t>
            </a:r>
            <a:r>
              <a:rPr lang="en-US" dirty="0" err="1"/>
              <a:t>keretein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modulok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megvalósított</a:t>
            </a:r>
            <a:r>
              <a:rPr lang="en-US" dirty="0"/>
              <a:t> </a:t>
            </a:r>
            <a:r>
              <a:rPr lang="en-US" dirty="0" err="1"/>
              <a:t>funkciókat</a:t>
            </a:r>
            <a:r>
              <a:rPr lang="en-US" dirty="0"/>
              <a:t>, </a:t>
            </a:r>
            <a:r>
              <a:rPr lang="en-US" dirty="0" err="1"/>
              <a:t>modelleket</a:t>
            </a:r>
            <a:r>
              <a:rPr lang="en-US" dirty="0"/>
              <a:t> </a:t>
            </a:r>
            <a:r>
              <a:rPr lang="en-US" dirty="0" err="1"/>
              <a:t>részletesebben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tárgyaljuk</a:t>
            </a:r>
            <a:r>
              <a:rPr lang="en-US" dirty="0"/>
              <a:t>.</a:t>
            </a:r>
            <a:endParaRPr lang="hu-HU" dirty="0"/>
          </a:p>
          <a:p>
            <a:r>
              <a:rPr lang="hu-HU" dirty="0"/>
              <a:t>Az Egyetem oktatásának keretén belül van lehetőség SAP modulok megismerésére. Lásd NEPTUN.</a:t>
            </a:r>
            <a:endParaRPr lang="en-US" dirty="0"/>
          </a:p>
          <a:p>
            <a:endParaRPr lang="en-US" dirty="0"/>
          </a:p>
          <a:p>
            <a:r>
              <a:rPr lang="hu-HU" dirty="0"/>
              <a:t>Elérhető hivatalos oktatási lehetőségek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https://training.sap.com/</a:t>
            </a:r>
            <a:r>
              <a:rPr lang="hu-HU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1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79BB-8C03-48D8-9054-BEFB3708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Iparági megoldások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3893-D239-44E5-937F-7ACC17CA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SAP </a:t>
            </a:r>
            <a:r>
              <a:rPr lang="hu-HU" dirty="0" err="1"/>
              <a:t>modularizált</a:t>
            </a:r>
            <a:r>
              <a:rPr lang="hu-HU" dirty="0"/>
              <a:t> egységein kívül iparági megoldásokat is kínál</a:t>
            </a:r>
          </a:p>
          <a:p>
            <a:r>
              <a:rPr lang="hu-HU" dirty="0"/>
              <a:t>Az iparági megoldások egyes modulok testre szabását és egyéb, iparág specifikus kiterjesztéseket tartalmaz</a:t>
            </a:r>
          </a:p>
          <a:p>
            <a:endParaRPr lang="hu-HU" dirty="0"/>
          </a:p>
          <a:p>
            <a:r>
              <a:rPr lang="hu-HU" dirty="0"/>
              <a:t>25 iparági megoldás</a:t>
            </a:r>
          </a:p>
          <a:p>
            <a:pPr lvl="1"/>
            <a:r>
              <a:rPr lang="hu-HU" dirty="0"/>
              <a:t>Vegyipar</a:t>
            </a:r>
          </a:p>
          <a:p>
            <a:pPr lvl="1"/>
            <a:r>
              <a:rPr lang="hu-HU" dirty="0"/>
              <a:t>Autóipar</a:t>
            </a:r>
          </a:p>
          <a:p>
            <a:pPr lvl="1"/>
            <a:r>
              <a:rPr lang="hu-HU" dirty="0"/>
              <a:t>Légi és védelmi</a:t>
            </a:r>
          </a:p>
          <a:p>
            <a:pPr lvl="1"/>
            <a:r>
              <a:rPr lang="hu-HU" dirty="0" err="1"/>
              <a:t>High-tech</a:t>
            </a:r>
            <a:endParaRPr lang="hu-HU" dirty="0"/>
          </a:p>
          <a:p>
            <a:pPr lvl="1"/>
            <a:r>
              <a:rPr lang="hu-HU" dirty="0"/>
              <a:t>Stb.</a:t>
            </a:r>
            <a:endParaRPr lang="hu-HU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C1618-C58F-4BB1-ACE9-992BA1DE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305" y="2821497"/>
            <a:ext cx="4709495" cy="34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6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0EDE-B717-4FF7-B894-B6D4BB56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Business </a:t>
            </a:r>
            <a:r>
              <a:rPr lang="hu-HU" dirty="0" err="1"/>
              <a:t>Suite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97EFC-B252-4BD4-B6C7-D16B61BD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Funkcionális csoportokat tekintve az SAP Business </a:t>
            </a:r>
            <a:r>
              <a:rPr lang="hu-HU" dirty="0" err="1"/>
              <a:t>Suite</a:t>
            </a:r>
            <a:r>
              <a:rPr lang="hu-HU" dirty="0"/>
              <a:t> fő folyamatai és a </a:t>
            </a:r>
            <a:r>
              <a:rPr lang="hu-HU" dirty="0" err="1"/>
              <a:t>modularizáltság</a:t>
            </a:r>
            <a:r>
              <a:rPr lang="hu-HU" dirty="0"/>
              <a:t> felépítése az R/3 felépítéséhez hasonló.</a:t>
            </a:r>
          </a:p>
          <a:p>
            <a:pPr algn="just"/>
            <a:r>
              <a:rPr lang="hu-HU" dirty="0"/>
              <a:t>Továbbfejlesztett és bővített funkcionalitás</a:t>
            </a:r>
            <a:r>
              <a:rPr lang="en-GB" dirty="0"/>
              <a:t> </a:t>
            </a:r>
            <a:r>
              <a:rPr lang="en-GB" dirty="0" err="1"/>
              <a:t>kínál</a:t>
            </a:r>
            <a:r>
              <a:rPr lang="en-GB" dirty="0"/>
              <a:t>, </a:t>
            </a:r>
            <a:r>
              <a:rPr lang="en-GB" dirty="0" err="1"/>
              <a:t>valamint</a:t>
            </a:r>
            <a:r>
              <a:rPr lang="en-GB" dirty="0"/>
              <a:t> a </a:t>
            </a:r>
            <a:r>
              <a:rPr lang="en-GB" dirty="0" err="1"/>
              <a:t>folyamatokat</a:t>
            </a:r>
            <a:r>
              <a:rPr lang="en-GB" dirty="0"/>
              <a:t> a </a:t>
            </a:r>
            <a:r>
              <a:rPr lang="en-GB" dirty="0" err="1"/>
              <a:t>modularizált</a:t>
            </a:r>
            <a:r>
              <a:rPr lang="en-GB" dirty="0"/>
              <a:t> </a:t>
            </a:r>
            <a:r>
              <a:rPr lang="en-GB" dirty="0" err="1"/>
              <a:t>megközelítés</a:t>
            </a:r>
            <a:r>
              <a:rPr lang="en-GB" dirty="0"/>
              <a:t> </a:t>
            </a:r>
            <a:r>
              <a:rPr lang="en-GB" dirty="0" err="1"/>
              <a:t>helyett</a:t>
            </a:r>
            <a:r>
              <a:rPr lang="en-GB" dirty="0"/>
              <a:t> </a:t>
            </a:r>
            <a:r>
              <a:rPr lang="en-GB" dirty="0" err="1"/>
              <a:t>fő</a:t>
            </a:r>
            <a:r>
              <a:rPr lang="en-GB" dirty="0"/>
              <a:t> </a:t>
            </a:r>
            <a:r>
              <a:rPr lang="en-GB" dirty="0" err="1"/>
              <a:t>üzleti</a:t>
            </a:r>
            <a:r>
              <a:rPr lang="en-GB" dirty="0"/>
              <a:t> </a:t>
            </a:r>
            <a:r>
              <a:rPr lang="en-GB" dirty="0" err="1"/>
              <a:t>folyamatok</a:t>
            </a:r>
            <a:r>
              <a:rPr lang="en-GB" dirty="0"/>
              <a:t> </a:t>
            </a:r>
            <a:r>
              <a:rPr lang="en-GB" dirty="0" err="1"/>
              <a:t>szerint</a:t>
            </a:r>
            <a:r>
              <a:rPr lang="en-GB" dirty="0"/>
              <a:t> </a:t>
            </a:r>
            <a:r>
              <a:rPr lang="en-GB" dirty="0" err="1"/>
              <a:t>tagolja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79528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4E3C-A8E2-4937-BDB6-AFC65F0B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Business </a:t>
            </a:r>
            <a:r>
              <a:rPr lang="hu-HU" dirty="0" err="1"/>
              <a:t>Suite</a:t>
            </a:r>
            <a:r>
              <a:rPr lang="hu-HU" dirty="0"/>
              <a:t> -&gt; S4HANA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2312-A15B-4BC9-9208-6751E1A1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5477" cy="4351338"/>
          </a:xfrm>
        </p:spPr>
        <p:txBody>
          <a:bodyPr/>
          <a:lstStyle/>
          <a:p>
            <a:pPr algn="just"/>
            <a:r>
              <a:rPr lang="hu-HU" dirty="0"/>
              <a:t>Külön álló modulok helyett modulokon átívelő, üzleti folyamatok szerinti struktúra került kialakítása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Order</a:t>
            </a:r>
            <a:r>
              <a:rPr lang="hu-HU" dirty="0"/>
              <a:t> to Cash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Procure</a:t>
            </a:r>
            <a:r>
              <a:rPr lang="hu-HU" dirty="0"/>
              <a:t> to </a:t>
            </a:r>
            <a:r>
              <a:rPr lang="hu-HU" dirty="0" err="1"/>
              <a:t>Pay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Stb.</a:t>
            </a:r>
          </a:p>
          <a:p>
            <a:pPr lvl="1"/>
            <a:endParaRPr lang="hu-HU" dirty="0"/>
          </a:p>
          <a:p>
            <a:pPr algn="just"/>
            <a:r>
              <a:rPr lang="hu-HU" dirty="0"/>
              <a:t>Technológia váltás miatt egyszerűsített, vagy másként támogatott funkciók.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00173-E38F-4EE2-9F9D-9F83CA0B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2446"/>
            <a:ext cx="5129024" cy="40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2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5640-1943-F39B-E985-D9DCFF0D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hu-HU" dirty="0"/>
              <a:t>/</a:t>
            </a:r>
            <a:r>
              <a:rPr lang="en-GB" dirty="0"/>
              <a:t>4HANA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8541AD-BA55-CD34-36F7-4F72352EC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7" y="1786468"/>
            <a:ext cx="11083628" cy="40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76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3740-98CC-49FB-A165-BE1BFA35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Üzleti megoldások elemei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9A5D-673B-43C7-9B28-B50F44C4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Üzleti feladatok és problémák megoldására adott implementáció</a:t>
            </a:r>
          </a:p>
          <a:p>
            <a:pPr lvl="1"/>
            <a:r>
              <a:rPr lang="hu-HU" dirty="0"/>
              <a:t>SAP alapszolgáltatások + 1-N SAP modul támogatott folyamat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Rendszer konfigurálás (</a:t>
            </a:r>
            <a:r>
              <a:rPr lang="hu-HU" dirty="0" err="1"/>
              <a:t>Customizing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Opcionálisan BPR (Business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Reengineering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Opcionálisan kiterjesztések, egyedi implementációk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Oktatás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A4DA-029B-4E08-9F51-83232106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Architektúra, modellezés</a:t>
            </a:r>
            <a:endParaRPr lang="en-US" dirty="0"/>
          </a:p>
        </p:txBody>
      </p:sp>
      <p:pic>
        <p:nvPicPr>
          <p:cNvPr id="4" name="Picture 2" descr="https://www.agileconnection.com/sites/default/files/article/2017/software-architecture.jpg">
            <a:extLst>
              <a:ext uri="{FF2B5EF4-FFF2-40B4-BE49-F238E27FC236}">
                <a16:creationId xmlns:a16="http://schemas.microsoft.com/office/drawing/2014/main" id="{C4D1D354-3574-4CD6-95E0-A9F86D9FEE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709" y="2338172"/>
            <a:ext cx="4982582" cy="35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95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EF9D-6D5B-4700-87F0-63257ECA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Fundamental</a:t>
            </a:r>
            <a:r>
              <a:rPr lang="hu-HU" dirty="0"/>
              <a:t> Modelling </a:t>
            </a:r>
            <a:r>
              <a:rPr lang="hu-HU" dirty="0" err="1"/>
              <a:t>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0976-25A8-4947-AF09-4D0CCFE3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6379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http://www.fmc-modeling.org/</a:t>
            </a:r>
            <a:endParaRPr lang="hu-HU" dirty="0"/>
          </a:p>
          <a:p>
            <a:pPr algn="just"/>
            <a:r>
              <a:rPr lang="hu-HU" dirty="0"/>
              <a:t>UML alapelvei</a:t>
            </a:r>
            <a:r>
              <a:rPr lang="en-GB" dirty="0"/>
              <a:t>re</a:t>
            </a:r>
            <a:r>
              <a:rPr lang="hu-HU" dirty="0"/>
              <a:t> épülő, de azt egyszerűsítő és </a:t>
            </a:r>
            <a:r>
              <a:rPr lang="hu-HU" dirty="0" err="1"/>
              <a:t>részbben</a:t>
            </a:r>
            <a:r>
              <a:rPr lang="hu-HU" dirty="0"/>
              <a:t> kiegészítő eszközkészlet</a:t>
            </a:r>
          </a:p>
          <a:p>
            <a:pPr algn="just"/>
            <a:r>
              <a:rPr lang="hu-HU" dirty="0"/>
              <a:t>A tárgy keretein belül a diagram típusok egy részét fogjuk használni</a:t>
            </a:r>
            <a:r>
              <a:rPr lang="en-GB" dirty="0"/>
              <a:t>, de </a:t>
            </a:r>
            <a:r>
              <a:rPr lang="en-GB" dirty="0" err="1"/>
              <a:t>teljsen</a:t>
            </a:r>
            <a:r>
              <a:rPr lang="en-GB" dirty="0"/>
              <a:t> FMC </a:t>
            </a:r>
            <a:r>
              <a:rPr lang="en-GB" dirty="0" err="1"/>
              <a:t>tréningre</a:t>
            </a:r>
            <a:r>
              <a:rPr lang="en-GB" dirty="0"/>
              <a:t> a </a:t>
            </a:r>
            <a:r>
              <a:rPr lang="en-GB" dirty="0" err="1"/>
              <a:t>tárgy</a:t>
            </a:r>
            <a:r>
              <a:rPr lang="en-GB" dirty="0"/>
              <a:t> </a:t>
            </a:r>
            <a:r>
              <a:rPr lang="en-GB" dirty="0" err="1"/>
              <a:t>keretei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adnak</a:t>
            </a:r>
            <a:r>
              <a:rPr lang="en-GB" dirty="0"/>
              <a:t> </a:t>
            </a:r>
            <a:r>
              <a:rPr lang="en-GB" dirty="0" err="1"/>
              <a:t>módot</a:t>
            </a:r>
            <a:r>
              <a:rPr lang="en-GB" dirty="0"/>
              <a:t>.</a:t>
            </a:r>
            <a:endParaRPr lang="hu-HU" dirty="0"/>
          </a:p>
        </p:txBody>
      </p:sp>
      <p:pic>
        <p:nvPicPr>
          <p:cNvPr id="1030" name="Picture 6" descr="Képtalálatok a következőre: fundamental modeling concepts: effective communication of it systems">
            <a:extLst>
              <a:ext uri="{FF2B5EF4-FFF2-40B4-BE49-F238E27FC236}">
                <a16:creationId xmlns:a16="http://schemas.microsoft.com/office/drawing/2014/main" id="{9E06CD84-E872-4A32-BB8A-B6A900E2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19" y="2959994"/>
            <a:ext cx="2783428" cy="34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10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2A6C-C02B-4D65-9462-AAF39200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Standard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Architecture</a:t>
            </a:r>
            <a:r>
              <a:rPr lang="hu-HU" dirty="0"/>
              <a:t> Modelling (TAM)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CBF3-9914-4C8F-8D2D-11E52241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FFFC98D5-046D-41E3-A180-B82201CC00CB}"/>
              </a:ext>
            </a:extLst>
          </p:cNvPr>
          <p:cNvSpPr/>
          <p:nvPr/>
        </p:nvSpPr>
        <p:spPr bwMode="gray">
          <a:xfrm>
            <a:off x="7814141" y="2862136"/>
            <a:ext cx="1942594" cy="961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5573" tIns="60458" rIns="75573" bIns="60458" rtlCol="0" anchor="b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UML 2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E59B20B5-D4CE-45D8-B427-5881DF521D62}"/>
              </a:ext>
            </a:extLst>
          </p:cNvPr>
          <p:cNvSpPr/>
          <p:nvPr/>
        </p:nvSpPr>
        <p:spPr bwMode="gray">
          <a:xfrm>
            <a:off x="7349918" y="2985931"/>
            <a:ext cx="849886" cy="4380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FMC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6C52ABD3-A2EA-47F9-B682-B6AF095A2394}"/>
              </a:ext>
            </a:extLst>
          </p:cNvPr>
          <p:cNvSpPr/>
          <p:nvPr/>
        </p:nvSpPr>
        <p:spPr bwMode="gray">
          <a:xfrm>
            <a:off x="7985547" y="2938318"/>
            <a:ext cx="942730" cy="514231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TAM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E34863-2260-415A-BD90-E48D5C9F2D71}"/>
              </a:ext>
            </a:extLst>
          </p:cNvPr>
          <p:cNvSpPr/>
          <p:nvPr/>
        </p:nvSpPr>
        <p:spPr bwMode="gray">
          <a:xfrm>
            <a:off x="7378486" y="4309601"/>
            <a:ext cx="857027" cy="409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Conceptual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9B0F09-530A-4200-A5FA-6318D2C38C5A}"/>
              </a:ext>
            </a:extLst>
          </p:cNvPr>
          <p:cNvSpPr/>
          <p:nvPr/>
        </p:nvSpPr>
        <p:spPr bwMode="gray">
          <a:xfrm>
            <a:off x="7378486" y="4785740"/>
            <a:ext cx="857027" cy="409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Design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330700-5539-4A34-9558-D73AD4927D45}"/>
              </a:ext>
            </a:extLst>
          </p:cNvPr>
          <p:cNvSpPr txBox="1"/>
          <p:nvPr/>
        </p:nvSpPr>
        <p:spPr>
          <a:xfrm>
            <a:off x="7428479" y="3985825"/>
            <a:ext cx="799892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2 Levels: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233B18-DD22-4BA1-B7A7-C2D9D39799AE}"/>
              </a:ext>
            </a:extLst>
          </p:cNvPr>
          <p:cNvCxnSpPr>
            <a:stCxn id="19" idx="2"/>
            <a:endCxn id="20" idx="3"/>
          </p:cNvCxnSpPr>
          <p:nvPr/>
        </p:nvCxnSpPr>
        <p:spPr>
          <a:xfrm flipH="1">
            <a:off x="8235513" y="3452549"/>
            <a:ext cx="221399" cy="106179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DC1A17-C3FA-49FD-AAC4-CC0213E543AC}"/>
              </a:ext>
            </a:extLst>
          </p:cNvPr>
          <p:cNvCxnSpPr>
            <a:stCxn id="19" idx="2"/>
            <a:endCxn id="21" idx="3"/>
          </p:cNvCxnSpPr>
          <p:nvPr/>
        </p:nvCxnSpPr>
        <p:spPr>
          <a:xfrm flipH="1">
            <a:off x="8235513" y="3452549"/>
            <a:ext cx="221399" cy="153793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C2850B-1BB8-46F5-B1D0-4C75B789E193}"/>
              </a:ext>
            </a:extLst>
          </p:cNvPr>
          <p:cNvSpPr txBox="1"/>
          <p:nvPr/>
        </p:nvSpPr>
        <p:spPr>
          <a:xfrm>
            <a:off x="8256938" y="4290555"/>
            <a:ext cx="1485514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all 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stakeholders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140C98-10F4-4E01-AD40-8F58C5473F62}"/>
              </a:ext>
            </a:extLst>
          </p:cNvPr>
          <p:cNvSpPr txBox="1"/>
          <p:nvPr/>
        </p:nvSpPr>
        <p:spPr>
          <a:xfrm>
            <a:off x="8256937" y="4823831"/>
            <a:ext cx="1692629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developers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mainly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8DF93C-D39F-4036-84AE-252319058D70}"/>
              </a:ext>
            </a:extLst>
          </p:cNvPr>
          <p:cNvSpPr txBox="1"/>
          <p:nvPr/>
        </p:nvSpPr>
        <p:spPr>
          <a:xfrm>
            <a:off x="8614034" y="3795369"/>
            <a:ext cx="1502666" cy="323753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Class, </a:t>
            </a: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Activity</a:t>
            </a: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Sequence</a:t>
            </a: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de-DE" sz="800" b="1" kern="0" dirty="0">
                <a:ea typeface="Arial Unicode MS" pitchFamily="34" charset="-128"/>
                <a:cs typeface="Arial Unicode MS" pitchFamily="34" charset="-128"/>
              </a:rPr>
            </a:b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State </a:t>
            </a: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diagram</a:t>
            </a: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,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C0C626-600C-4070-9F0F-D4800A3B61ED}"/>
              </a:ext>
            </a:extLst>
          </p:cNvPr>
          <p:cNvSpPr txBox="1"/>
          <p:nvPr/>
        </p:nvSpPr>
        <p:spPr>
          <a:xfrm>
            <a:off x="7378486" y="3500163"/>
            <a:ext cx="635627" cy="323753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Block </a:t>
            </a:r>
            <a:br>
              <a:rPr lang="de-DE" sz="800" b="1" kern="0" dirty="0">
                <a:ea typeface="Arial Unicode MS" pitchFamily="34" charset="-128"/>
                <a:cs typeface="Arial Unicode MS" pitchFamily="34" charset="-128"/>
              </a:rPr>
            </a:b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diagram</a:t>
            </a:r>
            <a:endParaRPr lang="de-DE" sz="8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A62CBC-12F6-4088-B83C-B667ABCB935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11660" y="3376374"/>
            <a:ext cx="647547" cy="285673"/>
          </a:xfrm>
          <a:prstGeom prst="straightConnector1">
            <a:avLst/>
          </a:prstGeom>
          <a:ln w="952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40C82C-61BF-471E-B52C-35F503222F5D}"/>
              </a:ext>
            </a:extLst>
          </p:cNvPr>
          <p:cNvCxnSpPr>
            <a:cxnSpLocks/>
          </p:cNvCxnSpPr>
          <p:nvPr/>
        </p:nvCxnSpPr>
        <p:spPr>
          <a:xfrm flipV="1">
            <a:off x="7699871" y="3204958"/>
            <a:ext cx="378522" cy="380910"/>
          </a:xfrm>
          <a:prstGeom prst="straightConnector1">
            <a:avLst/>
          </a:prstGeom>
          <a:ln w="952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2007-SOA218-29">
            <a:extLst>
              <a:ext uri="{FF2B5EF4-FFF2-40B4-BE49-F238E27FC236}">
                <a16:creationId xmlns:a16="http://schemas.microsoft.com/office/drawing/2014/main" id="{882B774A-8FA0-44CB-92FE-B26F8C99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680" y="2990992"/>
            <a:ext cx="2055498" cy="2283983"/>
          </a:xfrm>
          <a:prstGeom prst="rect">
            <a:avLst/>
          </a:prstGeom>
          <a:noFill/>
        </p:spPr>
      </p:pic>
      <p:pic>
        <p:nvPicPr>
          <p:cNvPr id="32" name="Picture 4" descr="2007-SOA218-29-TAM">
            <a:extLst>
              <a:ext uri="{FF2B5EF4-FFF2-40B4-BE49-F238E27FC236}">
                <a16:creationId xmlns:a16="http://schemas.microsoft.com/office/drawing/2014/main" id="{6F5B0D75-66FA-481B-81A7-05E7434B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248" y="2981470"/>
            <a:ext cx="2047504" cy="2349971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E80B8EF-767C-48DA-ADA4-51867E5C90F2}"/>
              </a:ext>
            </a:extLst>
          </p:cNvPr>
          <p:cNvSpPr txBox="1"/>
          <p:nvPr/>
        </p:nvSpPr>
        <p:spPr>
          <a:xfrm>
            <a:off x="2227073" y="2723669"/>
            <a:ext cx="2267469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„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Industry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Standard Notation“: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9D8419-1CE9-4C07-88F8-349C044F36D1}"/>
              </a:ext>
            </a:extLst>
          </p:cNvPr>
          <p:cNvSpPr txBox="1"/>
          <p:nvPr/>
        </p:nvSpPr>
        <p:spPr>
          <a:xfrm>
            <a:off x="2288595" y="3152880"/>
            <a:ext cx="1810459" cy="2621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„MS </a:t>
            </a:r>
            <a:r>
              <a:rPr lang="de-DE" sz="1200" b="1" kern="0" dirty="0" err="1">
                <a:ea typeface="Arial Unicode MS" pitchFamily="34" charset="-128"/>
                <a:cs typeface="Arial Unicode MS" pitchFamily="34" charset="-128"/>
              </a:rPr>
              <a:t>Powerpoint</a:t>
            </a:r>
            <a:r>
              <a:rPr lang="de-DE" sz="1200" b="1" kern="0" baseline="30000" dirty="0" err="1">
                <a:ea typeface="Arial Unicode MS" pitchFamily="34" charset="-128"/>
                <a:cs typeface="Arial Unicode MS" pitchFamily="34" charset="-128"/>
              </a:rPr>
              <a:t>TM</a:t>
            </a: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“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71A157-C914-41CE-B1B7-C97D37430FD8}"/>
              </a:ext>
            </a:extLst>
          </p:cNvPr>
          <p:cNvSpPr txBox="1"/>
          <p:nvPr/>
        </p:nvSpPr>
        <p:spPr>
          <a:xfrm>
            <a:off x="4749411" y="2723669"/>
            <a:ext cx="2118062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SAP Standard Notation: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F22C34-4A63-47F4-A060-2FBAFE44F5D4}"/>
              </a:ext>
            </a:extLst>
          </p:cNvPr>
          <p:cNvSpPr txBox="1"/>
          <p:nvPr/>
        </p:nvSpPr>
        <p:spPr>
          <a:xfrm>
            <a:off x="5329463" y="3152880"/>
            <a:ext cx="562473" cy="2621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TAM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ight Arrow 32">
            <a:extLst>
              <a:ext uri="{FF2B5EF4-FFF2-40B4-BE49-F238E27FC236}">
                <a16:creationId xmlns:a16="http://schemas.microsoft.com/office/drawing/2014/main" id="{82F2FF4D-1DAA-47F6-8AAD-688A081E2B8C}"/>
              </a:ext>
            </a:extLst>
          </p:cNvPr>
          <p:cNvSpPr/>
          <p:nvPr/>
        </p:nvSpPr>
        <p:spPr bwMode="gray">
          <a:xfrm>
            <a:off x="4441810" y="3848044"/>
            <a:ext cx="307602" cy="361866"/>
          </a:xfrm>
          <a:prstGeom prst="rightArrow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300" ker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0B87-022C-48F9-8EB8-0141BB14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2055D-3178-44DA-BA48-A13230F7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74820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Dr. Mihály Krisztián</a:t>
            </a:r>
          </a:p>
          <a:p>
            <a:pPr lvl="1"/>
            <a:r>
              <a:rPr lang="en-GB" dirty="0" err="1">
                <a:hlinkClick r:id="rId2"/>
              </a:rPr>
              <a:t>krisztian.mihaly</a:t>
            </a:r>
            <a:r>
              <a:rPr lang="hu-HU" dirty="0">
                <a:hlinkClick r:id="rId2"/>
              </a:rPr>
              <a:t>@uni-miskolc.hu</a:t>
            </a:r>
          </a:p>
          <a:p>
            <a:pPr lvl="1"/>
            <a:r>
              <a:rPr lang="hu-HU" dirty="0">
                <a:hlinkClick r:id="rId3"/>
              </a:rPr>
              <a:t>krisztian.mihaly@sap.com</a:t>
            </a:r>
            <a:r>
              <a:rPr lang="hu-HU" dirty="0"/>
              <a:t> </a:t>
            </a:r>
            <a:endParaRPr lang="en-GB" dirty="0"/>
          </a:p>
          <a:p>
            <a:pPr lvl="1"/>
            <a:endParaRPr lang="hu-HU" dirty="0"/>
          </a:p>
          <a:p>
            <a:r>
              <a:rPr lang="hu-HU" dirty="0"/>
              <a:t>Konzultációs lehetőségek</a:t>
            </a:r>
          </a:p>
          <a:p>
            <a:pPr lvl="1"/>
            <a:r>
              <a:rPr lang="hu-HU" dirty="0"/>
              <a:t>Személyes konzultáció (Informatika épület, földszint) </a:t>
            </a:r>
            <a:endParaRPr lang="en-GB" dirty="0"/>
          </a:p>
          <a:p>
            <a:pPr lvl="1"/>
            <a:r>
              <a:rPr lang="en-GB" dirty="0"/>
              <a:t>A</a:t>
            </a:r>
            <a:r>
              <a:rPr lang="hu-HU" dirty="0"/>
              <a:t> nappali órarend</a:t>
            </a:r>
            <a:r>
              <a:rPr lang="en-GB" dirty="0"/>
              <a:t> </a:t>
            </a:r>
            <a:r>
              <a:rPr lang="en-GB" dirty="0" err="1"/>
              <a:t>előadások</a:t>
            </a:r>
            <a:r>
              <a:rPr lang="en-GB" dirty="0"/>
              <a:t> </a:t>
            </a:r>
            <a:r>
              <a:rPr lang="en-GB" dirty="0" err="1"/>
              <a:t>ütemtervének</a:t>
            </a:r>
            <a:r>
              <a:rPr lang="en-GB" dirty="0"/>
              <a:t> </a:t>
            </a:r>
            <a:r>
              <a:rPr lang="en-GB" dirty="0" err="1"/>
              <a:t>megfelelően</a:t>
            </a:r>
            <a:r>
              <a:rPr lang="en-GB" dirty="0"/>
              <a:t> </a:t>
            </a:r>
            <a:r>
              <a:rPr lang="en-GB" dirty="0" err="1"/>
              <a:t>minden</a:t>
            </a:r>
            <a:r>
              <a:rPr lang="en-GB" dirty="0"/>
              <a:t> </a:t>
            </a:r>
            <a:r>
              <a:rPr lang="en-GB" dirty="0" err="1"/>
              <a:t>második</a:t>
            </a:r>
            <a:r>
              <a:rPr lang="en-GB" dirty="0"/>
              <a:t> </a:t>
            </a:r>
            <a:r>
              <a:rPr lang="en-GB" dirty="0" err="1"/>
              <a:t>pénteken</a:t>
            </a:r>
            <a:endParaRPr lang="hu-HU" dirty="0"/>
          </a:p>
          <a:p>
            <a:pPr lvl="1"/>
            <a:r>
              <a:rPr lang="hu-HU" u="sng" dirty="0"/>
              <a:t>E-mail,</a:t>
            </a:r>
            <a:r>
              <a:rPr lang="hu-HU" dirty="0"/>
              <a:t> NEPTUN </a:t>
            </a:r>
          </a:p>
          <a:p>
            <a:pPr lvl="1"/>
            <a:r>
              <a:rPr lang="hu-HU" dirty="0"/>
              <a:t>Online: </a:t>
            </a:r>
            <a:r>
              <a:rPr lang="hu-HU" dirty="0" err="1"/>
              <a:t>MSTeams</a:t>
            </a:r>
            <a:r>
              <a:rPr lang="hu-HU" dirty="0"/>
              <a:t> / </a:t>
            </a:r>
            <a:r>
              <a:rPr lang="en-GB" dirty="0"/>
              <a:t>Google Meet / </a:t>
            </a:r>
            <a:r>
              <a:rPr lang="hu-HU" dirty="0"/>
              <a:t>etc.</a:t>
            </a:r>
            <a:r>
              <a:rPr lang="en-GB" dirty="0"/>
              <a:t> 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51AD-2294-420D-B809-0DD846B4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 diagramm típusok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B5BB-ABBF-4896-AD12-A689DB41D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Kompozíciós struktúra</a:t>
            </a:r>
          </a:p>
          <a:p>
            <a:pPr lvl="1"/>
            <a:r>
              <a:rPr lang="hu-HU" dirty="0"/>
              <a:t>Blokk diagram</a:t>
            </a:r>
          </a:p>
          <a:p>
            <a:pPr lvl="1"/>
            <a:endParaRPr lang="hu-HU" dirty="0"/>
          </a:p>
          <a:p>
            <a:r>
              <a:rPr lang="hu-HU" dirty="0"/>
              <a:t>Dinamikus struktúra</a:t>
            </a:r>
          </a:p>
          <a:p>
            <a:pPr lvl="1"/>
            <a:r>
              <a:rPr lang="hu-HU" dirty="0"/>
              <a:t>Aktivitás diagram</a:t>
            </a:r>
          </a:p>
          <a:p>
            <a:pPr lvl="1"/>
            <a:r>
              <a:rPr lang="hu-HU" dirty="0"/>
              <a:t>Állapot diagram</a:t>
            </a:r>
          </a:p>
          <a:p>
            <a:pPr lvl="1"/>
            <a:r>
              <a:rPr lang="hu-HU" dirty="0"/>
              <a:t>Szekvencia diagram</a:t>
            </a:r>
          </a:p>
          <a:p>
            <a:pPr lvl="1"/>
            <a:endParaRPr lang="hu-HU" dirty="0"/>
          </a:p>
          <a:p>
            <a:r>
              <a:rPr lang="hu-HU" dirty="0"/>
              <a:t>Statikus struktúra</a:t>
            </a:r>
          </a:p>
          <a:p>
            <a:pPr lvl="1"/>
            <a:r>
              <a:rPr lang="hu-HU" dirty="0"/>
              <a:t>Entitás-relációs diagram vagy osztály diagram</a:t>
            </a:r>
          </a:p>
        </p:txBody>
      </p:sp>
    </p:spTree>
    <p:extLst>
      <p:ext uri="{BB962C8B-B14F-4D97-AF65-F5344CB8AC3E}">
        <p14:creationId xmlns:p14="http://schemas.microsoft.com/office/powerpoint/2010/main" val="1660570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2F8E-D688-489D-B11D-C4CED782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</a:t>
            </a:r>
            <a:r>
              <a:rPr lang="hu-HU" dirty="0"/>
              <a:t>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4BBC-510F-4B84-B768-86DE57F3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rendszer kompozíciós struktúráját írja le</a:t>
            </a:r>
          </a:p>
          <a:p>
            <a:r>
              <a:rPr lang="hu-HU" dirty="0"/>
              <a:t>Nem ad viselkedési leírást</a:t>
            </a:r>
          </a:p>
          <a:p>
            <a:endParaRPr lang="hu-HU" dirty="0"/>
          </a:p>
          <a:p>
            <a:r>
              <a:rPr lang="hu-HU" dirty="0"/>
              <a:t>Fő építőelemei:</a:t>
            </a:r>
          </a:p>
          <a:p>
            <a:pPr lvl="1"/>
            <a:r>
              <a:rPr lang="hu-HU" dirty="0"/>
              <a:t>Ágens - </a:t>
            </a:r>
            <a:r>
              <a:rPr lang="hu-HU" dirty="0" err="1"/>
              <a:t>Agent</a:t>
            </a:r>
            <a:endParaRPr lang="hu-HU" dirty="0"/>
          </a:p>
          <a:p>
            <a:pPr lvl="1"/>
            <a:r>
              <a:rPr lang="hu-HU" dirty="0"/>
              <a:t>Tároló - Storage</a:t>
            </a:r>
          </a:p>
          <a:p>
            <a:pPr lvl="1"/>
            <a:r>
              <a:rPr lang="hu-HU" dirty="0"/>
              <a:t>Csatorna - </a:t>
            </a:r>
            <a:r>
              <a:rPr lang="hu-HU" dirty="0" err="1"/>
              <a:t>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81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B2CE-AD91-43D7-A86F-E7FAA131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Ágensek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2CBB-8749-45E7-A6E6-E14B9670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Shop-agents.BD.emf" descr="Figures\BlockDiagrams\OnlineShop-agents.BD.emf">
            <a:extLst>
              <a:ext uri="{FF2B5EF4-FFF2-40B4-BE49-F238E27FC236}">
                <a16:creationId xmlns:a16="http://schemas.microsoft.com/office/drawing/2014/main" id="{A9ED2C00-253B-43BA-9973-EB77AD7084DB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73046" y="1858963"/>
            <a:ext cx="610552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945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2F88-04B1-455D-BB59-86871703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ágensek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3A04-42B6-4528-8183-E51108FC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r>
              <a:rPr lang="hu-HU" dirty="0"/>
              <a:t>A rendszer aktív komponensei</a:t>
            </a:r>
          </a:p>
          <a:p>
            <a:r>
              <a:rPr lang="hu-HU" dirty="0"/>
              <a:t>Egy ágens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Információt dolgoz fel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Tárolóba adatot ír, vagy tárolóból adatot olvas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Más ágenssel csatornákon keresztül kommunikál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Ágens lehet ember, hardver vagy program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Például: ERP rendszer, </a:t>
            </a:r>
            <a:r>
              <a:rPr lang="hu-HU" dirty="0" err="1"/>
              <a:t>Gateway</a:t>
            </a:r>
            <a:r>
              <a:rPr lang="hu-HU" dirty="0"/>
              <a:t>, Felhasználó, stb.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Jelölése: szögletes alakzat, általában téglalap.</a:t>
            </a:r>
            <a:endParaRPr lang="en-US" dirty="0"/>
          </a:p>
        </p:txBody>
      </p:sp>
      <p:pic>
        <p:nvPicPr>
          <p:cNvPr id="4" name="agents_BD.emf" descr="Figures\BlockDiagrams\agents_BD.vsd">
            <a:extLst>
              <a:ext uri="{FF2B5EF4-FFF2-40B4-BE49-F238E27FC236}">
                <a16:creationId xmlns:a16="http://schemas.microsoft.com/office/drawing/2014/main" id="{5C6B8A2D-F6CF-46AF-9F52-FFAC7D387A03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90467" y="2030879"/>
            <a:ext cx="2685259" cy="32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227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337D-2DAE-4D06-8F83-D0D232D6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Tárolók</a:t>
            </a:r>
            <a:endParaRPr lang="en-US" dirty="0"/>
          </a:p>
        </p:txBody>
      </p:sp>
      <p:pic>
        <p:nvPicPr>
          <p:cNvPr id="4" name="OnlineShop-storages.BD.emf" descr="Figures\BlockDiagrams\OnlineShop-storages.BD.emf">
            <a:extLst>
              <a:ext uri="{FF2B5EF4-FFF2-40B4-BE49-F238E27FC236}">
                <a16:creationId xmlns:a16="http://schemas.microsoft.com/office/drawing/2014/main" id="{6620D7ED-1B80-42D9-AE80-2DED84D62DDC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24469" y="1770063"/>
            <a:ext cx="61055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404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2608-63BE-4770-9B02-89F07F7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Tárolók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C183-D72A-4094-9FAE-A4770E5A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75387"/>
          </a:xfrm>
        </p:spPr>
        <p:txBody>
          <a:bodyPr>
            <a:normAutofit/>
          </a:bodyPr>
          <a:lstStyle/>
          <a:p>
            <a:r>
              <a:rPr lang="hu-HU" dirty="0"/>
              <a:t>A tárolók passzív elemek</a:t>
            </a:r>
          </a:p>
          <a:p>
            <a:r>
              <a:rPr lang="hu-HU" dirty="0"/>
              <a:t>A tároló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Információt tárol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Ágensek írják és olvassák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Használható információátadásra</a:t>
            </a:r>
          </a:p>
          <a:p>
            <a:endParaRPr lang="hu-HU" dirty="0"/>
          </a:p>
          <a:p>
            <a:r>
              <a:rPr lang="hu-HU" dirty="0"/>
              <a:t>Például: tábla, fájlrendszer, asztal, adatbázis, stb.</a:t>
            </a:r>
          </a:p>
          <a:p>
            <a:endParaRPr lang="hu-HU" dirty="0"/>
          </a:p>
          <a:p>
            <a:r>
              <a:rPr lang="hu-HU" dirty="0"/>
              <a:t>Jelölése: lekerekített alakzat.</a:t>
            </a:r>
          </a:p>
          <a:p>
            <a:endParaRPr lang="en-US" dirty="0"/>
          </a:p>
        </p:txBody>
      </p:sp>
      <p:pic>
        <p:nvPicPr>
          <p:cNvPr id="4" name="storages_BD.emf" descr="Figures\BlockDiagrams\storages_BD.vsd">
            <a:extLst>
              <a:ext uri="{FF2B5EF4-FFF2-40B4-BE49-F238E27FC236}">
                <a16:creationId xmlns:a16="http://schemas.microsoft.com/office/drawing/2014/main" id="{C0CB10AF-F22D-48CE-AAF0-CC97236CE5E9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994041" y="1950509"/>
            <a:ext cx="3435958" cy="165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400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81B6-66ED-4271-AB6C-1ED0003A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Csatornák és hozzáférések</a:t>
            </a:r>
            <a:endParaRPr lang="en-US" dirty="0"/>
          </a:p>
        </p:txBody>
      </p:sp>
      <p:pic>
        <p:nvPicPr>
          <p:cNvPr id="4" name="OnlineShop-channel+access.BD.emf" descr="Figures\BlockDiagrams\OnlineShop-channel+access.BD.emf">
            <a:extLst>
              <a:ext uri="{FF2B5EF4-FFF2-40B4-BE49-F238E27FC236}">
                <a16:creationId xmlns:a16="http://schemas.microsoft.com/office/drawing/2014/main" id="{199680C8-3A46-453B-91D1-AB84070CC6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3355779" y="2011363"/>
            <a:ext cx="5394717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148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A43-08EF-474C-95AC-22F69D34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Csatornák és hozzáférések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575F8-7673-4350-B916-70EFEA2F7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csatornák passzív elemek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Adatot továbbítanak, de nem dolgozzák azt fel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Ágensek között létezik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Lehetnek egy-, illetve kétirányúak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Hozzáférések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Az ágensek hozzáférése a tárolóhoz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Lehet csak írás, csak olvasás, vagy módosítás</a:t>
            </a:r>
            <a:endParaRPr lang="en-US" dirty="0"/>
          </a:p>
        </p:txBody>
      </p:sp>
      <p:pic>
        <p:nvPicPr>
          <p:cNvPr id="4" name="channels_BD.emf" descr="Figures\BlockDiagrams\channels_BD.vsd">
            <a:extLst>
              <a:ext uri="{FF2B5EF4-FFF2-40B4-BE49-F238E27FC236}">
                <a16:creationId xmlns:a16="http://schemas.microsoft.com/office/drawing/2014/main" id="{B00354A2-AED6-4475-93F5-B4BEF6D23D98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86750" y="1917471"/>
            <a:ext cx="30670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ccessArcs_BD.emf" descr="Figures\BlockDiagrams\accessArcs_BD.vsd">
            <a:extLst>
              <a:ext uri="{FF2B5EF4-FFF2-40B4-BE49-F238E27FC236}">
                <a16:creationId xmlns:a16="http://schemas.microsoft.com/office/drawing/2014/main" id="{1EB3D60B-51DC-4FA1-A9FE-4823FA6BBB9E}"/>
              </a:ext>
            </a:extLst>
          </p:cNvPr>
          <p:cNvPicPr>
            <a:picLocks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87780" y="3882999"/>
            <a:ext cx="408421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37B6A4A-11DA-4838-AFA9-091F265216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01576" y="3696829"/>
            <a:ext cx="952500" cy="2049462"/>
          </a:xfrm>
          <a:prstGeom prst="rect">
            <a:avLst/>
          </a:prstGeom>
          <a:solidFill>
            <a:srgbClr val="FFFFFF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BAA7FB8-2A3B-4D98-91A2-90A1918E0E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25031" y="3696829"/>
            <a:ext cx="1805132" cy="1328160"/>
          </a:xfrm>
          <a:prstGeom prst="rect">
            <a:avLst/>
          </a:prstGeom>
          <a:solidFill>
            <a:srgbClr val="FFFFFF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73E9-2035-4345-99DD-C88AFC48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Kérés/válasz csatornák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AC87-DC51-4254-AA7E-A3AA6394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2 résztvevő ágenst jeleznek</a:t>
            </a:r>
          </a:p>
          <a:p>
            <a:pPr>
              <a:buFontTx/>
              <a:buChar char="-"/>
            </a:pPr>
            <a:r>
              <a:rPr lang="hu-HU" dirty="0"/>
              <a:t>Egy kliens</a:t>
            </a:r>
          </a:p>
          <a:p>
            <a:pPr>
              <a:buFontTx/>
              <a:buChar char="-"/>
            </a:pPr>
            <a:r>
              <a:rPr lang="hu-HU" dirty="0"/>
              <a:t>Egy szerver</a:t>
            </a:r>
          </a:p>
          <a:p>
            <a:pPr>
              <a:buFontTx/>
              <a:buChar char="-"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csatornán két üzenettípust különböztethetünk meg:</a:t>
            </a:r>
          </a:p>
          <a:p>
            <a:pPr>
              <a:buFontTx/>
              <a:buChar char="-"/>
            </a:pPr>
            <a:r>
              <a:rPr lang="hu-HU" dirty="0"/>
              <a:t>Kérés</a:t>
            </a:r>
          </a:p>
          <a:p>
            <a:pPr>
              <a:buFontTx/>
              <a:buChar char="-"/>
            </a:pPr>
            <a:r>
              <a:rPr lang="hu-HU" dirty="0"/>
              <a:t>Válasz</a:t>
            </a:r>
            <a:endParaRPr lang="en-US" dirty="0"/>
          </a:p>
        </p:txBody>
      </p:sp>
      <p:pic>
        <p:nvPicPr>
          <p:cNvPr id="4" name="request-response-channel_BD.emf" descr="Figures\BlockDiagrams\request-response-channel_BD.vsd">
            <a:extLst>
              <a:ext uri="{FF2B5EF4-FFF2-40B4-BE49-F238E27FC236}">
                <a16:creationId xmlns:a16="http://schemas.microsoft.com/office/drawing/2014/main" id="{AFD36623-9FE9-4701-8C11-98269DE9B1D4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45055" y="1935163"/>
            <a:ext cx="36337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940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1850-9502-4D19-A9AD-15D7E759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Példányok jelölése (…)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5712-E175-4240-BD2E-1B74CE75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_3_dots_BD.emf" descr="Figures\BlockDiagrams\the_3_dots_BD.vsd">
            <a:extLst>
              <a:ext uri="{FF2B5EF4-FFF2-40B4-BE49-F238E27FC236}">
                <a16:creationId xmlns:a16="http://schemas.microsoft.com/office/drawing/2014/main" id="{C7F8C959-D2E9-44B1-97B8-F664FBA72D7F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061618" y="2321040"/>
            <a:ext cx="406876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90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0817-EA1C-428E-A18E-86874622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907B-A2A0-4084-876B-0C02C75B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46245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SAP rendszer(</a:t>
            </a:r>
            <a:r>
              <a:rPr lang="hu-HU" dirty="0" err="1"/>
              <a:t>ek</a:t>
            </a:r>
            <a:r>
              <a:rPr lang="hu-HU" dirty="0"/>
              <a:t>) bemutatása</a:t>
            </a:r>
          </a:p>
          <a:p>
            <a:r>
              <a:rPr lang="hu-HU" dirty="0"/>
              <a:t>Alapvető szoftver modellezési ismeretek átismétlése</a:t>
            </a:r>
            <a:r>
              <a:rPr lang="en-GB" dirty="0"/>
              <a:t>/</a:t>
            </a:r>
            <a:r>
              <a:rPr lang="en-GB" dirty="0" err="1"/>
              <a:t>megtanulása</a:t>
            </a:r>
            <a:r>
              <a:rPr lang="hu-HU" dirty="0"/>
              <a:t> és gyakorlati alkalmazása</a:t>
            </a:r>
          </a:p>
          <a:p>
            <a:r>
              <a:rPr lang="hu-HU" dirty="0"/>
              <a:t>Alapvető SAP programozási ismeretek elsajátítása</a:t>
            </a:r>
          </a:p>
          <a:p>
            <a:pPr lvl="1"/>
            <a:r>
              <a:rPr lang="hu-HU" dirty="0"/>
              <a:t>ABAP nyelv</a:t>
            </a:r>
          </a:p>
          <a:p>
            <a:pPr lvl="1"/>
            <a:r>
              <a:rPr lang="hu-HU" dirty="0"/>
              <a:t>Alapvető SAP fejlesztői eszközök megismerése, fejlesztési tranzakciók, ADT</a:t>
            </a:r>
          </a:p>
          <a:p>
            <a:pPr lvl="1"/>
            <a:r>
              <a:rPr lang="hu-HU" dirty="0"/>
              <a:t>Procedurális fejlesztés elemei</a:t>
            </a:r>
          </a:p>
          <a:p>
            <a:pPr lvl="1"/>
            <a:r>
              <a:rPr lang="hu-HU" dirty="0"/>
              <a:t>Objektum orientált ABAP fejlesztés elemei</a:t>
            </a:r>
            <a:endParaRPr lang="en-GB" dirty="0"/>
          </a:p>
          <a:p>
            <a:pPr lvl="1"/>
            <a:r>
              <a:rPr lang="en-GB" dirty="0"/>
              <a:t>Core Data Services</a:t>
            </a:r>
            <a:endParaRPr lang="hu-HU" dirty="0"/>
          </a:p>
          <a:p>
            <a:r>
              <a:rPr lang="hu-HU" dirty="0"/>
              <a:t>Hasznos és befogadható mennyiségű ismeretanyag átadása</a:t>
            </a:r>
          </a:p>
          <a:p>
            <a:r>
              <a:rPr lang="hu-HU" dirty="0"/>
              <a:t>Elméleti ismeretek ÉS gyakorlati feladatok</a:t>
            </a:r>
          </a:p>
          <a:p>
            <a:r>
              <a:rPr lang="hu-HU" dirty="0"/>
              <a:t>Interaktív részvétel</a:t>
            </a:r>
            <a:r>
              <a:rPr lang="en-GB" dirty="0"/>
              <a:t>, “</a:t>
            </a:r>
            <a:r>
              <a:rPr lang="en-GB" i="1" dirty="0"/>
              <a:t>workshop</a:t>
            </a:r>
            <a:r>
              <a:rPr lang="en-GB" dirty="0"/>
              <a:t>” </a:t>
            </a:r>
            <a:r>
              <a:rPr lang="en-GB" dirty="0" err="1"/>
              <a:t>jelleg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8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DC0B-5708-48ED-A7F7-A4C283A8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Csoportosítás, árnyékolás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AD29-33E0-4C3A-BE35-962C15F8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3068" cy="4351338"/>
          </a:xfrm>
        </p:spPr>
        <p:txBody>
          <a:bodyPr>
            <a:normAutofit/>
          </a:bodyPr>
          <a:lstStyle/>
          <a:p>
            <a:r>
              <a:rPr lang="hu-HU" dirty="0"/>
              <a:t>Az ágenseket és tárolókat csoportosíthatjuk</a:t>
            </a:r>
          </a:p>
          <a:p>
            <a:pPr lvl="1"/>
            <a:r>
              <a:rPr lang="hu-HU" dirty="0"/>
              <a:t>Ábra egyszerűsítése</a:t>
            </a:r>
          </a:p>
          <a:p>
            <a:pPr lvl="1"/>
            <a:r>
              <a:rPr lang="hu-HU" dirty="0"/>
              <a:t>Jobb áttekinthetőség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Árnyékolás</a:t>
            </a:r>
          </a:p>
          <a:p>
            <a:pPr lvl="1"/>
            <a:r>
              <a:rPr lang="hu-HU" dirty="0"/>
              <a:t>A különböző típusú elemeket árnyékolással logikai csoportba szervezhetjük</a:t>
            </a:r>
            <a:endParaRPr lang="en-US" dirty="0"/>
          </a:p>
        </p:txBody>
      </p:sp>
      <p:pic>
        <p:nvPicPr>
          <p:cNvPr id="4" name="grouping-resolved_BD.emf" descr="Figures\BlockDiagrams\grouping-resolved_BD.vsd">
            <a:extLst>
              <a:ext uri="{FF2B5EF4-FFF2-40B4-BE49-F238E27FC236}">
                <a16:creationId xmlns:a16="http://schemas.microsoft.com/office/drawing/2014/main" id="{6F0FB836-6C07-477B-A414-1E51D2310146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978977" y="1722438"/>
            <a:ext cx="428942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igures\BlockDiagrams\shading_example_BD.vsd">
            <a:extLst>
              <a:ext uri="{FF2B5EF4-FFF2-40B4-BE49-F238E27FC236}">
                <a16:creationId xmlns:a16="http://schemas.microsoft.com/office/drawing/2014/main" id="{6AC12C92-2D76-4DE8-AD9A-C2DCCCE3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065828" y="4001294"/>
            <a:ext cx="3204757" cy="22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68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3F83-9DAD-45A3-AABB-E23FEC91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diagramm – 1. feladat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AED6-9374-4C15-B2CA-ADD00AEE0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Egy újság online olvasói az újság cikkeit WWW-t használva tudják a böngészőiken olvasni.</a:t>
            </a:r>
          </a:p>
          <a:p>
            <a:pPr algn="just"/>
            <a:r>
              <a:rPr lang="hu-HU" dirty="0"/>
              <a:t>Egy cikkíró egy standard HTTP szervert (szoftver) használ a cikkek publikálására. A szervernek közvetlen hozzáférése van a cikkek statikus tartalmához (képek, CSS, stb.)</a:t>
            </a:r>
          </a:p>
          <a:p>
            <a:pPr algn="just"/>
            <a:r>
              <a:rPr lang="hu-HU" dirty="0"/>
              <a:t>A cikkek XML formátumban vannak tárolva és egy formázó segítségével lehet az XML dokumentumokat HTML dokumentumokká konvertálni. A formázó a konvertáláshoz olvassa a statikus formázási tartalmat.</a:t>
            </a:r>
          </a:p>
          <a:p>
            <a:pPr algn="just"/>
            <a:r>
              <a:rPr lang="hu-HU" dirty="0"/>
              <a:t>A HTTP szerver </a:t>
            </a:r>
            <a:r>
              <a:rPr lang="hu-HU" dirty="0" err="1"/>
              <a:t>fastCGI</a:t>
            </a:r>
            <a:r>
              <a:rPr lang="hu-HU" dirty="0"/>
              <a:t> protokollon keresztül éri el a formázót.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605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2DA2-7E29-4915-B411-3F645253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1. feladat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66BB-7EAD-4399-850D-58766D92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4D4D68-B0FD-4E8E-A3F9-0A303002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197" y="1928813"/>
            <a:ext cx="3167063" cy="4465637"/>
          </a:xfrm>
          <a:prstGeom prst="rect">
            <a:avLst/>
          </a:prstGeom>
          <a:solidFill>
            <a:srgbClr val="BCCCDE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SzTx/>
              <a:buFontTx/>
              <a:buNone/>
            </a:pPr>
            <a:endParaRPr lang="en-US" sz="1800" b="1"/>
          </a:p>
        </p:txBody>
      </p:sp>
      <p:pic>
        <p:nvPicPr>
          <p:cNvPr id="5" name="exercise1-online_edition_BD.emf" descr="Figures\BlockDiagrams\exercise1-online_edition_BD.vsd">
            <a:extLst>
              <a:ext uri="{FF2B5EF4-FFF2-40B4-BE49-F238E27FC236}">
                <a16:creationId xmlns:a16="http://schemas.microsoft.com/office/drawing/2014/main" id="{1970E6D9-D853-4754-A8C0-2674038C9AAC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19072" y="2001838"/>
            <a:ext cx="28368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532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EB1-700D-40A3-9D35-87CBF94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A54D-6EB8-4A35-8C93-15E74D0B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Absztrakciós szintek bevezetésével tovább növelhetjük az ábrák olvashatóságát</a:t>
            </a:r>
            <a:endParaRPr lang="en-US" dirty="0"/>
          </a:p>
        </p:txBody>
      </p:sp>
      <p:pic>
        <p:nvPicPr>
          <p:cNvPr id="4" name="OnlineShop-without_refinement.BD.emf" descr="Figures\BlockDiagrams\OnlineShop-without_refinement.BD.vsd">
            <a:extLst>
              <a:ext uri="{FF2B5EF4-FFF2-40B4-BE49-F238E27FC236}">
                <a16:creationId xmlns:a16="http://schemas.microsoft.com/office/drawing/2014/main" id="{67808EDE-DCC8-47ED-9B1F-6C72C811DFD0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22970" y="2598873"/>
            <a:ext cx="5268068" cy="357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9832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EB1-700D-40A3-9D35-87CBF94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A54D-6EB8-4A35-8C93-15E74D0B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nlineShop-refinement.BD.emf" descr="Figures\BlockDiagrams\OnlineShop-refinement.BD.emf">
            <a:extLst>
              <a:ext uri="{FF2B5EF4-FFF2-40B4-BE49-F238E27FC236}">
                <a16:creationId xmlns:a16="http://schemas.microsoft.com/office/drawing/2014/main" id="{C68138F4-09A8-4BD0-B1E1-79F0923F13EF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45746" y="1615433"/>
            <a:ext cx="610552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887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EB1-700D-40A3-9D35-87CBF94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A54D-6EB8-4A35-8C93-15E74D0B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nlineShop-refinement2.BD.emf" descr="Figures\BlockDiagrams\OnlineShop-refinement2.BD.vsd">
            <a:extLst>
              <a:ext uri="{FF2B5EF4-FFF2-40B4-BE49-F238E27FC236}">
                <a16:creationId xmlns:a16="http://schemas.microsoft.com/office/drawing/2014/main" id="{1754DEFB-D137-4E23-B3D4-258A5646C999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50595" y="1825625"/>
            <a:ext cx="485902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2988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C80A-4F3B-4CBB-9302-921EED8F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370B-FD0B-43B9-9C4F-29ECC7B82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3994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Entitások struktúráját és az entitások kapcsolatait írja le</a:t>
            </a:r>
          </a:p>
          <a:p>
            <a:endParaRPr lang="hu-HU" dirty="0"/>
          </a:p>
          <a:p>
            <a:r>
              <a:rPr lang="hu-HU" dirty="0"/>
              <a:t>Entitások</a:t>
            </a:r>
          </a:p>
          <a:p>
            <a:r>
              <a:rPr lang="hu-HU" dirty="0"/>
              <a:t>Asszociációk</a:t>
            </a:r>
          </a:p>
          <a:p>
            <a:r>
              <a:rPr lang="hu-HU" dirty="0" err="1"/>
              <a:t>Kardinalitás</a:t>
            </a:r>
            <a:endParaRPr lang="hu-HU" dirty="0"/>
          </a:p>
          <a:p>
            <a:r>
              <a:rPr lang="hu-HU" dirty="0" err="1"/>
              <a:t>Aggregáció</a:t>
            </a:r>
            <a:endParaRPr lang="hu-HU" dirty="0"/>
          </a:p>
          <a:p>
            <a:r>
              <a:rPr lang="hu-HU" dirty="0"/>
              <a:t>Kompozíció</a:t>
            </a:r>
          </a:p>
          <a:p>
            <a:endParaRPr lang="hu-HU" dirty="0"/>
          </a:p>
          <a:p>
            <a:r>
              <a:rPr lang="hu-HU" dirty="0"/>
              <a:t>Fő haszna a topológiai modellek létrehozásában van</a:t>
            </a:r>
          </a:p>
        </p:txBody>
      </p:sp>
      <p:pic>
        <p:nvPicPr>
          <p:cNvPr id="4" name="Picture 25" descr="Figures\ClassDiagrams\OnlineShopOrders_CD.vsd">
            <a:extLst>
              <a:ext uri="{FF2B5EF4-FFF2-40B4-BE49-F238E27FC236}">
                <a16:creationId xmlns:a16="http://schemas.microsoft.com/office/drawing/2014/main" id="{95BF6420-4F54-4BA4-AE6B-A9E63DAA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82478" y="1900238"/>
            <a:ext cx="530383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3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2602-9924-46F0-BF5C-216F28C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C0D7D-B845-45CC-823F-1A1B00EC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/>
          <a:lstStyle/>
          <a:p>
            <a:r>
              <a:rPr lang="hu-HU" dirty="0"/>
              <a:t>Az entitás hasonló típusú elemeket jelölnek</a:t>
            </a:r>
            <a:endParaRPr lang="en-US" dirty="0"/>
          </a:p>
        </p:txBody>
      </p:sp>
      <p:pic>
        <p:nvPicPr>
          <p:cNvPr id="4" name="entities_and_instances_ER.emf" descr="Figures\ClassDiagrams\entities_and_instances_ER.vsd">
            <a:extLst>
              <a:ext uri="{FF2B5EF4-FFF2-40B4-BE49-F238E27FC236}">
                <a16:creationId xmlns:a16="http://schemas.microsoft.com/office/drawing/2014/main" id="{6FEABBAB-7E03-45BF-9CCF-C23E26B4F8C1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99248" y="1985169"/>
            <a:ext cx="35131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1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1125-9E1A-40A9-8BA1-31480441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4403-259C-4E69-B0E6-BBB3F589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2872" cy="4351338"/>
          </a:xfrm>
        </p:spPr>
        <p:txBody>
          <a:bodyPr/>
          <a:lstStyle/>
          <a:p>
            <a:r>
              <a:rPr lang="hu-HU" dirty="0"/>
              <a:t>A specializáció a példányok különböző alcsoportokba osztását teszi lehetővé.</a:t>
            </a:r>
          </a:p>
          <a:p>
            <a:endParaRPr lang="en-US" dirty="0"/>
          </a:p>
        </p:txBody>
      </p:sp>
      <p:pic>
        <p:nvPicPr>
          <p:cNvPr id="5" name="specialization_CD.emf" descr="Figures\ClassDiagrams\specialization_CD.vsd">
            <a:extLst>
              <a:ext uri="{FF2B5EF4-FFF2-40B4-BE49-F238E27FC236}">
                <a16:creationId xmlns:a16="http://schemas.microsoft.com/office/drawing/2014/main" id="{C168600C-C48D-40EF-98A7-57BFC9CA7805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803913" y="1690688"/>
            <a:ext cx="3168000" cy="4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5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9210-0707-4B0E-9530-6BA42594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263E-0A5C-4BBB-8F02-C3410839C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7441" cy="4351338"/>
          </a:xfrm>
        </p:spPr>
        <p:txBody>
          <a:bodyPr/>
          <a:lstStyle/>
          <a:p>
            <a:r>
              <a:rPr lang="hu-HU" dirty="0"/>
              <a:t>A reláció két entitás közötti kapcsolatot írja le</a:t>
            </a:r>
          </a:p>
          <a:p>
            <a:r>
              <a:rPr lang="hu-HU" dirty="0"/>
              <a:t>A kapcsolatban részt vevő példányok számára tehetünk megkötést (</a:t>
            </a:r>
            <a:r>
              <a:rPr lang="hu-HU" dirty="0" err="1"/>
              <a:t>kardinalitás</a:t>
            </a:r>
            <a:r>
              <a:rPr lang="hu-HU" dirty="0"/>
              <a:t>)</a:t>
            </a:r>
            <a:endParaRPr lang="en-US" dirty="0"/>
          </a:p>
        </p:txBody>
      </p:sp>
      <p:pic>
        <p:nvPicPr>
          <p:cNvPr id="4" name="relationships-NtoM_ER.emf" descr="Figures\ClassDiagrams\relationships-NtoM_ER.vsd">
            <a:extLst>
              <a:ext uri="{FF2B5EF4-FFF2-40B4-BE49-F238E27FC236}">
                <a16:creationId xmlns:a16="http://schemas.microsoft.com/office/drawing/2014/main" id="{4A956135-69BD-4F0E-8674-60064075F2E5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154184" y="1690688"/>
            <a:ext cx="2332349" cy="433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0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763B-4679-41E9-A06F-B784557C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/>
              <a:t>Nem</a:t>
            </a:r>
            <a:r>
              <a:rPr lang="hu-HU" dirty="0"/>
              <a:t> célok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3038-4A3C-44F6-B323-E5FF4F5F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Teljes ABAP fejlesztői tanfolyam</a:t>
            </a:r>
          </a:p>
          <a:p>
            <a:pPr lvl="1"/>
            <a:r>
              <a:rPr lang="hu-HU" dirty="0"/>
              <a:t>BC400 – ABAP </a:t>
            </a:r>
            <a:r>
              <a:rPr lang="hu-HU" dirty="0" err="1"/>
              <a:t>Workbench</a:t>
            </a:r>
            <a:r>
              <a:rPr lang="hu-HU" dirty="0"/>
              <a:t> </a:t>
            </a:r>
            <a:r>
              <a:rPr lang="hu-HU" dirty="0" err="1"/>
              <a:t>Foundations</a:t>
            </a:r>
            <a:r>
              <a:rPr lang="hu-HU" dirty="0"/>
              <a:t> (5 nap)</a:t>
            </a:r>
          </a:p>
          <a:p>
            <a:pPr marL="457200" lvl="1" indent="0">
              <a:buNone/>
            </a:pPr>
            <a:r>
              <a:rPr lang="hu-HU" dirty="0"/>
              <a:t>(</a:t>
            </a:r>
            <a:r>
              <a:rPr lang="en-US" dirty="0">
                <a:hlinkClick r:id="rId2"/>
              </a:rPr>
              <a:t>https://training.sap.com/course/bc400-abap-workbench-foundations-classroom-015-us-en/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BC401 – ABAP </a:t>
            </a:r>
            <a:r>
              <a:rPr lang="hu-HU" dirty="0" err="1"/>
              <a:t>Objects</a:t>
            </a:r>
            <a:r>
              <a:rPr lang="hu-HU" dirty="0"/>
              <a:t> (5 nap)</a:t>
            </a:r>
          </a:p>
          <a:p>
            <a:pPr marL="457200" lvl="1" indent="0">
              <a:buNone/>
            </a:pPr>
            <a:r>
              <a:rPr lang="hu-HU" dirty="0"/>
              <a:t>(</a:t>
            </a:r>
            <a:r>
              <a:rPr lang="en-US" dirty="0">
                <a:hlinkClick r:id="rId3"/>
              </a:rPr>
              <a:t>https://training.sap.com/course/bc401-abap-objects-classroom-018-hu-hu/</a:t>
            </a:r>
            <a:r>
              <a:rPr lang="hu-HU" dirty="0"/>
              <a:t>)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SAP </a:t>
            </a:r>
            <a:r>
              <a:rPr lang="en-GB" dirty="0" err="1"/>
              <a:t>Foundamentals</a:t>
            </a:r>
            <a:r>
              <a:rPr lang="en-GB" dirty="0"/>
              <a:t>, Core Data Services, etc.</a:t>
            </a:r>
            <a:endParaRPr lang="hu-HU" dirty="0"/>
          </a:p>
          <a:p>
            <a:r>
              <a:rPr lang="hu-HU" dirty="0"/>
              <a:t>SAP modulok üzleti és konfigurációs bemutatása</a:t>
            </a:r>
          </a:p>
          <a:p>
            <a:r>
              <a:rPr lang="hu-HU" dirty="0"/>
              <a:t>SAP rendszer üzemeltetési oktatás</a:t>
            </a:r>
          </a:p>
          <a:p>
            <a:endParaRPr lang="hu-HU" dirty="0"/>
          </a:p>
          <a:p>
            <a:r>
              <a:rPr lang="hu-HU" dirty="0"/>
              <a:t>Érdeklődés esetén: </a:t>
            </a:r>
            <a:r>
              <a:rPr lang="en-US" dirty="0">
                <a:hlinkClick r:id="rId4"/>
              </a:rPr>
              <a:t>https://training.sap.com/course/#</a:t>
            </a:r>
            <a:r>
              <a:rPr lang="en-US" dirty="0"/>
              <a:t>; </a:t>
            </a:r>
            <a:r>
              <a:rPr lang="hu-HU" dirty="0">
                <a:hlinkClick r:id="rId5"/>
              </a:rPr>
              <a:t>https://</a:t>
            </a:r>
            <a:r>
              <a:rPr lang="en-US" dirty="0">
                <a:hlinkClick r:id="rId5"/>
              </a:rPr>
              <a:t>open.sap.com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180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1296-D636-42D2-AC2E-34E60C99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0CAC-3580-4DA4-829F-728C681A2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Kompozíció</a:t>
            </a:r>
          </a:p>
          <a:p>
            <a:pPr lvl="1"/>
            <a:r>
              <a:rPr lang="hu-HU" dirty="0"/>
              <a:t>„Egy gyerek nem létezhet szülő nélkül”</a:t>
            </a:r>
          </a:p>
          <a:p>
            <a:pPr lvl="1"/>
            <a:r>
              <a:rPr lang="hu-HU" dirty="0"/>
              <a:t>„Egy gyerek egy szülőhöz tartozhat”</a:t>
            </a:r>
            <a:endParaRPr lang="en-US" dirty="0"/>
          </a:p>
        </p:txBody>
      </p:sp>
      <p:pic>
        <p:nvPicPr>
          <p:cNvPr id="4" name="composition_CD.emf" descr="Figures\ClassDiagrams\composition_CD.vsd">
            <a:extLst>
              <a:ext uri="{FF2B5EF4-FFF2-40B4-BE49-F238E27FC236}">
                <a16:creationId xmlns:a16="http://schemas.microsoft.com/office/drawing/2014/main" id="{6F37E573-7820-4F77-821A-21D342DC6C84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050032" y="1557469"/>
            <a:ext cx="3168000" cy="4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3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E5F2-9821-4278-A20D-22364D92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A1EA-39FB-481E-B239-E7296357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Aggregáció</a:t>
            </a:r>
            <a:endParaRPr lang="hu-HU" dirty="0"/>
          </a:p>
          <a:p>
            <a:pPr lvl="1"/>
            <a:r>
              <a:rPr lang="hu-HU" dirty="0"/>
              <a:t>Két entitás között létező opcionális kapcsolat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060AB16-04E0-4312-9D03-3EA0346A6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5" y="1825625"/>
            <a:ext cx="3117586" cy="3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38D0-5E05-40BB-A5B5-C2919758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 feladat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B57B5-A255-451A-952B-3E91A2CEA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cég alkalmaz mérnököket, értékesítőket és menedzsereket.</a:t>
            </a:r>
          </a:p>
          <a:p>
            <a:r>
              <a:rPr lang="hu-HU" dirty="0"/>
              <a:t>Minden értékesítő és mérnök egy menedzsernek jelent.</a:t>
            </a:r>
          </a:p>
          <a:p>
            <a:r>
              <a:rPr lang="hu-HU" dirty="0"/>
              <a:t>A cég projekteket hajt végre. Minden projektnek van:</a:t>
            </a:r>
          </a:p>
          <a:p>
            <a:pPr lvl="1"/>
            <a:r>
              <a:rPr lang="hu-HU" dirty="0"/>
              <a:t>Egy menedzsere</a:t>
            </a:r>
          </a:p>
          <a:p>
            <a:pPr lvl="1"/>
            <a:r>
              <a:rPr lang="hu-HU" dirty="0"/>
              <a:t>Egy értékesítője</a:t>
            </a:r>
          </a:p>
          <a:p>
            <a:pPr lvl="1"/>
            <a:r>
              <a:rPr lang="hu-HU" dirty="0"/>
              <a:t>Mérnökei</a:t>
            </a:r>
          </a:p>
        </p:txBody>
      </p:sp>
    </p:spTree>
    <p:extLst>
      <p:ext uri="{BB962C8B-B14F-4D97-AF65-F5344CB8AC3E}">
        <p14:creationId xmlns:p14="http://schemas.microsoft.com/office/powerpoint/2010/main" val="23844027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8AF9-3F8D-41D2-8142-495F6ABB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SAP-s E/R példa – HANA Programozási </a:t>
            </a:r>
            <a:r>
              <a:rPr lang="hu-HU" dirty="0" err="1"/>
              <a:t>Model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C91BC-AE85-49F2-BCB6-77CB4879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66" y="2349129"/>
            <a:ext cx="5899667" cy="40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7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5362-668A-4A83-82D3-D9A435CE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R/3 architektúra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0A25-391D-4A82-8BA8-99BCBE81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hu-HU" dirty="0"/>
              <a:t>Magas szintű áttekintés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B254-0EFE-4146-AB4C-E9CA0049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Kliens-szerver architektúra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5DBDD4-5270-9F18-E517-2641C29E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822" y="2473087"/>
            <a:ext cx="6394356" cy="1911826"/>
          </a:xfrm>
        </p:spPr>
      </p:pic>
    </p:spTree>
    <p:extLst>
      <p:ext uri="{BB962C8B-B14F-4D97-AF65-F5344CB8AC3E}">
        <p14:creationId xmlns:p14="http://schemas.microsoft.com/office/powerpoint/2010/main" val="21263902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726D-759B-4EA5-9F7A-83C671D3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R/3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A3A3-1CA4-4BD3-AE24-6A31B14CB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03369-6DDE-4B29-9D56-515DAF09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74" y="1970242"/>
            <a:ext cx="7830376" cy="44883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47641-FF8C-454F-B0EF-80EB75195005}"/>
              </a:ext>
            </a:extLst>
          </p:cNvPr>
          <p:cNvSpPr/>
          <p:nvPr/>
        </p:nvSpPr>
        <p:spPr>
          <a:xfrm>
            <a:off x="2321169" y="1897090"/>
            <a:ext cx="1556238" cy="25078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E69A2-DF3F-439D-8A11-EFA2156CC5B8}"/>
              </a:ext>
            </a:extLst>
          </p:cNvPr>
          <p:cNvSpPr/>
          <p:nvPr/>
        </p:nvSpPr>
        <p:spPr>
          <a:xfrm>
            <a:off x="3877407" y="3333167"/>
            <a:ext cx="1556238" cy="220598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01881-52E1-45DF-A95B-DE34F3FF1119}"/>
              </a:ext>
            </a:extLst>
          </p:cNvPr>
          <p:cNvSpPr/>
          <p:nvPr/>
        </p:nvSpPr>
        <p:spPr>
          <a:xfrm>
            <a:off x="7364381" y="3333167"/>
            <a:ext cx="2943773" cy="213564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AEDB3-9F6D-406E-B4A2-4B1D3B080CFD}"/>
              </a:ext>
            </a:extLst>
          </p:cNvPr>
          <p:cNvSpPr/>
          <p:nvPr/>
        </p:nvSpPr>
        <p:spPr>
          <a:xfrm>
            <a:off x="5892494" y="3260015"/>
            <a:ext cx="2943773" cy="11449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AEB3-409A-401D-AB9B-835987A0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Kliens-szerver architektúra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2E56-1A9B-4EE5-A277-E1076A2E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Előnyei</a:t>
            </a:r>
          </a:p>
          <a:p>
            <a:pPr lvl="1"/>
            <a:r>
              <a:rPr lang="hu-HU" dirty="0"/>
              <a:t>Jó skálázhatóság</a:t>
            </a:r>
          </a:p>
          <a:p>
            <a:pPr lvl="1"/>
            <a:r>
              <a:rPr lang="hu-HU" dirty="0"/>
              <a:t>Nagy biztonság</a:t>
            </a:r>
          </a:p>
          <a:p>
            <a:pPr lvl="1"/>
            <a:r>
              <a:rPr lang="hu-HU" dirty="0"/>
              <a:t>Hibatűrés</a:t>
            </a:r>
          </a:p>
          <a:p>
            <a:endParaRPr lang="hu-HU" dirty="0"/>
          </a:p>
          <a:p>
            <a:r>
              <a:rPr lang="hu-HU" dirty="0"/>
              <a:t>Hátrányok</a:t>
            </a:r>
          </a:p>
          <a:p>
            <a:pPr lvl="1"/>
            <a:r>
              <a:rPr lang="hu-HU" dirty="0"/>
              <a:t>Adatbázis szűk keresztmetszet lehet</a:t>
            </a:r>
          </a:p>
          <a:p>
            <a:pPr lvl="1"/>
            <a:r>
              <a:rPr lang="hu-HU" dirty="0"/>
              <a:t>Központi szerverek szűk keresztmetszet lehetnek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23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D33B-5E6A-4119-8891-8CF3DA11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R/3 Logikai nézet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66FA-439C-4778-9C55-CE88461C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help.sap.com/saphelp_pserv464/helpdata/en/fc/eb2e97358411d1829f0000e829fbfe/Image684.gif">
            <a:extLst>
              <a:ext uri="{FF2B5EF4-FFF2-40B4-BE49-F238E27FC236}">
                <a16:creationId xmlns:a16="http://schemas.microsoft.com/office/drawing/2014/main" id="{1FFEA0E5-4C23-4532-A131-658C39F7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966176"/>
            <a:ext cx="5048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94F1E8-F636-470B-AF34-909280923B67}"/>
              </a:ext>
            </a:extLst>
          </p:cNvPr>
          <p:cNvSpPr/>
          <p:nvPr/>
        </p:nvSpPr>
        <p:spPr>
          <a:xfrm>
            <a:off x="5257800" y="55149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i="1" dirty="0"/>
              <a:t>Forrás: </a:t>
            </a:r>
            <a:r>
              <a:rPr lang="en-US" i="1" dirty="0">
                <a:hlinkClick r:id="rId3"/>
              </a:rPr>
              <a:t>https://help.sap.com/saphelp_pserv464/helpdata/en/fc/eb2e97358411d1829f0000e829fbfe/frameset.htm</a:t>
            </a:r>
            <a:r>
              <a:rPr lang="hu-HU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2712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704B-DCA5-4837-A665-A3319AE6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R/3 </a:t>
            </a:r>
            <a:r>
              <a:rPr lang="en-US" dirty="0" err="1"/>
              <a:t>architektúra</a:t>
            </a:r>
            <a:r>
              <a:rPr lang="en-US" dirty="0"/>
              <a:t> – Software </a:t>
            </a:r>
            <a:r>
              <a:rPr lang="en-US" dirty="0" err="1"/>
              <a:t>nézet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7B72-4308-4BE4-BE2D-0B6A8A60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help.sap.com/saphelp_pserv464/helpdata/en/fc/eb2e97358411d1829f0000e829fbfe/Image685.gif">
            <a:extLst>
              <a:ext uri="{FF2B5EF4-FFF2-40B4-BE49-F238E27FC236}">
                <a16:creationId xmlns:a16="http://schemas.microsoft.com/office/drawing/2014/main" id="{7666677B-756D-4EE8-B9AC-542166B3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68" y="1967647"/>
            <a:ext cx="50292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04380-00A2-4EC4-AB95-883FED6137AE}"/>
              </a:ext>
            </a:extLst>
          </p:cNvPr>
          <p:cNvSpPr txBox="1"/>
          <p:nvPr/>
        </p:nvSpPr>
        <p:spPr>
          <a:xfrm>
            <a:off x="5354425" y="5715298"/>
            <a:ext cx="636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i="1" dirty="0"/>
              <a:t>Forrás: </a:t>
            </a:r>
            <a:r>
              <a:rPr lang="en-US" i="1" dirty="0">
                <a:hlinkClick r:id="rId3"/>
              </a:rPr>
              <a:t>https://help.sap.com/saphelp_pserv464/helpdata/en/fc/eb2e97358411d1829f0000e829fbfe/frameset.htm</a:t>
            </a:r>
            <a:r>
              <a:rPr lang="hu-HU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807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5355-FD2E-4773-8AB2-3A30A6B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/>
              <a:t>Nem</a:t>
            </a:r>
            <a:r>
              <a:rPr lang="hu-HU" dirty="0"/>
              <a:t> célok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CA80-CE5A-45B4-8BF6-1C6A19CF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Kilóra</a:t>
            </a:r>
            <a:r>
              <a:rPr lang="en-GB" dirty="0"/>
              <a:t>” t</a:t>
            </a:r>
            <a:r>
              <a:rPr lang="hu-HU" dirty="0" err="1"/>
              <a:t>úl</a:t>
            </a:r>
            <a:r>
              <a:rPr lang="hu-HU" dirty="0"/>
              <a:t> nagy ismeretanyag</a:t>
            </a:r>
            <a:r>
              <a:rPr lang="en-GB" dirty="0"/>
              <a:t>, </a:t>
            </a:r>
            <a:r>
              <a:rPr lang="hu-HU" dirty="0"/>
              <a:t>csupán </a:t>
            </a:r>
            <a:r>
              <a:rPr lang="en-GB" dirty="0" err="1"/>
              <a:t>lexikális</a:t>
            </a:r>
            <a:r>
              <a:rPr lang="en-GB" dirty="0"/>
              <a:t> </a:t>
            </a:r>
            <a:r>
              <a:rPr lang="en-GB" dirty="0" err="1"/>
              <a:t>tudás</a:t>
            </a:r>
            <a:r>
              <a:rPr lang="hu-HU" dirty="0"/>
              <a:t> átadása a hatékonyság rovására</a:t>
            </a:r>
          </a:p>
          <a:p>
            <a:r>
              <a:rPr lang="hu-HU" dirty="0"/>
              <a:t>Túl kevés ismeretanyag átadása a hallgatóság rovására</a:t>
            </a:r>
          </a:p>
          <a:p>
            <a:r>
              <a:rPr lang="hu-HU" dirty="0"/>
              <a:t>Lemorzsolódó hallgatóság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22B2-17AA-4BD6-95D7-9EAB714C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R/3 rendszer installáció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C97E-8336-450A-A329-0A31B5BF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help.sap.com/saphelp_nw74/helpdata/en/57/38de194eb711d182bf0000e829fbfe/loio7eb72a04003e4339b27ccce09ef50c59_LowRes.png">
            <a:extLst>
              <a:ext uri="{FF2B5EF4-FFF2-40B4-BE49-F238E27FC236}">
                <a16:creationId xmlns:a16="http://schemas.microsoft.com/office/drawing/2014/main" id="{EC171D48-22AF-48AD-A134-C7EE6242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1" y="2408872"/>
            <a:ext cx="727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08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18F2-372F-4723-AD26-6397F1C2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installáció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E4C0-381F-49A3-A847-E3FAC5BC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Produktív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valós</a:t>
            </a:r>
            <a:r>
              <a:rPr lang="en-US" dirty="0"/>
              <a:t>, </a:t>
            </a:r>
            <a:r>
              <a:rPr lang="en-US" dirty="0" err="1"/>
              <a:t>üzleti</a:t>
            </a:r>
            <a:r>
              <a:rPr lang="en-US" dirty="0"/>
              <a:t> </a:t>
            </a:r>
            <a:r>
              <a:rPr lang="en-US" dirty="0" err="1"/>
              <a:t>folyamatokban</a:t>
            </a:r>
            <a:r>
              <a:rPr lang="en-US" dirty="0"/>
              <a:t> </a:t>
            </a:r>
            <a:r>
              <a:rPr lang="en-US" dirty="0" err="1"/>
              <a:t>használt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Védett</a:t>
            </a:r>
            <a:r>
              <a:rPr lang="en-US" dirty="0"/>
              <a:t>,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tesztelt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jóváhagyott</a:t>
            </a:r>
            <a:r>
              <a:rPr lang="en-US" dirty="0"/>
              <a:t> </a:t>
            </a:r>
            <a:r>
              <a:rPr lang="en-US" dirty="0" err="1"/>
              <a:t>módosítások</a:t>
            </a:r>
            <a:r>
              <a:rPr lang="en-US" dirty="0"/>
              <a:t> </a:t>
            </a:r>
            <a:r>
              <a:rPr lang="en-US" dirty="0" err="1"/>
              <a:t>kerülnek</a:t>
            </a:r>
            <a:r>
              <a:rPr lang="en-US" dirty="0"/>
              <a:t> </a:t>
            </a:r>
            <a:r>
              <a:rPr lang="en-US" dirty="0" err="1"/>
              <a:t>telepítésre</a:t>
            </a:r>
            <a:endParaRPr lang="en-US" dirty="0"/>
          </a:p>
          <a:p>
            <a:r>
              <a:rPr lang="en-US" dirty="0" err="1"/>
              <a:t>Teszt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Javítások</a:t>
            </a:r>
            <a:r>
              <a:rPr lang="en-US" dirty="0"/>
              <a:t>, </a:t>
            </a:r>
            <a:r>
              <a:rPr lang="en-US" dirty="0" err="1"/>
              <a:t>fejlesztések</a:t>
            </a:r>
            <a:r>
              <a:rPr lang="en-US" dirty="0"/>
              <a:t> </a:t>
            </a:r>
            <a:r>
              <a:rPr lang="en-US" dirty="0" err="1"/>
              <a:t>tesztelésre</a:t>
            </a:r>
            <a:r>
              <a:rPr lang="en-US" dirty="0"/>
              <a:t> </a:t>
            </a:r>
            <a:r>
              <a:rPr lang="en-US" dirty="0" err="1"/>
              <a:t>szolgál</a:t>
            </a:r>
            <a:endParaRPr lang="en-US" dirty="0"/>
          </a:p>
          <a:p>
            <a:pPr lvl="1"/>
            <a:r>
              <a:rPr lang="en-US" dirty="0" err="1"/>
              <a:t>Felhasználók</a:t>
            </a:r>
            <a:r>
              <a:rPr lang="en-US" dirty="0"/>
              <a:t> </a:t>
            </a:r>
            <a:r>
              <a:rPr lang="en-US" dirty="0" err="1"/>
              <a:t>betanítására</a:t>
            </a:r>
            <a:r>
              <a:rPr lang="en-US" dirty="0"/>
              <a:t> </a:t>
            </a:r>
            <a:r>
              <a:rPr lang="en-US" dirty="0" err="1"/>
              <a:t>szolgál</a:t>
            </a:r>
            <a:endParaRPr lang="en-US" dirty="0"/>
          </a:p>
          <a:p>
            <a:r>
              <a:rPr lang="en-US" dirty="0" err="1"/>
              <a:t>Fejlesztői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Ügyfél</a:t>
            </a:r>
            <a:r>
              <a:rPr lang="en-US" dirty="0"/>
              <a:t>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fejlesztések</a:t>
            </a:r>
            <a:r>
              <a:rPr lang="en-US" dirty="0"/>
              <a:t>, </a:t>
            </a:r>
            <a:r>
              <a:rPr lang="en-US" dirty="0" err="1"/>
              <a:t>tesztelés</a:t>
            </a:r>
            <a:endParaRPr lang="en-US" dirty="0"/>
          </a:p>
          <a:p>
            <a:r>
              <a:rPr lang="en-US" dirty="0"/>
              <a:t>Sandbox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Próba</a:t>
            </a:r>
            <a:r>
              <a:rPr lang="en-US" dirty="0"/>
              <a:t> </a:t>
            </a:r>
            <a:r>
              <a:rPr lang="en-US" dirty="0" err="1"/>
              <a:t>implementációk</a:t>
            </a:r>
            <a:r>
              <a:rPr lang="en-US" dirty="0"/>
              <a:t>, </a:t>
            </a:r>
            <a:r>
              <a:rPr lang="en-US" dirty="0" err="1"/>
              <a:t>betanítás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356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D4C9-DA84-49D7-B307-A22ACD31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Change</a:t>
            </a:r>
            <a:r>
              <a:rPr lang="hu-HU" dirty="0"/>
              <a:t> and </a:t>
            </a:r>
            <a:r>
              <a:rPr lang="hu-HU" dirty="0" err="1"/>
              <a:t>Transport</a:t>
            </a:r>
            <a:r>
              <a:rPr lang="hu-HU" dirty="0"/>
              <a:t>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ED2A4-A8A0-46C4-AAD3-FB1F2183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SAP </a:t>
            </a:r>
            <a:r>
              <a:rPr lang="en-US" dirty="0" err="1"/>
              <a:t>Rendszerek</a:t>
            </a:r>
            <a:r>
              <a:rPr lang="en-US" dirty="0"/>
              <a:t> </a:t>
            </a:r>
            <a:r>
              <a:rPr lang="en-US" dirty="0" err="1"/>
              <a:t>közötti</a:t>
            </a:r>
            <a:r>
              <a:rPr lang="en-US" dirty="0"/>
              <a:t> </a:t>
            </a:r>
            <a:r>
              <a:rPr lang="en-US" dirty="0" err="1"/>
              <a:t>változások</a:t>
            </a:r>
            <a:r>
              <a:rPr lang="en-US" dirty="0"/>
              <a:t> </a:t>
            </a:r>
            <a:r>
              <a:rPr lang="en-US" dirty="0" err="1"/>
              <a:t>továbbítására</a:t>
            </a:r>
            <a:r>
              <a:rPr lang="en-US" dirty="0"/>
              <a:t> </a:t>
            </a:r>
            <a:r>
              <a:rPr lang="en-US" dirty="0" err="1"/>
              <a:t>való</a:t>
            </a:r>
            <a:endParaRPr lang="en-US" dirty="0"/>
          </a:p>
          <a:p>
            <a:r>
              <a:rPr lang="en-US" dirty="0" err="1"/>
              <a:t>Rendszerkonfigurációs</a:t>
            </a:r>
            <a:r>
              <a:rPr lang="en-US" dirty="0"/>
              <a:t> </a:t>
            </a:r>
            <a:r>
              <a:rPr lang="en-US" dirty="0" err="1"/>
              <a:t>beállítások</a:t>
            </a:r>
            <a:r>
              <a:rPr lang="en-US" dirty="0"/>
              <a:t> </a:t>
            </a:r>
          </a:p>
          <a:p>
            <a:r>
              <a:rPr lang="en-US" dirty="0"/>
              <a:t>ABAP </a:t>
            </a:r>
            <a:r>
              <a:rPr lang="en-US" dirty="0" err="1"/>
              <a:t>fejlesztési</a:t>
            </a:r>
            <a:r>
              <a:rPr lang="en-US" dirty="0"/>
              <a:t> </a:t>
            </a:r>
            <a:r>
              <a:rPr lang="en-US" dirty="0" err="1"/>
              <a:t>projektek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ABAP </a:t>
            </a:r>
            <a:r>
              <a:rPr lang="en-US" dirty="0" err="1"/>
              <a:t>fejlesztési</a:t>
            </a:r>
            <a:r>
              <a:rPr lang="en-US" dirty="0"/>
              <a:t> </a:t>
            </a:r>
            <a:r>
              <a:rPr lang="en-US" dirty="0" err="1"/>
              <a:t>objektumok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032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E9FE-C97C-4E1A-902B-9B43A7D3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ABAP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3D38-E3E6-41ED-B457-729AB2252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Business Application Programming</a:t>
            </a:r>
          </a:p>
          <a:p>
            <a:endParaRPr lang="en-US" dirty="0"/>
          </a:p>
          <a:p>
            <a:r>
              <a:rPr lang="en-US" dirty="0"/>
              <a:t>SAP NetWeaver Application </a:t>
            </a:r>
            <a:r>
              <a:rPr lang="en-US" dirty="0" err="1"/>
              <a:t>Serveren</a:t>
            </a:r>
            <a:r>
              <a:rPr lang="en-US" dirty="0"/>
              <a:t> </a:t>
            </a:r>
            <a:r>
              <a:rPr lang="en-US" dirty="0" err="1"/>
              <a:t>futtatható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Imperatív</a:t>
            </a:r>
            <a:r>
              <a:rPr lang="en-US" dirty="0"/>
              <a:t> </a:t>
            </a:r>
            <a:r>
              <a:rPr lang="en-US" dirty="0" err="1"/>
              <a:t>nyelv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Objektum-orientált</a:t>
            </a:r>
            <a:r>
              <a:rPr lang="en-US" dirty="0"/>
              <a:t> </a:t>
            </a:r>
            <a:r>
              <a:rPr lang="en-US" dirty="0" err="1"/>
              <a:t>kiterjesztés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424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C3A8-5B6C-4DFE-B8FA-440135C1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</a:t>
            </a:r>
            <a:r>
              <a:rPr lang="hu-HU" dirty="0" err="1"/>
              <a:t>Application</a:t>
            </a:r>
            <a:r>
              <a:rPr lang="hu-HU" dirty="0"/>
              <a:t>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6670-4C8D-46B7-BC35-CCF6B0C4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0150" cy="4351338"/>
          </a:xfrm>
        </p:spPr>
        <p:txBody>
          <a:bodyPr/>
          <a:lstStyle/>
          <a:p>
            <a:r>
              <a:rPr lang="hu-HU" dirty="0"/>
              <a:t>ABAP programok futtatásához szükséges</a:t>
            </a:r>
          </a:p>
          <a:p>
            <a:endParaRPr lang="hu-HU" dirty="0"/>
          </a:p>
          <a:p>
            <a:r>
              <a:rPr lang="hu-HU" dirty="0"/>
              <a:t>Fő elemei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Dispatcher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Munkafolyamat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Munkafolyamat kontextus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Megosztott memória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Gateway</a:t>
            </a:r>
            <a:endParaRPr lang="hu-HU" dirty="0"/>
          </a:p>
          <a:p>
            <a:endParaRPr lang="en-US" dirty="0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C011DD85-1D27-4D10-ABC3-B81D49C2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37" y="1825625"/>
            <a:ext cx="50101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99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3575-EA2B-4C84-A76A-3EE665CB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Munkafolyamat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B5A7-0331-4A96-9573-D908CEC6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95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Az ABAP </a:t>
            </a:r>
            <a:r>
              <a:rPr lang="en-US" dirty="0" err="1"/>
              <a:t>megkülönböztet</a:t>
            </a:r>
            <a:r>
              <a:rPr lang="en-US" dirty="0"/>
              <a:t> </a:t>
            </a:r>
            <a:r>
              <a:rPr lang="en-US" dirty="0" err="1"/>
              <a:t>felhasználói</a:t>
            </a:r>
            <a:r>
              <a:rPr lang="en-US" dirty="0"/>
              <a:t> </a:t>
            </a:r>
            <a:r>
              <a:rPr lang="en-US" dirty="0" err="1"/>
              <a:t>interakciós</a:t>
            </a:r>
            <a:r>
              <a:rPr lang="en-US" dirty="0"/>
              <a:t> </a:t>
            </a:r>
            <a:r>
              <a:rPr lang="en-US" dirty="0" err="1"/>
              <a:t>logikát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feldolgozó</a:t>
            </a:r>
            <a:r>
              <a:rPr lang="en-US" dirty="0"/>
              <a:t> </a:t>
            </a:r>
            <a:r>
              <a:rPr lang="en-US" dirty="0" err="1"/>
              <a:t>logikát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Ennek</a:t>
            </a:r>
            <a:r>
              <a:rPr lang="en-US" dirty="0"/>
              <a:t> </a:t>
            </a:r>
            <a:r>
              <a:rPr lang="en-US" dirty="0" err="1"/>
              <a:t>megfelelően</a:t>
            </a:r>
            <a:r>
              <a:rPr lang="en-US" dirty="0"/>
              <a:t> </a:t>
            </a:r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feldolgozó</a:t>
            </a:r>
            <a:r>
              <a:rPr lang="en-US" dirty="0"/>
              <a:t> </a:t>
            </a:r>
            <a:r>
              <a:rPr lang="en-US" dirty="0" err="1"/>
              <a:t>egységet</a:t>
            </a:r>
            <a:r>
              <a:rPr lang="en-US" dirty="0"/>
              <a:t> </a:t>
            </a:r>
            <a:r>
              <a:rPr lang="en-US" dirty="0" err="1"/>
              <a:t>társít</a:t>
            </a:r>
            <a:r>
              <a:rPr lang="en-US" dirty="0"/>
              <a:t> </a:t>
            </a:r>
            <a:r>
              <a:rPr lang="en-US" dirty="0" err="1"/>
              <a:t>ezekhez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err="1"/>
              <a:t>Képernyő</a:t>
            </a:r>
            <a:r>
              <a:rPr lang="en-US" dirty="0"/>
              <a:t> </a:t>
            </a:r>
            <a:r>
              <a:rPr lang="en-US" dirty="0" err="1"/>
              <a:t>feldolgozó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/>
              <a:t>ABAP </a:t>
            </a:r>
            <a:r>
              <a:rPr lang="en-US" dirty="0" err="1"/>
              <a:t>feldolgozó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/>
              <a:t>Az </a:t>
            </a:r>
            <a:r>
              <a:rPr lang="en-US" dirty="0" err="1"/>
              <a:t>adatbázis</a:t>
            </a:r>
            <a:r>
              <a:rPr lang="en-US" dirty="0"/>
              <a:t> </a:t>
            </a:r>
            <a:r>
              <a:rPr lang="en-US" dirty="0" err="1"/>
              <a:t>eléréshez</a:t>
            </a:r>
            <a:r>
              <a:rPr lang="en-US" dirty="0"/>
              <a:t> a </a:t>
            </a:r>
            <a:r>
              <a:rPr lang="en-US" dirty="0" err="1"/>
              <a:t>adatbázis</a:t>
            </a:r>
            <a:r>
              <a:rPr lang="en-US" dirty="0"/>
              <a:t> </a:t>
            </a:r>
            <a:r>
              <a:rPr lang="en-US" dirty="0" err="1"/>
              <a:t>interfészt</a:t>
            </a:r>
            <a:r>
              <a:rPr lang="en-US" dirty="0"/>
              <a:t> </a:t>
            </a:r>
            <a:r>
              <a:rPr lang="en-US" dirty="0" err="1"/>
              <a:t>használ</a:t>
            </a:r>
            <a:r>
              <a:rPr lang="en-US" dirty="0"/>
              <a:t> (Open SQL), </a:t>
            </a:r>
            <a:r>
              <a:rPr lang="en-US" dirty="0" err="1"/>
              <a:t>lsd</a:t>
            </a:r>
            <a:r>
              <a:rPr lang="en-US" dirty="0"/>
              <a:t>. </a:t>
            </a:r>
            <a:r>
              <a:rPr lang="en-US" dirty="0" err="1"/>
              <a:t>később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8" descr="https://help.sap.com/saphelp_nw70ehp1/helpdata/en/fc/eb2e7d358411d1829f0000e829fbfe/h-00100170000_image002.gif">
            <a:extLst>
              <a:ext uri="{FF2B5EF4-FFF2-40B4-BE49-F238E27FC236}">
                <a16:creationId xmlns:a16="http://schemas.microsoft.com/office/drawing/2014/main" id="{8A0D778B-1160-4B8D-9EF7-9A4C2BA6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60" y="2127442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219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F32D-B84C-7D41-6ABA-91EB21AD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6804-8EF1-15B7-6D06-F58BA4FA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Munkafolyamat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75B7-54AE-F733-B091-8A23A790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9179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Screen Processor</a:t>
            </a:r>
            <a:endParaRPr lang="hu-HU" b="1" dirty="0"/>
          </a:p>
          <a:p>
            <a:pPr lvl="1"/>
            <a:r>
              <a:rPr lang="hu-HU" dirty="0"/>
              <a:t>Úgy nevezett „Flow </a:t>
            </a:r>
            <a:r>
              <a:rPr lang="hu-HU" dirty="0" err="1"/>
              <a:t>logic</a:t>
            </a:r>
            <a:r>
              <a:rPr lang="hu-HU" dirty="0"/>
              <a:t>” (Lefutási logikát) hajt végre</a:t>
            </a:r>
          </a:p>
          <a:p>
            <a:pPr lvl="1"/>
            <a:r>
              <a:rPr lang="hu-HU" dirty="0"/>
              <a:t>A SAPGUI és a munkafolyamat (WP) között kommunikál</a:t>
            </a:r>
          </a:p>
          <a:p>
            <a:pPr lvl="1"/>
            <a:r>
              <a:rPr lang="hu-HU" dirty="0"/>
              <a:t>Mező szintű adatmozgatást valósít meg</a:t>
            </a:r>
            <a:endParaRPr lang="en-US" dirty="0"/>
          </a:p>
          <a:p>
            <a:r>
              <a:rPr lang="en-US" b="1" dirty="0"/>
              <a:t>ABAP Processor</a:t>
            </a:r>
          </a:p>
          <a:p>
            <a:pPr lvl="1"/>
            <a:r>
              <a:rPr lang="hu-HU" dirty="0"/>
              <a:t>A feldolgozási logikát hajtja végre</a:t>
            </a:r>
          </a:p>
          <a:p>
            <a:pPr lvl="1"/>
            <a:r>
              <a:rPr lang="hu-HU" dirty="0"/>
              <a:t>Az adatbázis interfésszel kommunikál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Screen</a:t>
            </a:r>
            <a:r>
              <a:rPr lang="hu-HU" dirty="0"/>
              <a:t> </a:t>
            </a:r>
            <a:r>
              <a:rPr lang="hu-HU" dirty="0" err="1"/>
              <a:t>Processor</a:t>
            </a:r>
            <a:r>
              <a:rPr lang="hu-HU" dirty="0"/>
              <a:t> váltja ki a végrehajtását (A meghatározott lefutási logika alapján)</a:t>
            </a:r>
            <a:r>
              <a:rPr lang="hu-HU" sz="2400" dirty="0"/>
              <a:t> </a:t>
            </a:r>
          </a:p>
          <a:p>
            <a:r>
              <a:rPr lang="en-US" b="1" dirty="0"/>
              <a:t>Database Interface</a:t>
            </a:r>
          </a:p>
          <a:p>
            <a:pPr lvl="1"/>
            <a:r>
              <a:rPr lang="hu-HU" dirty="0"/>
              <a:t>Adatbázis táblákhoz való hozzáférés</a:t>
            </a:r>
            <a:endParaRPr lang="en-US" dirty="0"/>
          </a:p>
          <a:p>
            <a:pPr lvl="1"/>
            <a:r>
              <a:rPr lang="hu-HU" dirty="0"/>
              <a:t>Az ABAP </a:t>
            </a:r>
            <a:r>
              <a:rPr lang="en-US" dirty="0"/>
              <a:t>Repository </a:t>
            </a:r>
            <a:r>
              <a:rPr lang="hu-HU" dirty="0"/>
              <a:t>objektumokhoz való hozzáférés </a:t>
            </a:r>
            <a:r>
              <a:rPr lang="en-US" dirty="0"/>
              <a:t>(ABAP programs, screen</a:t>
            </a:r>
            <a:r>
              <a:rPr lang="hu-HU" dirty="0"/>
              <a:t>, stb.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Katalógus információkhoz való hozzáférés </a:t>
            </a:r>
            <a:r>
              <a:rPr lang="en-US" dirty="0"/>
              <a:t>(ABAP Dictionary)</a:t>
            </a:r>
          </a:p>
          <a:p>
            <a:pPr lvl="1"/>
            <a:r>
              <a:rPr lang="hu-HU" dirty="0"/>
              <a:t>Tranzakció kezelés </a:t>
            </a:r>
            <a:r>
              <a:rPr lang="en-US" dirty="0"/>
              <a:t>(commit</a:t>
            </a:r>
            <a:r>
              <a:rPr lang="hu-HU" dirty="0"/>
              <a:t>, </a:t>
            </a:r>
            <a:r>
              <a:rPr lang="en-US" dirty="0"/>
              <a:t>rollback)</a:t>
            </a:r>
          </a:p>
        </p:txBody>
      </p:sp>
    </p:spTree>
    <p:extLst>
      <p:ext uri="{BB962C8B-B14F-4D97-AF65-F5344CB8AC3E}">
        <p14:creationId xmlns:p14="http://schemas.microsoft.com/office/powerpoint/2010/main" val="38871799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21AE-7D8C-468F-AC1F-BC95E67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Munkafolyamat típusok (R/3)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D8D9-71A4-4B59-87AB-B74C98D48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Dialógus munkafolyamat </a:t>
            </a:r>
            <a:r>
              <a:rPr lang="hu-HU" dirty="0"/>
              <a:t>(Dialog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Dialógus lépések futtatásáért felelős</a:t>
            </a:r>
          </a:p>
          <a:p>
            <a:r>
              <a:rPr lang="hu-HU" b="1" dirty="0"/>
              <a:t>Frissítési munkafolyamat</a:t>
            </a:r>
            <a:r>
              <a:rPr lang="hu-HU" dirty="0"/>
              <a:t> (Update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Adatbázis frissítési kéréseket dolgoz fel</a:t>
            </a:r>
          </a:p>
          <a:p>
            <a:r>
              <a:rPr lang="hu-HU" b="1" dirty="0"/>
              <a:t>Háttér munkafolyamat </a:t>
            </a:r>
            <a:r>
              <a:rPr lang="hu-HU" dirty="0"/>
              <a:t>(</a:t>
            </a:r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Felhasználói interakció nélkül futtatható programok</a:t>
            </a:r>
          </a:p>
          <a:p>
            <a:r>
              <a:rPr lang="hu-HU" b="1" dirty="0"/>
              <a:t>Zárolási munkafolyamat </a:t>
            </a:r>
            <a:r>
              <a:rPr lang="hu-HU" dirty="0"/>
              <a:t>(</a:t>
            </a:r>
            <a:r>
              <a:rPr lang="hu-HU" dirty="0" err="1"/>
              <a:t>Enque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ABAP szintű zárak kezelést végzi az elosztott memóriában</a:t>
            </a:r>
          </a:p>
          <a:p>
            <a:r>
              <a:rPr lang="hu-HU" b="1" dirty="0" err="1"/>
              <a:t>Spool</a:t>
            </a:r>
            <a:r>
              <a:rPr lang="hu-HU" b="1" dirty="0"/>
              <a:t> munkafolyamat</a:t>
            </a:r>
            <a:r>
              <a:rPr lang="hu-HU" dirty="0"/>
              <a:t> (</a:t>
            </a:r>
            <a:r>
              <a:rPr lang="hu-HU" dirty="0" err="1"/>
              <a:t>Spool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  <a:endParaRPr lang="hu-HU" b="1" dirty="0"/>
          </a:p>
          <a:p>
            <a:pPr lvl="1"/>
            <a:r>
              <a:rPr lang="hu-HU" dirty="0"/>
              <a:t>Nyomtatási és optikai archiválási folyamat. </a:t>
            </a:r>
            <a:br>
              <a:rPr lang="hu-HU" dirty="0"/>
            </a:br>
            <a:r>
              <a:rPr lang="hu-HU" dirty="0"/>
              <a:t>Csak egy lehet belőle egy alkalmazásszerveren</a:t>
            </a:r>
            <a:endParaRPr lang="en-US" dirty="0"/>
          </a:p>
          <a:p>
            <a:endParaRPr lang="hu-HU" dirty="0"/>
          </a:p>
          <a:p>
            <a:r>
              <a:rPr lang="hu-HU" i="1" dirty="0"/>
              <a:t>Fontos: A NW legújabb verzióiban a dialógus munkafolyamat minden más folyamat feladatát el tudja látni.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77573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0C38-F79B-4BDD-976E-4C96BBB9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ABAP program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E741-F926-4A0C-B7BE-4EF37620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F824ABA0-D310-4DC0-95F2-F635C169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D03B85-5E7E-47BA-A5E4-123C529FDEF7}"/>
              </a:ext>
            </a:extLst>
          </p:cNvPr>
          <p:cNvSpPr/>
          <p:nvPr/>
        </p:nvSpPr>
        <p:spPr>
          <a:xfrm>
            <a:off x="4522177" y="5098689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489E-DFAA-4500-BBCD-22A1EAD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elérési mód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5C5E-F204-411C-9C37-9CF18D23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dirty="0"/>
              <a:t>Adatbázis-függetlenség eléréséhez </a:t>
            </a:r>
            <a:r>
              <a:rPr lang="hu-HU" dirty="0" err="1"/>
              <a:t>ú.n</a:t>
            </a:r>
            <a:r>
              <a:rPr lang="hu-HU" dirty="0"/>
              <a:t>. Open-SQL nyelvet használja</a:t>
            </a:r>
          </a:p>
          <a:p>
            <a:r>
              <a:rPr lang="hu-HU" dirty="0"/>
              <a:t>ANSI-SQL-</a:t>
            </a:r>
            <a:r>
              <a:rPr lang="hu-HU" dirty="0" err="1"/>
              <a:t>hez</a:t>
            </a:r>
            <a:r>
              <a:rPr lang="hu-HU" dirty="0"/>
              <a:t> hasonló nyelv, SAP specifikus kiterjesztésekkel</a:t>
            </a:r>
          </a:p>
          <a:p>
            <a:r>
              <a:rPr lang="hu-HU" dirty="0"/>
              <a:t>Az SAP Adatbázis interfésze fordítja az Open SQL utasításokat az adott adatbáziskezelő </a:t>
            </a:r>
            <a:r>
              <a:rPr lang="hu-HU" dirty="0" err="1"/>
              <a:t>native</a:t>
            </a:r>
            <a:r>
              <a:rPr lang="hu-HU" dirty="0"/>
              <a:t> SQL utasításkészletére. </a:t>
            </a:r>
            <a:br>
              <a:rPr lang="hu-HU" dirty="0"/>
            </a:br>
            <a:r>
              <a:rPr lang="hu-HU" dirty="0"/>
              <a:t>Az adatbázis interfész pufferelési mechanizmust is támogat.</a:t>
            </a:r>
          </a:p>
          <a:p>
            <a:pPr marL="411480" lvl="1" indent="0">
              <a:buNone/>
            </a:pPr>
            <a:endParaRPr lang="hu-HU" dirty="0"/>
          </a:p>
          <a:p>
            <a:r>
              <a:rPr lang="hu-HU" dirty="0"/>
              <a:t>Előnye: független a valódi adatbáziskezelőtől</a:t>
            </a:r>
          </a:p>
          <a:p>
            <a:r>
              <a:rPr lang="hu-HU" dirty="0"/>
              <a:t>Hátránya: adatbázis specifikus elemeket nem lehet használni</a:t>
            </a:r>
            <a:br>
              <a:rPr lang="hu-HU" dirty="0"/>
            </a:br>
            <a:r>
              <a:rPr lang="hu-HU" dirty="0"/>
              <a:t>(</a:t>
            </a:r>
            <a:r>
              <a:rPr lang="hu-HU" i="1" dirty="0"/>
              <a:t>Kiegészítés: technikailag lehetséges, de az SAP standard csak ritka esetben használja. Pl. Hintek, stb.</a:t>
            </a:r>
            <a:r>
              <a:rPr lang="hu-HU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27B5-C8FD-431B-A764-79DCAA42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Tananyagok, előadások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B7F4-A3DF-4B33-B8AC-A7EFFE34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hu-HU" sz="2800" dirty="0"/>
              <a:t>Az előadásokon használt prezentáció </a:t>
            </a:r>
            <a:r>
              <a:rPr lang="en-GB" sz="2800" dirty="0"/>
              <a:t>&lt;&gt;</a:t>
            </a:r>
            <a:r>
              <a:rPr lang="hu-HU" sz="2800" dirty="0"/>
              <a:t> </a:t>
            </a:r>
            <a:r>
              <a:rPr lang="hu-HU" sz="2800" dirty="0" err="1"/>
              <a:t>számonkérhető</a:t>
            </a:r>
            <a:r>
              <a:rPr lang="hu-HU" sz="2800" dirty="0"/>
              <a:t> tananyag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836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734F-50D3-EB71-F0EF-A67905B0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F465-4D72-2107-EED7-6B16C664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elérési mód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37D7-D1B7-1CF1-533F-6106D2EA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D0BD84-1009-0608-7676-98308CE8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57" y="1875173"/>
            <a:ext cx="6733485" cy="44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40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4A23-0853-4E2C-A497-B3B20074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elérési mód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73911-27A4-4F9D-97BE-4311C95DF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his graphic is explained in the accompanying text">
            <a:extLst>
              <a:ext uri="{FF2B5EF4-FFF2-40B4-BE49-F238E27FC236}">
                <a16:creationId xmlns:a16="http://schemas.microsoft.com/office/drawing/2014/main" id="{B3DEE0AD-F2A1-4ABA-A81B-41D1FEE8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1828479"/>
            <a:ext cx="4962525" cy="41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367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DB-8FBE-4582-8EE7-3A2878EC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interfész szolgáltatásai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362B-DEF9-476A-A604-A217B047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6163" cy="4351338"/>
          </a:xfrm>
        </p:spPr>
        <p:txBody>
          <a:bodyPr/>
          <a:lstStyle/>
          <a:p>
            <a:r>
              <a:rPr lang="hu-HU" dirty="0"/>
              <a:t>Kapcsolat felépítés és bontás az adatbáziskezelővel</a:t>
            </a:r>
          </a:p>
          <a:p>
            <a:r>
              <a:rPr lang="hu-HU" dirty="0"/>
              <a:t>ABAP Nyelvi tárház elérése (</a:t>
            </a:r>
            <a:r>
              <a:rPr lang="hu-HU" dirty="0" err="1"/>
              <a:t>repository</a:t>
            </a:r>
            <a:r>
              <a:rPr lang="hu-HU" dirty="0"/>
              <a:t>) – ABAP kód, stb.</a:t>
            </a:r>
          </a:p>
          <a:p>
            <a:r>
              <a:rPr lang="hu-HU" dirty="0"/>
              <a:t>ABAP adatszótár elérése</a:t>
            </a:r>
          </a:p>
          <a:p>
            <a:r>
              <a:rPr lang="hu-HU" dirty="0" err="1"/>
              <a:t>Tranzakcionális</a:t>
            </a:r>
            <a:r>
              <a:rPr lang="hu-HU" dirty="0"/>
              <a:t> feladatok (</a:t>
            </a:r>
            <a:r>
              <a:rPr lang="hu-HU" dirty="0" err="1"/>
              <a:t>Commit</a:t>
            </a:r>
            <a:r>
              <a:rPr lang="hu-HU" dirty="0"/>
              <a:t>, roll-back) kezelése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Picture 2" descr="https://help.sap.com/saphelp_nw70ehp1/helpdata/en/fc/eb2e7d358411d1829f0000e829fbfe/h-00100170000_image006.gif">
            <a:extLst>
              <a:ext uri="{FF2B5EF4-FFF2-40B4-BE49-F238E27FC236}">
                <a16:creationId xmlns:a16="http://schemas.microsoft.com/office/drawing/2014/main" id="{CB44A89F-74CD-4EB4-B43B-FFE32895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43213"/>
            <a:ext cx="5410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83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4C0C-B146-441E-A62C-BA230EF1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Programok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0B48-4C79-40B8-83F3-8D8F4727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2C25BC47-0D5B-4A2E-9A09-2FF8B3D5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8A4DF6-5654-4564-A27D-822728A2FAF9}"/>
              </a:ext>
            </a:extLst>
          </p:cNvPr>
          <p:cNvSpPr/>
          <p:nvPr/>
        </p:nvSpPr>
        <p:spPr>
          <a:xfrm>
            <a:off x="6359769" y="4289797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756C-3C41-4C1C-9D84-FFF6E2E5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interfészek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E009-6632-48C6-84A0-1B81016EF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Példák</a:t>
            </a:r>
          </a:p>
          <a:p>
            <a:pPr lvl="1"/>
            <a:r>
              <a:rPr lang="hu-HU" dirty="0"/>
              <a:t>RFC (Távoli eljáráshívás)</a:t>
            </a:r>
          </a:p>
          <a:p>
            <a:pPr lvl="1"/>
            <a:r>
              <a:rPr lang="hu-HU" dirty="0"/>
              <a:t>IDOC</a:t>
            </a:r>
          </a:p>
          <a:p>
            <a:pPr lvl="1"/>
            <a:r>
              <a:rPr lang="hu-HU" dirty="0"/>
              <a:t>SOAP</a:t>
            </a:r>
          </a:p>
          <a:p>
            <a:pPr lvl="1"/>
            <a:r>
              <a:rPr lang="hu-HU" dirty="0"/>
              <a:t>EDI</a:t>
            </a:r>
          </a:p>
          <a:p>
            <a:pPr lvl="1"/>
            <a:r>
              <a:rPr lang="hu-HU" dirty="0"/>
              <a:t>HTTP / </a:t>
            </a:r>
            <a:r>
              <a:rPr lang="hu-HU" dirty="0" err="1"/>
              <a:t>OData</a:t>
            </a:r>
            <a:endParaRPr lang="hu-HU" dirty="0"/>
          </a:p>
          <a:p>
            <a:pPr lvl="1"/>
            <a:r>
              <a:rPr lang="hu-HU" dirty="0"/>
              <a:t>Stb.</a:t>
            </a:r>
          </a:p>
          <a:p>
            <a:pPr lvl="1"/>
            <a:endParaRPr lang="hu-HU" dirty="0"/>
          </a:p>
          <a:p>
            <a:r>
              <a:rPr lang="hu-HU" dirty="0"/>
              <a:t>Tantárgy keretein belül részleteiben csak az RFC és a HTTP alapú eljárásokat tárgyaljuk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29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C189-90F1-4AA0-B770-6F518EEB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Programok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32DB-951C-45F3-B3A7-F355083A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1A9FFE75-78F1-4A70-A87E-C4AFDFF7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26A5FD-DEEC-4E92-A160-4AA2298EC987}"/>
              </a:ext>
            </a:extLst>
          </p:cNvPr>
          <p:cNvSpPr/>
          <p:nvPr/>
        </p:nvSpPr>
        <p:spPr>
          <a:xfrm>
            <a:off x="4451838" y="3419358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F333-FCF2-4537-B702-89062D92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Képernyő logika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1E78-8A4B-4F43-AA19-E64167A7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képernyő feldolgozó futtatja az ún. </a:t>
            </a:r>
            <a:r>
              <a:rPr lang="hu-HU" b="1" dirty="0"/>
              <a:t>képernyő folyamat logikát</a:t>
            </a:r>
            <a:r>
              <a:rPr lang="hu-HU" dirty="0"/>
              <a:t>.</a:t>
            </a:r>
          </a:p>
          <a:p>
            <a:r>
              <a:rPr lang="hu-HU" dirty="0"/>
              <a:t>A </a:t>
            </a:r>
            <a:r>
              <a:rPr lang="hu-HU" dirty="0" err="1"/>
              <a:t>dispatcheren</a:t>
            </a:r>
            <a:r>
              <a:rPr lang="hu-HU" dirty="0"/>
              <a:t> keresztül felel a SAPGUI és a munkafolyamat közötti kommunikációért.</a:t>
            </a:r>
          </a:p>
          <a:p>
            <a:r>
              <a:rPr lang="hu-HU" dirty="0"/>
              <a:t>A képernyő folyamat logikájának megfelelően hívja az ABAP program modulokat és biztosítja, hogy a módosított adattartalom a felhasználói felület és a program memória területe között átvételre kerüljön.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92935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DAD4-FB8B-491C-8FDF-8896B4D2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Programok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1BE5-1C69-4E60-8DD7-D8291658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3E34B2EF-0CF8-4569-82F6-8B23716B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E755AF-B31F-4126-B485-29B1D5B6816B}"/>
              </a:ext>
            </a:extLst>
          </p:cNvPr>
          <p:cNvSpPr/>
          <p:nvPr/>
        </p:nvSpPr>
        <p:spPr>
          <a:xfrm>
            <a:off x="4478214" y="4316173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DCA2-07A1-425C-A345-74C8444D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0945-DB50-442F-93E0-DF40B94D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Az ABAP programok különböző típusait különböztetjük meg. A program típusa határozza meg, hogy a programon belül milyen típusú feldolgozási blokkokat lehet létrehozni, valamint azt, hogy a futtató ABAP környezet hogyan dolgozza azt fel.</a:t>
            </a:r>
          </a:p>
          <a:p>
            <a:pPr algn="just"/>
            <a:r>
              <a:rPr lang="hu-HU" dirty="0"/>
              <a:t>A feldolgozási logika ABAP utasításokból és feldolgozási blokkokból áll.</a:t>
            </a:r>
          </a:p>
          <a:p>
            <a:pPr algn="just"/>
            <a:r>
              <a:rPr lang="hu-HU" dirty="0"/>
              <a:t>Az utasításokat procedurális sorrendben hajtja végre egy feldolgozási blokkon belül.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  <p:pic>
        <p:nvPicPr>
          <p:cNvPr id="2050" name="Picture 2" descr="This graphic is explained in the accompanying text">
            <a:extLst>
              <a:ext uri="{FF2B5EF4-FFF2-40B4-BE49-F238E27FC236}">
                <a16:creationId xmlns:a16="http://schemas.microsoft.com/office/drawing/2014/main" id="{835CFAF5-0F96-424F-954B-5519FEB8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19" y="4220645"/>
            <a:ext cx="3058997" cy="21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289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18A-426D-0C5C-340D-8C09D4FC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 nézetei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7AE766-0738-FF6B-8D54-623F85200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720" y="2011363"/>
            <a:ext cx="5850834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0724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cf7ac0a-4681-4823-ab0b-04ef02c5f873}" enabled="1" method="Standard" siteId="{42f7676c-f455-423c-82f6-dc2d99791a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12950</TotalTime>
  <Words>4697</Words>
  <Application>Microsoft Office PowerPoint</Application>
  <PresentationFormat>Widescreen</PresentationFormat>
  <Paragraphs>916</Paragraphs>
  <Slides>156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3" baseType="lpstr">
      <vt:lpstr>Arial Unicode MS</vt:lpstr>
      <vt:lpstr>Aptos</vt:lpstr>
      <vt:lpstr>Arial</vt:lpstr>
      <vt:lpstr>Calibri Light</vt:lpstr>
      <vt:lpstr>Consolas</vt:lpstr>
      <vt:lpstr>Times New Roman</vt:lpstr>
      <vt:lpstr>Metropolitan</vt:lpstr>
      <vt:lpstr>SAP  ABAP programozás alapjai - Levelező</vt:lpstr>
      <vt:lpstr>1. alkalom vázlata</vt:lpstr>
      <vt:lpstr>1. alkalom vázlata</vt:lpstr>
      <vt:lpstr>1. alkalom vázlata</vt:lpstr>
      <vt:lpstr>Bemutatkozás</vt:lpstr>
      <vt:lpstr>Célok</vt:lpstr>
      <vt:lpstr>Nem célok</vt:lpstr>
      <vt:lpstr>Nem célok</vt:lpstr>
      <vt:lpstr>Tananyagok, előadások</vt:lpstr>
      <vt:lpstr>Online környezet specialitásai</vt:lpstr>
      <vt:lpstr>Katalógus, óralátogatás</vt:lpstr>
      <vt:lpstr>Számonkérés - Aláírás</vt:lpstr>
      <vt:lpstr>Zárthelyi</vt:lpstr>
      <vt:lpstr>Számonkérés - Kollokvium</vt:lpstr>
      <vt:lpstr>Vizsga</vt:lpstr>
      <vt:lpstr>Megajánlott jegy</vt:lpstr>
      <vt:lpstr>Emlékeztető</vt:lpstr>
      <vt:lpstr>Elvárások</vt:lpstr>
      <vt:lpstr>1. alkalom vázlata</vt:lpstr>
      <vt:lpstr>Vállalatirányítási rendszerek</vt:lpstr>
      <vt:lpstr>Vállalatirányítási rendszerek</vt:lpstr>
      <vt:lpstr>Vállalatirányítási rendszerek</vt:lpstr>
      <vt:lpstr>SAP – Történeti áttekintés</vt:lpstr>
      <vt:lpstr>SAP – Történeti áttekintés</vt:lpstr>
      <vt:lpstr>SAP – Történeti áttekintés</vt:lpstr>
      <vt:lpstr>SAP – Történeti áttekintés</vt:lpstr>
      <vt:lpstr>SAP – Történeti áttekintés</vt:lpstr>
      <vt:lpstr>SAP – Történeti áttekintés</vt:lpstr>
      <vt:lpstr>Egy SAP megoldás felépítése</vt:lpstr>
      <vt:lpstr>Hardveres környezet</vt:lpstr>
      <vt:lpstr>SAP NetWeaver</vt:lpstr>
      <vt:lpstr>SAP R/3 modulok</vt:lpstr>
      <vt:lpstr>Logisztika - MM</vt:lpstr>
      <vt:lpstr>Logisztikai modul – SD, PP</vt:lpstr>
      <vt:lpstr>Logisztikai Modul – QM, PM</vt:lpstr>
      <vt:lpstr>Pénzügyi modul - FI</vt:lpstr>
      <vt:lpstr>Pénzügyi modul - CO</vt:lpstr>
      <vt:lpstr>Pénzügyi modul – TR</vt:lpstr>
      <vt:lpstr>Pénzügyi modul – PS, IM</vt:lpstr>
      <vt:lpstr>Emberi erőforrások - HR</vt:lpstr>
      <vt:lpstr>Megjegyzés</vt:lpstr>
      <vt:lpstr>Iparági megoldások</vt:lpstr>
      <vt:lpstr>SAP Business Suite</vt:lpstr>
      <vt:lpstr>SAP Business Suite -&gt; S4HANA</vt:lpstr>
      <vt:lpstr>S/4HANA</vt:lpstr>
      <vt:lpstr>Üzleti megoldások elemei</vt:lpstr>
      <vt:lpstr>Architektúra, modellezés</vt:lpstr>
      <vt:lpstr>Fundamental Modelling Concepts</vt:lpstr>
      <vt:lpstr>Standard Technical Architecture Modelling (TAM)</vt:lpstr>
      <vt:lpstr>Fő diagramm típusok</vt:lpstr>
      <vt:lpstr>Block diagram</vt:lpstr>
      <vt:lpstr>Blokk diagram - Ágensek</vt:lpstr>
      <vt:lpstr>Blokk diagram - ágensek</vt:lpstr>
      <vt:lpstr>Blokk diagram - Tárolók</vt:lpstr>
      <vt:lpstr>Blokk diagram - Tárolók</vt:lpstr>
      <vt:lpstr>Blokk diagram – Csatornák és hozzáférések</vt:lpstr>
      <vt:lpstr>Blokk diagram – Csatornák és hozzáférések</vt:lpstr>
      <vt:lpstr>Kérés/válasz csatornák</vt:lpstr>
      <vt:lpstr>Példányok jelölése (…)</vt:lpstr>
      <vt:lpstr>Csoportosítás, árnyékolás</vt:lpstr>
      <vt:lpstr>Blokk diagramm – 1. feladat</vt:lpstr>
      <vt:lpstr>Blokk diagram – 1. feladat</vt:lpstr>
      <vt:lpstr>Blokk diagram</vt:lpstr>
      <vt:lpstr>Blokk diagram</vt:lpstr>
      <vt:lpstr>Blokk diagram</vt:lpstr>
      <vt:lpstr>Entitás-relációs diagram</vt:lpstr>
      <vt:lpstr>Entitás-relációs diagram</vt:lpstr>
      <vt:lpstr>Entitás-relációs diagram</vt:lpstr>
      <vt:lpstr>Entitás-relációs diagram</vt:lpstr>
      <vt:lpstr>Entitás-relációs diagram</vt:lpstr>
      <vt:lpstr>Entitás-relációs diagram</vt:lpstr>
      <vt:lpstr>Entitás-relációs diagram feladat</vt:lpstr>
      <vt:lpstr>Egy SAP-s E/R példa – HANA Programozási Model</vt:lpstr>
      <vt:lpstr>SAP R/3 architektúra</vt:lpstr>
      <vt:lpstr>Kliens-szerver architektúra</vt:lpstr>
      <vt:lpstr>R/3 felépítése</vt:lpstr>
      <vt:lpstr>Kliens-szerver architektúra</vt:lpstr>
      <vt:lpstr>SAP R/3 Logikai nézet</vt:lpstr>
      <vt:lpstr>SAP R/3 architektúra – Software nézet</vt:lpstr>
      <vt:lpstr>R/3 rendszer installáció</vt:lpstr>
      <vt:lpstr>Tipikus installáció</vt:lpstr>
      <vt:lpstr>Change and Transport System</vt:lpstr>
      <vt:lpstr>SAP ABAP</vt:lpstr>
      <vt:lpstr>ABAP Application Server</vt:lpstr>
      <vt:lpstr>Munkafolyamat</vt:lpstr>
      <vt:lpstr>Munkafolyamat</vt:lpstr>
      <vt:lpstr>Munkafolyamat típusok (R/3)</vt:lpstr>
      <vt:lpstr>Egy ABAP program felépítése</vt:lpstr>
      <vt:lpstr>ABAP Adatbázis elérési mód</vt:lpstr>
      <vt:lpstr>ABAP Adatbázis elérési mód</vt:lpstr>
      <vt:lpstr>ABAP Adatbázis elérési mód</vt:lpstr>
      <vt:lpstr>ABAP Adatbázis interfész szolgáltatásai</vt:lpstr>
      <vt:lpstr>ABAP Programok Felépítése</vt:lpstr>
      <vt:lpstr>Egyéb interfészek</vt:lpstr>
      <vt:lpstr>ABAP Programok Felépítése</vt:lpstr>
      <vt:lpstr>Képernyő logika</vt:lpstr>
      <vt:lpstr>ABAP Programok Felépítése</vt:lpstr>
      <vt:lpstr>ABAP Program</vt:lpstr>
      <vt:lpstr>ABAP Program nézetei</vt:lpstr>
      <vt:lpstr>ABAP Program nézetei</vt:lpstr>
      <vt:lpstr>Program Flow – Load Program Context</vt:lpstr>
      <vt:lpstr>Program Flow – Send Selection Screen</vt:lpstr>
      <vt:lpstr>Program Flow – Input Values Transferred</vt:lpstr>
      <vt:lpstr>Program Flow – Loading and Calling Reuse Units</vt:lpstr>
      <vt:lpstr>Program Flow – Request and Fetch Data Records</vt:lpstr>
      <vt:lpstr>Program Flow – Reuse Unit Returns the Data</vt:lpstr>
      <vt:lpstr>Program Flow – Display the List</vt:lpstr>
      <vt:lpstr>ABAP program története és felépítése</vt:lpstr>
      <vt:lpstr>ABAP</vt:lpstr>
      <vt:lpstr>ABAP Syntax 1</vt:lpstr>
      <vt:lpstr>ABAP alapok</vt:lpstr>
      <vt:lpstr>ABAP megjegyzések</vt:lpstr>
      <vt:lpstr>ABAP beépített típusok</vt:lpstr>
      <vt:lpstr>ABAP típusok</vt:lpstr>
      <vt:lpstr>Változók definiálása</vt:lpstr>
      <vt:lpstr>Változók definiálása</vt:lpstr>
      <vt:lpstr>Változók definiálása</vt:lpstr>
      <vt:lpstr>Számtípusokról</vt:lpstr>
      <vt:lpstr>Konstansok, literálok</vt:lpstr>
      <vt:lpstr>Értékadás</vt:lpstr>
      <vt:lpstr>Műveletvégzés</vt:lpstr>
      <vt:lpstr>Logikai kifejezések</vt:lpstr>
      <vt:lpstr>Vezérlési szerkezetek</vt:lpstr>
      <vt:lpstr>Vezérlési szerkezetek</vt:lpstr>
      <vt:lpstr>Vezérlési szerkezetek</vt:lpstr>
      <vt:lpstr>Vezérlési szerkezetek</vt:lpstr>
      <vt:lpstr>Vezérlési szerkezetek</vt:lpstr>
      <vt:lpstr>Tools for ABAP Development</vt:lpstr>
      <vt:lpstr>ADT UI</vt:lpstr>
      <vt:lpstr>ABAP Workbench</vt:lpstr>
      <vt:lpstr>Rendszer bemutatás</vt:lpstr>
      <vt:lpstr>Belépés SAP rendszerbe</vt:lpstr>
      <vt:lpstr>Belépés SAP rendszerbe</vt:lpstr>
      <vt:lpstr>Belépés SAP rendszerbe</vt:lpstr>
      <vt:lpstr>Belépés SAP rendszerbe</vt:lpstr>
      <vt:lpstr>SAP Easy Access Menu</vt:lpstr>
      <vt:lpstr>SAP User Menu</vt:lpstr>
      <vt:lpstr>SAP Easy Access - Favorites</vt:lpstr>
      <vt:lpstr>SAP Easy Access - Favorites</vt:lpstr>
      <vt:lpstr>Session és módusz</vt:lpstr>
      <vt:lpstr>SAP Tranzakciók</vt:lpstr>
      <vt:lpstr>SAP Easy Access Menu</vt:lpstr>
      <vt:lpstr>Hello World!</vt:lpstr>
      <vt:lpstr>Új package létrehozása</vt:lpstr>
      <vt:lpstr>Package létrehozása</vt:lpstr>
      <vt:lpstr>Program létrehozása – ABAP Workbench</vt:lpstr>
      <vt:lpstr>Program létrehozása – ABAP Editor</vt:lpstr>
      <vt:lpstr>Create Program</vt:lpstr>
      <vt:lpstr>Create Program – Csomaghoz rendelés</vt:lpstr>
      <vt:lpstr>Forráskód szerkesztése</vt:lpstr>
      <vt:lpstr>Forráskód szerkesztése – Mentés (CTRL + S), Inaktív kód</vt:lpstr>
      <vt:lpstr>Forráskód szerkesztése – kód ellenőrzése (CTRL + F2)</vt:lpstr>
      <vt:lpstr>Forráskód szerkesztése – kód aktiválása (CTRL + F3)</vt:lpstr>
      <vt:lpstr>Forráskód szerkesztése – kód aktiválása (CTRL + F3)</vt:lpstr>
      <vt:lpstr>Forráskód szerkesztése – kód futtatása (F8)</vt:lpstr>
      <vt:lpstr>Program kimenete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 ABAP programozás alapjai</dc:title>
  <dc:creator>Krisztian Mihaly</dc:creator>
  <cp:lastModifiedBy>Mihaly, Krisztian</cp:lastModifiedBy>
  <cp:revision>2</cp:revision>
  <dcterms:created xsi:type="dcterms:W3CDTF">2020-02-13T05:44:49Z</dcterms:created>
  <dcterms:modified xsi:type="dcterms:W3CDTF">2026-02-16T13:26:35Z</dcterms:modified>
</cp:coreProperties>
</file>