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</p:sldMasterIdLst>
  <p:sldIdLst>
    <p:sldId id="256" r:id="rId2"/>
    <p:sldId id="390" r:id="rId3"/>
    <p:sldId id="391" r:id="rId4"/>
    <p:sldId id="392" r:id="rId5"/>
    <p:sldId id="393" r:id="rId6"/>
    <p:sldId id="394" r:id="rId7"/>
    <p:sldId id="395" r:id="rId8"/>
    <p:sldId id="396" r:id="rId9"/>
    <p:sldId id="397" r:id="rId10"/>
    <p:sldId id="398" r:id="rId11"/>
    <p:sldId id="399" r:id="rId12"/>
    <p:sldId id="400" r:id="rId13"/>
    <p:sldId id="401" r:id="rId14"/>
    <p:sldId id="517" r:id="rId15"/>
    <p:sldId id="334" r:id="rId16"/>
    <p:sldId id="333" r:id="rId17"/>
    <p:sldId id="500" r:id="rId18"/>
    <p:sldId id="335" r:id="rId19"/>
    <p:sldId id="336" r:id="rId20"/>
    <p:sldId id="337" r:id="rId21"/>
    <p:sldId id="338" r:id="rId22"/>
    <p:sldId id="339" r:id="rId23"/>
    <p:sldId id="340" r:id="rId24"/>
    <p:sldId id="341" r:id="rId25"/>
    <p:sldId id="342" r:id="rId26"/>
    <p:sldId id="501" r:id="rId27"/>
    <p:sldId id="465" r:id="rId28"/>
    <p:sldId id="502" r:id="rId29"/>
    <p:sldId id="503" r:id="rId30"/>
    <p:sldId id="504" r:id="rId31"/>
    <p:sldId id="460" r:id="rId32"/>
    <p:sldId id="461" r:id="rId33"/>
    <p:sldId id="462" r:id="rId34"/>
    <p:sldId id="463" r:id="rId35"/>
    <p:sldId id="464" r:id="rId36"/>
    <p:sldId id="466" r:id="rId37"/>
    <p:sldId id="436" r:id="rId38"/>
    <p:sldId id="437" r:id="rId39"/>
    <p:sldId id="438" r:id="rId40"/>
    <p:sldId id="439" r:id="rId41"/>
    <p:sldId id="440" r:id="rId42"/>
    <p:sldId id="441" r:id="rId43"/>
    <p:sldId id="442" r:id="rId44"/>
    <p:sldId id="443" r:id="rId45"/>
    <p:sldId id="498" r:id="rId46"/>
    <p:sldId id="499" r:id="rId47"/>
    <p:sldId id="452" r:id="rId48"/>
    <p:sldId id="453" r:id="rId49"/>
    <p:sldId id="446" r:id="rId50"/>
    <p:sldId id="447" r:id="rId51"/>
    <p:sldId id="454" r:id="rId52"/>
    <p:sldId id="455" r:id="rId53"/>
    <p:sldId id="456" r:id="rId54"/>
    <p:sldId id="457" r:id="rId55"/>
    <p:sldId id="458" r:id="rId56"/>
    <p:sldId id="459" r:id="rId57"/>
    <p:sldId id="497" r:id="rId58"/>
    <p:sldId id="378" r:id="rId59"/>
    <p:sldId id="379" r:id="rId60"/>
    <p:sldId id="380" r:id="rId61"/>
    <p:sldId id="381" r:id="rId62"/>
    <p:sldId id="382" r:id="rId63"/>
    <p:sldId id="383" r:id="rId64"/>
    <p:sldId id="384" r:id="rId65"/>
    <p:sldId id="385" r:id="rId66"/>
    <p:sldId id="386" r:id="rId67"/>
    <p:sldId id="387" r:id="rId68"/>
    <p:sldId id="388" r:id="rId69"/>
    <p:sldId id="389" r:id="rId70"/>
    <p:sldId id="505" r:id="rId71"/>
    <p:sldId id="506" r:id="rId72"/>
    <p:sldId id="507" r:id="rId73"/>
    <p:sldId id="508" r:id="rId74"/>
    <p:sldId id="509" r:id="rId75"/>
    <p:sldId id="510" r:id="rId76"/>
    <p:sldId id="511" r:id="rId77"/>
    <p:sldId id="512" r:id="rId78"/>
    <p:sldId id="513" r:id="rId79"/>
    <p:sldId id="514" r:id="rId80"/>
    <p:sldId id="515" r:id="rId81"/>
    <p:sldId id="516" r:id="rId82"/>
    <p:sldId id="402" r:id="rId83"/>
    <p:sldId id="403" r:id="rId8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DA14115-A231-4120-A58D-9772DFEE9459}">
          <p14:sldIdLst>
            <p14:sldId id="256"/>
          </p14:sldIdLst>
        </p14:section>
        <p14:section name="DDIC" id="{1A7D4700-526C-40AC-8388-E836473B70A0}">
          <p14:sldIdLst>
            <p14:sldId id="390"/>
            <p14:sldId id="391"/>
            <p14:sldId id="392"/>
            <p14:sldId id="393"/>
            <p14:sldId id="394"/>
            <p14:sldId id="395"/>
            <p14:sldId id="396"/>
            <p14:sldId id="397"/>
            <p14:sldId id="398"/>
            <p14:sldId id="399"/>
            <p14:sldId id="400"/>
            <p14:sldId id="401"/>
          </p14:sldIdLst>
        </p14:section>
        <p14:section name="Open SQL, ABAP SQL" id="{60558B97-3CA1-4634-8D60-B2395D7A82EF}">
          <p14:sldIdLst>
            <p14:sldId id="517"/>
            <p14:sldId id="334"/>
            <p14:sldId id="333"/>
            <p14:sldId id="500"/>
            <p14:sldId id="335"/>
            <p14:sldId id="336"/>
            <p14:sldId id="337"/>
            <p14:sldId id="338"/>
            <p14:sldId id="339"/>
            <p14:sldId id="340"/>
            <p14:sldId id="341"/>
            <p14:sldId id="342"/>
            <p14:sldId id="501"/>
            <p14:sldId id="465"/>
            <p14:sldId id="502"/>
            <p14:sldId id="503"/>
            <p14:sldId id="504"/>
            <p14:sldId id="460"/>
            <p14:sldId id="461"/>
            <p14:sldId id="462"/>
            <p14:sldId id="463"/>
            <p14:sldId id="464"/>
            <p14:sldId id="466"/>
          </p14:sldIdLst>
        </p14:section>
        <p14:section name="Eljárások" id="{5CE45E90-BD4B-4B9D-BD8E-EC36D96E4C51}">
          <p14:sldIdLst>
            <p14:sldId id="436"/>
            <p14:sldId id="437"/>
            <p14:sldId id="438"/>
            <p14:sldId id="439"/>
            <p14:sldId id="440"/>
            <p14:sldId id="441"/>
            <p14:sldId id="442"/>
            <p14:sldId id="443"/>
            <p14:sldId id="498"/>
          </p14:sldIdLst>
        </p14:section>
        <p14:section name="Funkciós modulok" id="{EEF1D58A-C80A-4747-83E0-6BD9EE7E04A2}">
          <p14:sldIdLst>
            <p14:sldId id="499"/>
            <p14:sldId id="452"/>
            <p14:sldId id="453"/>
            <p14:sldId id="446"/>
            <p14:sldId id="447"/>
            <p14:sldId id="454"/>
            <p14:sldId id="455"/>
            <p14:sldId id="456"/>
            <p14:sldId id="457"/>
            <p14:sldId id="458"/>
            <p14:sldId id="459"/>
            <p14:sldId id="497"/>
          </p14:sldIdLst>
        </p14:section>
        <p14:section name="ABAP OO" id="{3898B7C5-41FC-4B4E-B36F-02AB4051DA14}">
          <p14:sldIdLst>
            <p14:sldId id="378"/>
            <p14:sldId id="379"/>
            <p14:sldId id="380"/>
            <p14:sldId id="381"/>
            <p14:sldId id="382"/>
            <p14:sldId id="383"/>
            <p14:sldId id="384"/>
            <p14:sldId id="385"/>
            <p14:sldId id="386"/>
            <p14:sldId id="387"/>
            <p14:sldId id="388"/>
            <p14:sldId id="389"/>
            <p14:sldId id="505"/>
            <p14:sldId id="506"/>
            <p14:sldId id="507"/>
            <p14:sldId id="508"/>
            <p14:sldId id="509"/>
            <p14:sldId id="510"/>
            <p14:sldId id="511"/>
            <p14:sldId id="512"/>
            <p14:sldId id="513"/>
            <p14:sldId id="514"/>
            <p14:sldId id="515"/>
            <p14:sldId id="516"/>
            <p14:sldId id="402"/>
            <p14:sldId id="40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2C2939-A0F3-4768-A41A-BC2FEDFEC3A3}" v="7" dt="2026-03-10T20:58:27.3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1" autoAdjust="0"/>
    <p:restoredTop sz="94660"/>
  </p:normalViewPr>
  <p:slideViewPr>
    <p:cSldViewPr snapToGrid="0">
      <p:cViewPr varScale="1">
        <p:scale>
          <a:sx n="90" d="100"/>
          <a:sy n="90" d="100"/>
        </p:scale>
        <p:origin x="30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microsoft.com/office/2016/11/relationships/changesInfo" Target="changesInfos/changesInfo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microsoft.com/office/2015/10/relationships/revisionInfo" Target="revisionInfo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haly, Krisztian" userId="e193a088-ae0e-4c4f-bd52-c7e027d42371" providerId="ADAL" clId="{1708A0DE-705E-4C92-B887-CE3869E2D395}"/>
    <pc:docChg chg="custSel addSld delSld modSld sldOrd addSection delSection modSection">
      <pc:chgData name="Mihaly, Krisztian" userId="e193a088-ae0e-4c4f-bd52-c7e027d42371" providerId="ADAL" clId="{1708A0DE-705E-4C92-B887-CE3869E2D395}" dt="2026-03-10T20:58:27.337" v="236"/>
      <pc:docMkLst>
        <pc:docMk/>
      </pc:docMkLst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3222563650" sldId="257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808633448" sldId="333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126417008" sldId="334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4134298192" sldId="335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11222348" sldId="336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3467054246" sldId="337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3036447003" sldId="338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3914030007" sldId="339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3653320583" sldId="340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586102137" sldId="341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2250988199" sldId="342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1891982325" sldId="360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3766814755" sldId="361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3733532545" sldId="362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97554650" sldId="367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12807389" sldId="375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952856733" sldId="376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1199842395" sldId="377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670901507" sldId="378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1838305977" sldId="378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1606405753" sldId="379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1619706017" sldId="379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3808597378" sldId="380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3937432566" sldId="380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227253096" sldId="381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2071244865" sldId="382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1953979992" sldId="383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3810912551" sldId="384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3433510745" sldId="385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1241730874" sldId="386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3590380919" sldId="387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2500918644" sldId="388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4106790691" sldId="389"/>
        </pc:sldMkLst>
      </pc:sldChg>
      <pc:sldChg chg="ord">
        <pc:chgData name="Mihaly, Krisztian" userId="e193a088-ae0e-4c4f-bd52-c7e027d42371" providerId="ADAL" clId="{1708A0DE-705E-4C92-B887-CE3869E2D395}" dt="2026-03-10T20:52:14.728" v="190"/>
        <pc:sldMkLst>
          <pc:docMk/>
          <pc:sldMk cId="3698362030" sldId="390"/>
        </pc:sldMkLst>
      </pc:sldChg>
      <pc:sldChg chg="ord">
        <pc:chgData name="Mihaly, Krisztian" userId="e193a088-ae0e-4c4f-bd52-c7e027d42371" providerId="ADAL" clId="{1708A0DE-705E-4C92-B887-CE3869E2D395}" dt="2026-03-10T20:52:14.728" v="190"/>
        <pc:sldMkLst>
          <pc:docMk/>
          <pc:sldMk cId="3155397874" sldId="391"/>
        </pc:sldMkLst>
      </pc:sldChg>
      <pc:sldChg chg="delSp modSp mod ord">
        <pc:chgData name="Mihaly, Krisztian" userId="e193a088-ae0e-4c4f-bd52-c7e027d42371" providerId="ADAL" clId="{1708A0DE-705E-4C92-B887-CE3869E2D395}" dt="2026-03-10T20:54:44.414" v="199" actId="478"/>
        <pc:sldMkLst>
          <pc:docMk/>
          <pc:sldMk cId="2383752764" sldId="392"/>
        </pc:sldMkLst>
        <pc:spChg chg="del">
          <ac:chgData name="Mihaly, Krisztian" userId="e193a088-ae0e-4c4f-bd52-c7e027d42371" providerId="ADAL" clId="{1708A0DE-705E-4C92-B887-CE3869E2D395}" dt="2026-03-10T20:54:44.414" v="199" actId="478"/>
          <ac:spMkLst>
            <pc:docMk/>
            <pc:sldMk cId="2383752764" sldId="392"/>
            <ac:spMk id="3" creationId="{64F05434-3387-4470-9BC7-ED5B6FF605B2}"/>
          </ac:spMkLst>
        </pc:spChg>
        <pc:picChg chg="mod">
          <ac:chgData name="Mihaly, Krisztian" userId="e193a088-ae0e-4c4f-bd52-c7e027d42371" providerId="ADAL" clId="{1708A0DE-705E-4C92-B887-CE3869E2D395}" dt="2026-03-10T20:54:41.630" v="198" actId="1076"/>
          <ac:picMkLst>
            <pc:docMk/>
            <pc:sldMk cId="2383752764" sldId="392"/>
            <ac:picMk id="4" creationId="{5D91611A-EA00-453B-8DF0-DD9EDEB7EAE1}"/>
          </ac:picMkLst>
        </pc:picChg>
      </pc:sldChg>
      <pc:sldChg chg="ord">
        <pc:chgData name="Mihaly, Krisztian" userId="e193a088-ae0e-4c4f-bd52-c7e027d42371" providerId="ADAL" clId="{1708A0DE-705E-4C92-B887-CE3869E2D395}" dt="2026-03-10T20:52:14.728" v="190"/>
        <pc:sldMkLst>
          <pc:docMk/>
          <pc:sldMk cId="3403569075" sldId="393"/>
        </pc:sldMkLst>
      </pc:sldChg>
      <pc:sldChg chg="modSp mod ord">
        <pc:chgData name="Mihaly, Krisztian" userId="e193a088-ae0e-4c4f-bd52-c7e027d42371" providerId="ADAL" clId="{1708A0DE-705E-4C92-B887-CE3869E2D395}" dt="2026-03-10T20:55:01.487" v="204" actId="20577"/>
        <pc:sldMkLst>
          <pc:docMk/>
          <pc:sldMk cId="3863086100" sldId="394"/>
        </pc:sldMkLst>
        <pc:spChg chg="mod">
          <ac:chgData name="Mihaly, Krisztian" userId="e193a088-ae0e-4c4f-bd52-c7e027d42371" providerId="ADAL" clId="{1708A0DE-705E-4C92-B887-CE3869E2D395}" dt="2026-03-10T20:55:01.487" v="204" actId="20577"/>
          <ac:spMkLst>
            <pc:docMk/>
            <pc:sldMk cId="3863086100" sldId="394"/>
            <ac:spMk id="3" creationId="{CDF5C18C-446F-447D-ADBE-2F3BFE74CAD4}"/>
          </ac:spMkLst>
        </pc:spChg>
      </pc:sldChg>
      <pc:sldChg chg="modSp mod ord">
        <pc:chgData name="Mihaly, Krisztian" userId="e193a088-ae0e-4c4f-bd52-c7e027d42371" providerId="ADAL" clId="{1708A0DE-705E-4C92-B887-CE3869E2D395}" dt="2026-03-10T20:55:14.067" v="208" actId="20577"/>
        <pc:sldMkLst>
          <pc:docMk/>
          <pc:sldMk cId="4041216609" sldId="395"/>
        </pc:sldMkLst>
        <pc:spChg chg="mod">
          <ac:chgData name="Mihaly, Krisztian" userId="e193a088-ae0e-4c4f-bd52-c7e027d42371" providerId="ADAL" clId="{1708A0DE-705E-4C92-B887-CE3869E2D395}" dt="2026-03-10T20:55:14.067" v="208" actId="20577"/>
          <ac:spMkLst>
            <pc:docMk/>
            <pc:sldMk cId="4041216609" sldId="395"/>
            <ac:spMk id="3" creationId="{37D61F5C-B119-40F1-BB70-70F443236257}"/>
          </ac:spMkLst>
        </pc:spChg>
      </pc:sldChg>
      <pc:sldChg chg="ord">
        <pc:chgData name="Mihaly, Krisztian" userId="e193a088-ae0e-4c4f-bd52-c7e027d42371" providerId="ADAL" clId="{1708A0DE-705E-4C92-B887-CE3869E2D395}" dt="2026-03-10T20:52:14.728" v="190"/>
        <pc:sldMkLst>
          <pc:docMk/>
          <pc:sldMk cId="1582346359" sldId="396"/>
        </pc:sldMkLst>
      </pc:sldChg>
      <pc:sldChg chg="delSp modSp mod ord">
        <pc:chgData name="Mihaly, Krisztian" userId="e193a088-ae0e-4c4f-bd52-c7e027d42371" providerId="ADAL" clId="{1708A0DE-705E-4C92-B887-CE3869E2D395}" dt="2026-03-10T20:55:26.598" v="210" actId="1076"/>
        <pc:sldMkLst>
          <pc:docMk/>
          <pc:sldMk cId="1587518882" sldId="397"/>
        </pc:sldMkLst>
        <pc:spChg chg="del">
          <ac:chgData name="Mihaly, Krisztian" userId="e193a088-ae0e-4c4f-bd52-c7e027d42371" providerId="ADAL" clId="{1708A0DE-705E-4C92-B887-CE3869E2D395}" dt="2026-03-10T20:55:22.043" v="209" actId="478"/>
          <ac:spMkLst>
            <pc:docMk/>
            <pc:sldMk cId="1587518882" sldId="397"/>
            <ac:spMk id="3" creationId="{40573140-B258-49A2-907D-C915DECA3410}"/>
          </ac:spMkLst>
        </pc:spChg>
        <pc:picChg chg="mod">
          <ac:chgData name="Mihaly, Krisztian" userId="e193a088-ae0e-4c4f-bd52-c7e027d42371" providerId="ADAL" clId="{1708A0DE-705E-4C92-B887-CE3869E2D395}" dt="2026-03-10T20:55:26.598" v="210" actId="1076"/>
          <ac:picMkLst>
            <pc:docMk/>
            <pc:sldMk cId="1587518882" sldId="397"/>
            <ac:picMk id="4" creationId="{879AEF4B-0E53-41D7-AE05-5515227BDCF1}"/>
          </ac:picMkLst>
        </pc:picChg>
      </pc:sldChg>
      <pc:sldChg chg="ord">
        <pc:chgData name="Mihaly, Krisztian" userId="e193a088-ae0e-4c4f-bd52-c7e027d42371" providerId="ADAL" clId="{1708A0DE-705E-4C92-B887-CE3869E2D395}" dt="2026-03-10T20:52:14.728" v="190"/>
        <pc:sldMkLst>
          <pc:docMk/>
          <pc:sldMk cId="3896630777" sldId="398"/>
        </pc:sldMkLst>
      </pc:sldChg>
      <pc:sldChg chg="delSp modSp mod ord">
        <pc:chgData name="Mihaly, Krisztian" userId="e193a088-ae0e-4c4f-bd52-c7e027d42371" providerId="ADAL" clId="{1708A0DE-705E-4C92-B887-CE3869E2D395}" dt="2026-03-10T20:55:41.643" v="212" actId="1076"/>
        <pc:sldMkLst>
          <pc:docMk/>
          <pc:sldMk cId="2517256836" sldId="399"/>
        </pc:sldMkLst>
        <pc:spChg chg="del">
          <ac:chgData name="Mihaly, Krisztian" userId="e193a088-ae0e-4c4f-bd52-c7e027d42371" providerId="ADAL" clId="{1708A0DE-705E-4C92-B887-CE3869E2D395}" dt="2026-03-10T20:55:35.260" v="211" actId="478"/>
          <ac:spMkLst>
            <pc:docMk/>
            <pc:sldMk cId="2517256836" sldId="399"/>
            <ac:spMk id="3" creationId="{15A3DB37-AAE8-40F9-A3ED-FED7F7E98DCF}"/>
          </ac:spMkLst>
        </pc:spChg>
        <pc:picChg chg="mod">
          <ac:chgData name="Mihaly, Krisztian" userId="e193a088-ae0e-4c4f-bd52-c7e027d42371" providerId="ADAL" clId="{1708A0DE-705E-4C92-B887-CE3869E2D395}" dt="2026-03-10T20:55:41.643" v="212" actId="1076"/>
          <ac:picMkLst>
            <pc:docMk/>
            <pc:sldMk cId="2517256836" sldId="399"/>
            <ac:picMk id="4" creationId="{5CE81397-A845-4507-9074-9F8F2262AE91}"/>
          </ac:picMkLst>
        </pc:picChg>
      </pc:sldChg>
      <pc:sldChg chg="ord">
        <pc:chgData name="Mihaly, Krisztian" userId="e193a088-ae0e-4c4f-bd52-c7e027d42371" providerId="ADAL" clId="{1708A0DE-705E-4C92-B887-CE3869E2D395}" dt="2026-03-10T20:52:14.728" v="190"/>
        <pc:sldMkLst>
          <pc:docMk/>
          <pc:sldMk cId="2563166936" sldId="400"/>
        </pc:sldMkLst>
      </pc:sldChg>
      <pc:sldChg chg="ord">
        <pc:chgData name="Mihaly, Krisztian" userId="e193a088-ae0e-4c4f-bd52-c7e027d42371" providerId="ADAL" clId="{1708A0DE-705E-4C92-B887-CE3869E2D395}" dt="2026-03-10T20:52:14.728" v="190"/>
        <pc:sldMkLst>
          <pc:docMk/>
          <pc:sldMk cId="2111622720" sldId="401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1453569182" sldId="402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1019453835" sldId="403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2353250621" sldId="403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3322985508" sldId="404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3320011143" sldId="405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1735817085" sldId="406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809679595" sldId="407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232858308" sldId="408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3211885748" sldId="409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1694169994" sldId="410"/>
        </pc:sldMkLst>
      </pc:sldChg>
      <pc:sldChg chg="add del">
        <pc:chgData name="Mihaly, Krisztian" userId="e193a088-ae0e-4c4f-bd52-c7e027d42371" providerId="ADAL" clId="{1708A0DE-705E-4C92-B887-CE3869E2D395}" dt="2026-03-10T20:54:21.762" v="197" actId="47"/>
        <pc:sldMkLst>
          <pc:docMk/>
          <pc:sldMk cId="1761103857" sldId="410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528079710" sldId="411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1197265645" sldId="412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764853565" sldId="413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412815809" sldId="414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282697825" sldId="415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4264813320" sldId="416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3880439727" sldId="417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2223113894" sldId="418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3207883338" sldId="419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2160415742" sldId="420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2782331964" sldId="421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130082199" sldId="422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2404032984" sldId="423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2967047526" sldId="424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1108382060" sldId="425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291450692" sldId="426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3427802284" sldId="427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62987619" sldId="428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1607469762" sldId="429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801075330" sldId="430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3101782190" sldId="431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2016104979" sldId="432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204662341" sldId="433"/>
        </pc:sldMkLst>
      </pc:sldChg>
      <pc:sldChg chg="del">
        <pc:chgData name="Mihaly, Krisztian" userId="e193a088-ae0e-4c4f-bd52-c7e027d42371" providerId="ADAL" clId="{1708A0DE-705E-4C92-B887-CE3869E2D395}" dt="2026-03-10T20:48:20.401" v="1" actId="47"/>
        <pc:sldMkLst>
          <pc:docMk/>
          <pc:sldMk cId="603585635" sldId="444"/>
        </pc:sldMkLst>
      </pc:sldChg>
      <pc:sldChg chg="del">
        <pc:chgData name="Mihaly, Krisztian" userId="e193a088-ae0e-4c4f-bd52-c7e027d42371" providerId="ADAL" clId="{1708A0DE-705E-4C92-B887-CE3869E2D395}" dt="2026-03-10T20:48:20.401" v="1" actId="47"/>
        <pc:sldMkLst>
          <pc:docMk/>
          <pc:sldMk cId="3190602714" sldId="445"/>
        </pc:sldMkLst>
      </pc:sldChg>
      <pc:sldChg chg="del">
        <pc:chgData name="Mihaly, Krisztian" userId="e193a088-ae0e-4c4f-bd52-c7e027d42371" providerId="ADAL" clId="{1708A0DE-705E-4C92-B887-CE3869E2D395}" dt="2026-03-10T20:48:15.264" v="0" actId="47"/>
        <pc:sldMkLst>
          <pc:docMk/>
          <pc:sldMk cId="2751905286" sldId="449"/>
        </pc:sldMkLst>
      </pc:sldChg>
      <pc:sldChg chg="del">
        <pc:chgData name="Mihaly, Krisztian" userId="e193a088-ae0e-4c4f-bd52-c7e027d42371" providerId="ADAL" clId="{1708A0DE-705E-4C92-B887-CE3869E2D395}" dt="2026-03-10T20:48:20.401" v="1" actId="47"/>
        <pc:sldMkLst>
          <pc:docMk/>
          <pc:sldMk cId="2724012128" sldId="450"/>
        </pc:sldMkLst>
      </pc:sldChg>
      <pc:sldChg chg="del">
        <pc:chgData name="Mihaly, Krisztian" userId="e193a088-ae0e-4c4f-bd52-c7e027d42371" providerId="ADAL" clId="{1708A0DE-705E-4C92-B887-CE3869E2D395}" dt="2026-03-10T20:48:20.401" v="1" actId="47"/>
        <pc:sldMkLst>
          <pc:docMk/>
          <pc:sldMk cId="3821499938" sldId="451"/>
        </pc:sldMkLst>
      </pc:sldChg>
      <pc:sldChg chg="modSp mod">
        <pc:chgData name="Mihaly, Krisztian" userId="e193a088-ae0e-4c4f-bd52-c7e027d42371" providerId="ADAL" clId="{1708A0DE-705E-4C92-B887-CE3869E2D395}" dt="2026-03-10T20:51:43.344" v="188" actId="20577"/>
        <pc:sldMkLst>
          <pc:docMk/>
          <pc:sldMk cId="4103937425" sldId="456"/>
        </pc:sldMkLst>
        <pc:spChg chg="mod">
          <ac:chgData name="Mihaly, Krisztian" userId="e193a088-ae0e-4c4f-bd52-c7e027d42371" providerId="ADAL" clId="{1708A0DE-705E-4C92-B887-CE3869E2D395}" dt="2026-03-10T20:51:43.344" v="188" actId="20577"/>
          <ac:spMkLst>
            <pc:docMk/>
            <pc:sldMk cId="4103937425" sldId="456"/>
            <ac:spMk id="2" creationId="{00000000-0000-0000-0000-000000000000}"/>
          </ac:spMkLst>
        </pc:spChg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2988537034" sldId="460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932239509" sldId="461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2461969205" sldId="462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2355845050" sldId="463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2887792378" sldId="464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4153651319" sldId="465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331108617" sldId="466"/>
        </pc:sldMkLst>
      </pc:sldChg>
      <pc:sldChg chg="modSp add mod">
        <pc:chgData name="Mihaly, Krisztian" userId="e193a088-ae0e-4c4f-bd52-c7e027d42371" providerId="ADAL" clId="{1708A0DE-705E-4C92-B887-CE3869E2D395}" dt="2026-03-10T20:49:49.743" v="107" actId="20577"/>
        <pc:sldMkLst>
          <pc:docMk/>
          <pc:sldMk cId="3325533963" sldId="498"/>
        </pc:sldMkLst>
        <pc:spChg chg="mod">
          <ac:chgData name="Mihaly, Krisztian" userId="e193a088-ae0e-4c4f-bd52-c7e027d42371" providerId="ADAL" clId="{1708A0DE-705E-4C92-B887-CE3869E2D395}" dt="2026-03-10T20:49:49.743" v="107" actId="20577"/>
          <ac:spMkLst>
            <pc:docMk/>
            <pc:sldMk cId="3325533963" sldId="498"/>
            <ac:spMk id="3" creationId="{61282CFF-5BF5-301C-C957-69C946518060}"/>
          </ac:spMkLst>
        </pc:spChg>
      </pc:sldChg>
      <pc:sldChg chg="addSp delSp modSp new mod">
        <pc:chgData name="Mihaly, Krisztian" userId="e193a088-ae0e-4c4f-bd52-c7e027d42371" providerId="ADAL" clId="{1708A0DE-705E-4C92-B887-CE3869E2D395}" dt="2026-03-10T20:51:10.283" v="173"/>
        <pc:sldMkLst>
          <pc:docMk/>
          <pc:sldMk cId="3720552771" sldId="499"/>
        </pc:sldMkLst>
        <pc:spChg chg="mod">
          <ac:chgData name="Mihaly, Krisztian" userId="e193a088-ae0e-4c4f-bd52-c7e027d42371" providerId="ADAL" clId="{1708A0DE-705E-4C92-B887-CE3869E2D395}" dt="2026-03-10T20:50:13.007" v="172" actId="20577"/>
          <ac:spMkLst>
            <pc:docMk/>
            <pc:sldMk cId="3720552771" sldId="499"/>
            <ac:spMk id="2" creationId="{17465A16-6262-17D4-17DC-F91F20B9B7BA}"/>
          </ac:spMkLst>
        </pc:spChg>
        <pc:spChg chg="del">
          <ac:chgData name="Mihaly, Krisztian" userId="e193a088-ae0e-4c4f-bd52-c7e027d42371" providerId="ADAL" clId="{1708A0DE-705E-4C92-B887-CE3869E2D395}" dt="2026-03-10T20:51:10.283" v="173"/>
          <ac:spMkLst>
            <pc:docMk/>
            <pc:sldMk cId="3720552771" sldId="499"/>
            <ac:spMk id="3" creationId="{BBEE61F2-B091-9AF5-9E48-DBFB500989F7}"/>
          </ac:spMkLst>
        </pc:spChg>
        <pc:picChg chg="add mod">
          <ac:chgData name="Mihaly, Krisztian" userId="e193a088-ae0e-4c4f-bd52-c7e027d42371" providerId="ADAL" clId="{1708A0DE-705E-4C92-B887-CE3869E2D395}" dt="2026-03-10T20:51:10.283" v="173"/>
          <ac:picMkLst>
            <pc:docMk/>
            <pc:sldMk cId="3720552771" sldId="499"/>
            <ac:picMk id="1026" creationId="{8C4F5AE0-96FE-4EB4-69A8-2C185F360ADA}"/>
          </ac:picMkLst>
        </pc:picChg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488174453" sldId="500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3757618631" sldId="501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4140096977" sldId="502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2215944567" sldId="503"/>
        </pc:sldMkLst>
      </pc:sldChg>
      <pc:sldChg chg="add">
        <pc:chgData name="Mihaly, Krisztian" userId="e193a088-ae0e-4c4f-bd52-c7e027d42371" providerId="ADAL" clId="{1708A0DE-705E-4C92-B887-CE3869E2D395}" dt="2026-03-10T20:53:21.425" v="191"/>
        <pc:sldMkLst>
          <pc:docMk/>
          <pc:sldMk cId="2153338892" sldId="504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3548894288" sldId="505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2721654303" sldId="506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1753233913" sldId="507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522781204" sldId="508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2933154698" sldId="509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3155564971" sldId="510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1969923523" sldId="511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2182451707" sldId="512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999542932" sldId="513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3557238816" sldId="514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3887834726" sldId="515"/>
        </pc:sldMkLst>
      </pc:sldChg>
      <pc:sldChg chg="add">
        <pc:chgData name="Mihaly, Krisztian" userId="e193a088-ae0e-4c4f-bd52-c7e027d42371" providerId="ADAL" clId="{1708A0DE-705E-4C92-B887-CE3869E2D395}" dt="2026-03-10T20:54:12.014" v="194"/>
        <pc:sldMkLst>
          <pc:docMk/>
          <pc:sldMk cId="3847385482" sldId="516"/>
        </pc:sldMkLst>
      </pc:sldChg>
      <pc:sldChg chg="addSp delSp modSp new mod">
        <pc:chgData name="Mihaly, Krisztian" userId="e193a088-ae0e-4c4f-bd52-c7e027d42371" providerId="ADAL" clId="{1708A0DE-705E-4C92-B887-CE3869E2D395}" dt="2026-03-10T20:58:27.337" v="236"/>
        <pc:sldMkLst>
          <pc:docMk/>
          <pc:sldMk cId="2436983254" sldId="517"/>
        </pc:sldMkLst>
        <pc:spChg chg="mod">
          <ac:chgData name="Mihaly, Krisztian" userId="e193a088-ae0e-4c4f-bd52-c7e027d42371" providerId="ADAL" clId="{1708A0DE-705E-4C92-B887-CE3869E2D395}" dt="2026-03-10T20:56:00.875" v="235" actId="20577"/>
          <ac:spMkLst>
            <pc:docMk/>
            <pc:sldMk cId="2436983254" sldId="517"/>
            <ac:spMk id="2" creationId="{C6990F04-DDA4-B88D-99E8-FC553EFD0493}"/>
          </ac:spMkLst>
        </pc:spChg>
        <pc:spChg chg="del">
          <ac:chgData name="Mihaly, Krisztian" userId="e193a088-ae0e-4c4f-bd52-c7e027d42371" providerId="ADAL" clId="{1708A0DE-705E-4C92-B887-CE3869E2D395}" dt="2026-03-10T20:58:27.337" v="236"/>
          <ac:spMkLst>
            <pc:docMk/>
            <pc:sldMk cId="2436983254" sldId="517"/>
            <ac:spMk id="3" creationId="{C932FAAE-E269-46C9-5264-763087F38D3B}"/>
          </ac:spMkLst>
        </pc:spChg>
        <pc:picChg chg="add mod">
          <ac:chgData name="Mihaly, Krisztian" userId="e193a088-ae0e-4c4f-bd52-c7e027d42371" providerId="ADAL" clId="{1708A0DE-705E-4C92-B887-CE3869E2D395}" dt="2026-03-10T20:58:27.337" v="236"/>
          <ac:picMkLst>
            <pc:docMk/>
            <pc:sldMk cId="2436983254" sldId="517"/>
            <ac:picMk id="2050" creationId="{9655EAF6-B855-ABDF-86D5-CA81343DCB9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69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17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2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06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8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6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668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2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6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10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95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71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.sap.com/doc/abapdocu_750_index_htm/7.50/en-US/abenwhere_logexp.htm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DDB19-0CE1-4C7B-A7C6-585F190AEC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SAP </a:t>
            </a:r>
            <a:br>
              <a:rPr lang="hu-HU" dirty="0"/>
            </a:br>
            <a:r>
              <a:rPr lang="hu-HU" dirty="0"/>
              <a:t>ABAP programozás alapjai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986AB6-C142-4B5A-A272-9A40123CF1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2</a:t>
            </a:r>
            <a:r>
              <a:rPr lang="hu-HU" dirty="0"/>
              <a:t>. alkalom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88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46F99-7907-4D9E-98A4-65479E2FA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types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1BD09-6903-4413-830C-267D69410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ABAP belső tábla struktúrájának és funkciójának definiálására használjuk.</a:t>
            </a:r>
          </a:p>
          <a:p>
            <a:r>
              <a:rPr lang="hu-HU" dirty="0"/>
              <a:t>A táblatípusnak sortípusa van, mely lehet:</a:t>
            </a:r>
          </a:p>
          <a:p>
            <a:pPr lvl="1"/>
            <a:r>
              <a:rPr lang="hu-HU" dirty="0"/>
              <a:t>Beépített típus</a:t>
            </a:r>
          </a:p>
          <a:p>
            <a:pPr lvl="1"/>
            <a:r>
              <a:rPr lang="hu-HU" dirty="0"/>
              <a:t>Adatelem</a:t>
            </a:r>
          </a:p>
          <a:p>
            <a:pPr lvl="1"/>
            <a:r>
              <a:rPr lang="hu-HU" dirty="0"/>
              <a:t>Strukturált típus</a:t>
            </a:r>
          </a:p>
          <a:p>
            <a:pPr lvl="2"/>
            <a:r>
              <a:rPr lang="hu-HU" dirty="0"/>
              <a:t>Struktúra</a:t>
            </a:r>
          </a:p>
          <a:p>
            <a:pPr lvl="2"/>
            <a:r>
              <a:rPr lang="hu-HU" dirty="0"/>
              <a:t>Tábla</a:t>
            </a:r>
          </a:p>
          <a:p>
            <a:pPr lvl="1"/>
            <a:r>
              <a:rPr lang="hu-HU" dirty="0"/>
              <a:t>Referencia típus (</a:t>
            </a:r>
            <a:r>
              <a:rPr lang="hu-HU" i="1" dirty="0"/>
              <a:t>ABAP OO, </a:t>
            </a:r>
            <a:r>
              <a:rPr lang="hu-HU" i="1" dirty="0" err="1"/>
              <a:t>lsd</a:t>
            </a:r>
            <a:r>
              <a:rPr lang="hu-HU" i="1" dirty="0"/>
              <a:t>. később</a:t>
            </a:r>
            <a:r>
              <a:rPr lang="hu-HU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630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40FDA-AC66-4190-BBDD-D1AA93A91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types</a:t>
            </a:r>
            <a:endParaRPr lang="en-US" dirty="0"/>
          </a:p>
        </p:txBody>
      </p:sp>
      <p:pic>
        <p:nvPicPr>
          <p:cNvPr id="4" name="Picture 2" descr="https://help.sap.com/saphelp_nw73ehp1/helpdata/en/90/8d7304b1af11d194f600a0c929b3c3/loio9a2c9b0acd564ed19e04a73064be2533_LowRes.png">
            <a:extLst>
              <a:ext uri="{FF2B5EF4-FFF2-40B4-BE49-F238E27FC236}">
                <a16:creationId xmlns:a16="http://schemas.microsoft.com/office/drawing/2014/main" id="{5CE81397-A845-4507-9074-9F8F2262A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5827" y="2157731"/>
            <a:ext cx="5700346" cy="4275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7256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CD435-7ACA-4B89-8713-6A7BB7186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types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65136-4472-4222-A327-146C8B3D5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346787"/>
          </a:xfrm>
        </p:spPr>
        <p:txBody>
          <a:bodyPr/>
          <a:lstStyle/>
          <a:p>
            <a:r>
              <a:rPr lang="hu-HU" dirty="0"/>
              <a:t>Táblatípus létrehozásakor elérési módot is definiálhatunk</a:t>
            </a:r>
          </a:p>
          <a:p>
            <a:pPr lvl="1"/>
            <a:r>
              <a:rPr lang="hu-HU" dirty="0"/>
              <a:t>Standard táblázat</a:t>
            </a:r>
          </a:p>
          <a:p>
            <a:pPr lvl="2"/>
            <a:r>
              <a:rPr lang="hu-HU" dirty="0"/>
              <a:t>A kulcs szerinti eléréshez szekvenciális keresést használ.</a:t>
            </a:r>
          </a:p>
          <a:p>
            <a:pPr lvl="1"/>
            <a:r>
              <a:rPr lang="hu-HU" dirty="0"/>
              <a:t>Sorrendezett táblázat</a:t>
            </a:r>
          </a:p>
          <a:p>
            <a:pPr lvl="2"/>
            <a:r>
              <a:rPr lang="hu-HU" dirty="0"/>
              <a:t>A táblázat belül a kulcsai szerint rendezetten kerül tárolásra. Bináris kereséssel gyors elérést támogat.</a:t>
            </a:r>
          </a:p>
          <a:p>
            <a:pPr lvl="1"/>
            <a:r>
              <a:rPr lang="hu-HU" dirty="0" err="1"/>
              <a:t>Hashelt</a:t>
            </a:r>
            <a:r>
              <a:rPr lang="hu-HU" dirty="0"/>
              <a:t> táblázat</a:t>
            </a:r>
          </a:p>
          <a:p>
            <a:pPr lvl="2"/>
            <a:r>
              <a:rPr lang="hu-HU" dirty="0"/>
              <a:t>Minden rekordnak egyedi kulccsal kell rendelkeznie. Tárolásnál </a:t>
            </a:r>
            <a:r>
              <a:rPr lang="hu-HU" dirty="0" err="1"/>
              <a:t>hash</a:t>
            </a:r>
            <a:r>
              <a:rPr lang="hu-HU" dirty="0"/>
              <a:t> függvényt használ.</a:t>
            </a:r>
          </a:p>
          <a:p>
            <a:pPr lvl="1"/>
            <a:r>
              <a:rPr lang="hu-HU" dirty="0"/>
              <a:t>Indexelt táblázat</a:t>
            </a:r>
          </a:p>
          <a:p>
            <a:pPr lvl="2"/>
            <a:r>
              <a:rPr lang="hu-HU" dirty="0"/>
              <a:t>Lehet standard, vagy sorrendezett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6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417CC-FF6B-4858-9156-D0696D53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Adatbázis táblák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C3E7D-1E1B-4713-9C0F-90F4001DA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078035"/>
          </a:xfrm>
        </p:spPr>
        <p:txBody>
          <a:bodyPr/>
          <a:lstStyle/>
          <a:p>
            <a:pPr marL="109728" indent="0">
              <a:buNone/>
            </a:pPr>
            <a:r>
              <a:rPr lang="hu-HU" dirty="0"/>
              <a:t>Az ABAP adatszótárban az alábbi adatbázis táblatípusok definiálhatók:</a:t>
            </a:r>
          </a:p>
          <a:p>
            <a:r>
              <a:rPr lang="hu-HU" dirty="0" err="1"/>
              <a:t>Transparent</a:t>
            </a:r>
            <a:r>
              <a:rPr lang="hu-HU" dirty="0"/>
              <a:t> </a:t>
            </a:r>
            <a:r>
              <a:rPr lang="hu-HU" dirty="0" err="1"/>
              <a:t>table</a:t>
            </a:r>
            <a:endParaRPr lang="hu-HU" dirty="0"/>
          </a:p>
          <a:p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pool</a:t>
            </a:r>
            <a:endParaRPr lang="hu-HU" dirty="0"/>
          </a:p>
          <a:p>
            <a:pPr lvl="1"/>
            <a:r>
              <a:rPr lang="hu-HU" dirty="0"/>
              <a:t>Nem foglalkozunk vele a tárgy keretein belül</a:t>
            </a:r>
          </a:p>
          <a:p>
            <a:r>
              <a:rPr lang="hu-HU" dirty="0" err="1"/>
              <a:t>Cluster</a:t>
            </a:r>
            <a:r>
              <a:rPr lang="hu-HU" dirty="0"/>
              <a:t> </a:t>
            </a:r>
            <a:r>
              <a:rPr lang="hu-HU" dirty="0" err="1"/>
              <a:t>table</a:t>
            </a:r>
            <a:endParaRPr lang="hu-HU" dirty="0"/>
          </a:p>
          <a:p>
            <a:pPr lvl="1"/>
            <a:r>
              <a:rPr lang="hu-HU" dirty="0"/>
              <a:t>Nem foglalkozunk vele a tárgy keretein belül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6227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0F04-DDA4-B88D-99E8-FC553EFD0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Open SQL, ABAP SQL</a:t>
            </a:r>
            <a:endParaRPr lang="en-GB" dirty="0"/>
          </a:p>
        </p:txBody>
      </p:sp>
      <p:pic>
        <p:nvPicPr>
          <p:cNvPr id="2050" name="Picture 2" descr="Application Server (AS) (SAP Library - SAP NetWeaver: Architecture)">
            <a:extLst>
              <a:ext uri="{FF2B5EF4-FFF2-40B4-BE49-F238E27FC236}">
                <a16:creationId xmlns:a16="http://schemas.microsoft.com/office/drawing/2014/main" id="{9655EAF6-B855-ABDF-86D5-CA81343DCB9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137" y="2185194"/>
            <a:ext cx="4572000" cy="341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6983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Open 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Szabvány ISO-SQL utasításainak részhalmaza</a:t>
            </a:r>
          </a:p>
          <a:p>
            <a:r>
              <a:rPr lang="hu-HU" dirty="0"/>
              <a:t>Legfontosabb utasítások</a:t>
            </a:r>
          </a:p>
          <a:p>
            <a:pPr lvl="1"/>
            <a:r>
              <a:rPr lang="hu-HU" dirty="0"/>
              <a:t>SELECT</a:t>
            </a:r>
          </a:p>
          <a:p>
            <a:pPr lvl="1"/>
            <a:r>
              <a:rPr lang="hu-HU" dirty="0"/>
              <a:t>INSERT</a:t>
            </a:r>
          </a:p>
          <a:p>
            <a:pPr lvl="1"/>
            <a:r>
              <a:rPr lang="hu-HU" dirty="0"/>
              <a:t>UPDATE</a:t>
            </a:r>
          </a:p>
          <a:p>
            <a:pPr lvl="1"/>
            <a:r>
              <a:rPr lang="hu-HU" dirty="0"/>
              <a:t>DELETE</a:t>
            </a:r>
          </a:p>
          <a:p>
            <a:pPr lvl="1"/>
            <a:r>
              <a:rPr lang="hu-HU" dirty="0"/>
              <a:t>MODIFY</a:t>
            </a:r>
          </a:p>
          <a:p>
            <a:r>
              <a:rPr lang="hu-HU" dirty="0"/>
              <a:t>Lefutás után a </a:t>
            </a:r>
            <a:r>
              <a:rPr lang="hu-HU" dirty="0" err="1"/>
              <a:t>sy</a:t>
            </a:r>
            <a:r>
              <a:rPr lang="hu-HU" dirty="0"/>
              <a:t> rendszerváltozó frissítésre kerül. </a:t>
            </a:r>
          </a:p>
          <a:p>
            <a:r>
              <a:rPr lang="hu-HU" dirty="0"/>
              <a:t>Sikeres futás esetén a SY-SUBRC értéke 0, egyéb esetben nem nulla és specifikáció szerint azonosít különböző hibaeseteket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17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79"/>
            <a:ext cx="10753725" cy="4426827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hu-HU" dirty="0"/>
              <a:t>A </a:t>
            </a:r>
            <a:r>
              <a:rPr lang="hu-HU" dirty="0" err="1"/>
              <a:t>select</a:t>
            </a:r>
            <a:r>
              <a:rPr lang="hu-HU" dirty="0"/>
              <a:t> utasítás egy vagy több adat kiolvasására való. Az olvasás történhet:</a:t>
            </a:r>
          </a:p>
          <a:p>
            <a:pPr marL="452628" indent="-342900">
              <a:buFontTx/>
              <a:buChar char="-"/>
            </a:pPr>
            <a:r>
              <a:rPr lang="hu-HU" dirty="0"/>
              <a:t>Adatbázis </a:t>
            </a:r>
            <a:r>
              <a:rPr lang="hu-HU" dirty="0" err="1"/>
              <a:t>táblá</a:t>
            </a:r>
            <a:r>
              <a:rPr lang="hu-HU" dirty="0"/>
              <a:t>(k)</a:t>
            </a:r>
            <a:r>
              <a:rPr lang="hu-HU" dirty="0" err="1"/>
              <a:t>ból</a:t>
            </a:r>
            <a:endParaRPr lang="hu-HU" dirty="0"/>
          </a:p>
          <a:p>
            <a:pPr marL="452628" indent="-342900">
              <a:buFontTx/>
              <a:buChar char="-"/>
            </a:pPr>
            <a:r>
              <a:rPr lang="hu-HU" dirty="0"/>
              <a:t>Adatbázis nézet(</a:t>
            </a:r>
            <a:r>
              <a:rPr lang="hu-HU" dirty="0" err="1"/>
              <a:t>ek</a:t>
            </a:r>
            <a:r>
              <a:rPr lang="hu-HU" dirty="0"/>
              <a:t>)</a:t>
            </a:r>
            <a:r>
              <a:rPr lang="hu-HU" dirty="0" err="1"/>
              <a:t>ből</a:t>
            </a:r>
            <a:endParaRPr lang="hu-HU" dirty="0"/>
          </a:p>
          <a:p>
            <a:pPr marL="452628" indent="-342900">
              <a:buFontTx/>
              <a:buChar char="-"/>
            </a:pPr>
            <a:r>
              <a:rPr lang="hu-HU" dirty="0"/>
              <a:t>CDS </a:t>
            </a:r>
            <a:r>
              <a:rPr lang="hu-HU" dirty="0" err="1"/>
              <a:t>view</a:t>
            </a:r>
            <a:r>
              <a:rPr lang="hu-HU" dirty="0"/>
              <a:t>(k)</a:t>
            </a:r>
            <a:r>
              <a:rPr lang="hu-HU" dirty="0" err="1"/>
              <a:t>ból</a:t>
            </a:r>
            <a:endParaRPr lang="hu-HU" dirty="0"/>
          </a:p>
          <a:p>
            <a:pPr marL="109728" indent="0">
              <a:buNone/>
            </a:pPr>
            <a:r>
              <a:rPr lang="hu-HU" dirty="0"/>
              <a:t>Ha nem használjuk explicit módon a SINGLE kiegészítést, vagy </a:t>
            </a:r>
            <a:r>
              <a:rPr lang="hu-HU" dirty="0" err="1"/>
              <a:t>aggregáló</a:t>
            </a:r>
            <a:r>
              <a:rPr lang="hu-HU" dirty="0"/>
              <a:t> oszlopfüggvényt, akkor az eredményhalmaz több soros, vagy táblázatos formátumú.</a:t>
            </a:r>
          </a:p>
          <a:p>
            <a:pPr marL="109728" indent="0">
              <a:buNone/>
            </a:pPr>
            <a:r>
              <a:rPr lang="hu-HU" dirty="0"/>
              <a:t>Hasonlóan más SQL nyelvekhez ha nem dedikálunk kifejezett sorrendet az ORDER BY használatával, akkor az eredményhalmaz sorrendje nem determinisztikus. Ugyanaz a hívás más sorrendben adhatja vissza az eredményt ugyanazon adatbázis tartalom esetén</a:t>
            </a:r>
            <a:r>
              <a:rPr lang="en-GB" dirty="0"/>
              <a:t> is</a:t>
            </a:r>
            <a:r>
              <a:rPr lang="hu-HU" dirty="0"/>
              <a:t>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C5E6B5-4EC7-4623-9B39-D62E922DF8F0}"/>
              </a:ext>
            </a:extLst>
          </p:cNvPr>
          <p:cNvSpPr txBox="1"/>
          <p:nvPr/>
        </p:nvSpPr>
        <p:spPr>
          <a:xfrm>
            <a:off x="3764437" y="6189190"/>
            <a:ext cx="79090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i="1" dirty="0"/>
              <a:t>https://help.sap.com/doc/abapdocu_750_index_htm/7.50/en-US/abapselect.htm</a:t>
            </a:r>
          </a:p>
        </p:txBody>
      </p:sp>
    </p:spTree>
    <p:extLst>
      <p:ext uri="{BB962C8B-B14F-4D97-AF65-F5344CB8AC3E}">
        <p14:creationId xmlns:p14="http://schemas.microsoft.com/office/powerpoint/2010/main" val="808633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dirty="0"/>
              <a:t>A SELECT utasításnak sok opciója van, mi most a legfontosabbakat ismerjük csak meg.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SELECT [SINGLE] &lt;oszlopok&gt; </a:t>
            </a:r>
          </a:p>
          <a:p>
            <a:pPr marL="109728" indent="0">
              <a:buNone/>
            </a:pPr>
            <a:r>
              <a:rPr lang="hu-HU" dirty="0"/>
              <a:t>	FROM &lt;tábla&gt; 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INTO &lt;cél&gt; 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	WHERE &lt;feltételek&gt; 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	GROUP BY &lt;oszlopok&gt; 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	ORDER BY &lt;feltételek&gt;</a:t>
            </a: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0FA0C59-D2D2-43A1-8017-BCF8DAE43274}"/>
              </a:ext>
            </a:extLst>
          </p:cNvPr>
          <p:cNvSpPr/>
          <p:nvPr/>
        </p:nvSpPr>
        <p:spPr>
          <a:xfrm>
            <a:off x="4515438" y="6189190"/>
            <a:ext cx="72020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i="1" dirty="0"/>
              <a:t>https://help.sap.com/doc/abapdocu_750_index_htm/7.50/en-US/abapselect.htm</a:t>
            </a:r>
          </a:p>
        </p:txBody>
      </p:sp>
    </p:spTree>
    <p:extLst>
      <p:ext uri="{BB962C8B-B14F-4D97-AF65-F5344CB8AC3E}">
        <p14:creationId xmlns:p14="http://schemas.microsoft.com/office/powerpoint/2010/main" val="488174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SELECT attr1 attr2</a:t>
            </a:r>
          </a:p>
          <a:p>
            <a:r>
              <a:rPr lang="hu-HU" dirty="0"/>
              <a:t>SELECT *</a:t>
            </a:r>
          </a:p>
          <a:p>
            <a:r>
              <a:rPr lang="hu-HU" dirty="0"/>
              <a:t>SELECT DISTINCT</a:t>
            </a:r>
          </a:p>
          <a:p>
            <a:r>
              <a:rPr lang="hu-HU" dirty="0"/>
              <a:t>SELECT SINGLE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SELECT utasítás után az alábbi rendszerváltozók kerülnek beállítása</a:t>
            </a:r>
          </a:p>
          <a:p>
            <a:pPr marL="109728" indent="0">
              <a:buNone/>
            </a:pPr>
            <a:r>
              <a:rPr lang="en-US" dirty="0" err="1"/>
              <a:t>sy-subrc</a:t>
            </a:r>
            <a:r>
              <a:rPr lang="en-US" dirty="0"/>
              <a:t> </a:t>
            </a:r>
            <a:endParaRPr lang="hu-HU" dirty="0"/>
          </a:p>
          <a:p>
            <a:pPr marL="109728" indent="0">
              <a:buNone/>
            </a:pPr>
            <a:r>
              <a:rPr lang="en-US" dirty="0" err="1"/>
              <a:t>sy-dbcnt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29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57145"/>
          </a:xfrm>
        </p:spPr>
        <p:txBody>
          <a:bodyPr>
            <a:normAutofit lnSpcReduction="10000"/>
          </a:bodyPr>
          <a:lstStyle/>
          <a:p>
            <a:r>
              <a:rPr lang="hu-HU" sz="3000" dirty="0"/>
              <a:t>Oszlopfüggvények</a:t>
            </a:r>
          </a:p>
          <a:p>
            <a:endParaRPr lang="hu-HU" sz="3000" dirty="0"/>
          </a:p>
          <a:p>
            <a:r>
              <a:rPr lang="hu-HU" sz="3000" dirty="0"/>
              <a:t>MAX: maximum</a:t>
            </a:r>
            <a:endParaRPr lang="en-US" sz="3000" dirty="0"/>
          </a:p>
          <a:p>
            <a:r>
              <a:rPr lang="hu-HU" sz="3000" dirty="0"/>
              <a:t>MIN: minimum</a:t>
            </a:r>
            <a:endParaRPr lang="en-US" sz="3000" dirty="0"/>
          </a:p>
          <a:p>
            <a:r>
              <a:rPr lang="hu-HU" sz="3000" dirty="0"/>
              <a:t>AVG: átlag</a:t>
            </a:r>
            <a:endParaRPr lang="en-US" sz="3000" dirty="0"/>
          </a:p>
          <a:p>
            <a:r>
              <a:rPr lang="hu-HU" sz="3000" dirty="0"/>
              <a:t>SUM: összeg</a:t>
            </a:r>
            <a:endParaRPr lang="en-US" sz="3000" dirty="0"/>
          </a:p>
          <a:p>
            <a:r>
              <a:rPr lang="hu-HU" sz="3000" dirty="0"/>
              <a:t>COUNT: különböző értékek száma az adott oszlopban</a:t>
            </a:r>
            <a:endParaRPr lang="en-US" sz="3000" dirty="0"/>
          </a:p>
          <a:p>
            <a:r>
              <a:rPr lang="hu-HU" sz="3000" dirty="0"/>
              <a:t>COUNT(*): Az eredményhalmaz számossága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1222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82F1B-12F0-497F-9592-BB4F6724C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adatszótár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5A6D4-327F-48E9-BEB7-FB698052F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Objektumok 3 láthatóság szintje</a:t>
            </a:r>
          </a:p>
          <a:p>
            <a:pPr lvl="1"/>
            <a:r>
              <a:rPr lang="hu-HU" dirty="0"/>
              <a:t>Futtató környezet szintje</a:t>
            </a:r>
          </a:p>
          <a:p>
            <a:pPr lvl="2"/>
            <a:r>
              <a:rPr lang="hu-HU" dirty="0"/>
              <a:t>Minden futó program és feldolgozási blokk látja</a:t>
            </a:r>
          </a:p>
          <a:p>
            <a:pPr lvl="1"/>
            <a:r>
              <a:rPr lang="hu-HU" dirty="0"/>
              <a:t>ABAP program szintje</a:t>
            </a:r>
          </a:p>
          <a:p>
            <a:pPr lvl="2"/>
            <a:r>
              <a:rPr lang="hu-HU" dirty="0"/>
              <a:t>ABAP programok elején található ún. globális definíciós blokkban létrehozott objektumok</a:t>
            </a:r>
          </a:p>
          <a:p>
            <a:pPr lvl="2"/>
            <a:r>
              <a:rPr lang="hu-HU" dirty="0"/>
              <a:t>Programon belüli feldolgozási blokkokban látható, programok között nem</a:t>
            </a:r>
          </a:p>
          <a:p>
            <a:pPr lvl="1"/>
            <a:r>
              <a:rPr lang="hu-HU" dirty="0"/>
              <a:t>Lokális szint</a:t>
            </a:r>
          </a:p>
          <a:p>
            <a:pPr lvl="2"/>
            <a:r>
              <a:rPr lang="hu-HU" dirty="0"/>
              <a:t>Egy feldolgozási blokkban létrehozott objektumok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3620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FROM után adjuk meg azt az adatbázistáblát, adatbázis nézetet, vagy CDS </a:t>
            </a:r>
            <a:r>
              <a:rPr lang="hu-HU" dirty="0" err="1"/>
              <a:t>view</a:t>
            </a:r>
            <a:r>
              <a:rPr lang="hu-HU" dirty="0"/>
              <a:t>-t amelyből, vagy </a:t>
            </a:r>
            <a:r>
              <a:rPr lang="en-GB" dirty="0"/>
              <a:t>a</a:t>
            </a:r>
            <a:r>
              <a:rPr lang="hu-HU" dirty="0"/>
              <a:t>melyekből olvasni akarunk.</a:t>
            </a:r>
          </a:p>
          <a:p>
            <a:endParaRPr lang="hu-HU" dirty="0"/>
          </a:p>
          <a:p>
            <a:r>
              <a:rPr lang="hu-HU" dirty="0"/>
              <a:t>Több forrásból is tudunk egyszerre olvasni a JOIN </a:t>
            </a:r>
            <a:r>
              <a:rPr lang="hu-HU" dirty="0" err="1"/>
              <a:t>klauzával</a:t>
            </a:r>
            <a:endParaRPr lang="hu-HU" dirty="0"/>
          </a:p>
          <a:p>
            <a:pPr lvl="1"/>
            <a:r>
              <a:rPr lang="hu-HU" dirty="0"/>
              <a:t>[INNER] JOIN</a:t>
            </a:r>
          </a:p>
          <a:p>
            <a:pPr lvl="1"/>
            <a:r>
              <a:rPr lang="hu-HU" dirty="0"/>
              <a:t>LEFT|RIGHT [OUTER] JOIN</a:t>
            </a:r>
          </a:p>
          <a:p>
            <a:pPr lvl="1"/>
            <a:r>
              <a:rPr lang="hu-HU" dirty="0"/>
              <a:t>CROSS JOIN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054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INTO </a:t>
            </a:r>
            <a:r>
              <a:rPr lang="hu-HU" dirty="0" err="1"/>
              <a:t>klauza</a:t>
            </a:r>
            <a:r>
              <a:rPr lang="hu-HU" dirty="0"/>
              <a:t> mondja meg, hogy mely ABAP belő változóba kerüljön az utasítás eredménye.</a:t>
            </a:r>
          </a:p>
          <a:p>
            <a:r>
              <a:rPr lang="hu-HU" dirty="0"/>
              <a:t>A kiolvasás célja több típusú változó lehet:</a:t>
            </a:r>
          </a:p>
          <a:p>
            <a:r>
              <a:rPr lang="hu-HU" dirty="0"/>
              <a:t>Egyszerű változó</a:t>
            </a:r>
          </a:p>
          <a:p>
            <a:r>
              <a:rPr lang="hu-HU" dirty="0"/>
              <a:t>Struktúra</a:t>
            </a:r>
          </a:p>
          <a:p>
            <a:r>
              <a:rPr lang="hu-HU" dirty="0"/>
              <a:t>Táblázat</a:t>
            </a:r>
          </a:p>
          <a:p>
            <a:pPr lvl="1"/>
            <a:r>
              <a:rPr lang="hu-HU" dirty="0"/>
              <a:t>Táblázat teljes értékének felülírása: INTO TABLE</a:t>
            </a:r>
          </a:p>
          <a:p>
            <a:pPr lvl="1"/>
            <a:r>
              <a:rPr lang="hu-HU" dirty="0"/>
              <a:t>Meglévő táblázat tartalmához hozzáfűzve: APPENDING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44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181730"/>
          </a:xfrm>
        </p:spPr>
        <p:txBody>
          <a:bodyPr>
            <a:normAutofit lnSpcReduction="10000"/>
          </a:bodyPr>
          <a:lstStyle/>
          <a:p>
            <a:r>
              <a:rPr lang="hu-HU" dirty="0"/>
              <a:t>A WHERE </a:t>
            </a:r>
            <a:r>
              <a:rPr lang="hu-HU" dirty="0" err="1"/>
              <a:t>klauza</a:t>
            </a:r>
            <a:r>
              <a:rPr lang="hu-HU" dirty="0"/>
              <a:t> után olyan logikai kifejezések </a:t>
            </a:r>
            <a:r>
              <a:rPr lang="hu-HU" dirty="0" err="1"/>
              <a:t>adhatóak</a:t>
            </a:r>
            <a:r>
              <a:rPr lang="hu-HU" dirty="0"/>
              <a:t> meg, amellyel a rekordokra tudunk feltételeket meghatározni.</a:t>
            </a:r>
          </a:p>
          <a:p>
            <a:r>
              <a:rPr lang="hu-HU" dirty="0"/>
              <a:t>A feltételt </a:t>
            </a:r>
            <a:r>
              <a:rPr lang="hu-HU" dirty="0" err="1"/>
              <a:t>sql</a:t>
            </a:r>
            <a:r>
              <a:rPr lang="hu-HU" dirty="0"/>
              <a:t> kondícióként kell leírni. Az SQL kondíció pontos specifikációja</a:t>
            </a:r>
          </a:p>
          <a:p>
            <a:r>
              <a:rPr lang="hu-HU" dirty="0">
                <a:hlinkClick r:id="rId2"/>
              </a:rPr>
              <a:t>https://help.sap.com/doc/abapdocu_750_index_htm/7.50/en-US/abenwhere_logexp.htm</a:t>
            </a:r>
            <a:endParaRPr lang="hu-HU" dirty="0"/>
          </a:p>
          <a:p>
            <a:endParaRPr lang="hu-HU" dirty="0"/>
          </a:p>
          <a:p>
            <a:r>
              <a:rPr lang="hu-HU" dirty="0"/>
              <a:t>Példa</a:t>
            </a:r>
          </a:p>
          <a:p>
            <a:pPr lvl="1"/>
            <a:r>
              <a:rPr lang="hu-HU" dirty="0"/>
              <a:t>SELECT *</a:t>
            </a:r>
            <a:br>
              <a:rPr lang="hu-HU" dirty="0"/>
            </a:br>
            <a:r>
              <a:rPr lang="hu-HU" dirty="0"/>
              <a:t>FROM </a:t>
            </a:r>
            <a:r>
              <a:rPr lang="hu-HU" dirty="0" err="1"/>
              <a:t>scarr</a:t>
            </a:r>
            <a:endParaRPr lang="hu-HU" dirty="0"/>
          </a:p>
          <a:p>
            <a:pPr lvl="1"/>
            <a:r>
              <a:rPr lang="hu-HU" dirty="0"/>
              <a:t>INTO TABLE </a:t>
            </a:r>
            <a:r>
              <a:rPr lang="hu-HU" dirty="0" err="1"/>
              <a:t>lt_scarr</a:t>
            </a:r>
            <a:br>
              <a:rPr lang="hu-HU" dirty="0"/>
            </a:br>
            <a:r>
              <a:rPr lang="hu-HU" dirty="0"/>
              <a:t>WHERE </a:t>
            </a:r>
            <a:r>
              <a:rPr lang="hu-HU" dirty="0" err="1"/>
              <a:t>carrid</a:t>
            </a:r>
            <a:r>
              <a:rPr lang="hu-HU" dirty="0"/>
              <a:t> EQ ’LH’.</a:t>
            </a:r>
          </a:p>
        </p:txBody>
      </p:sp>
    </p:spTree>
    <p:extLst>
      <p:ext uri="{BB962C8B-B14F-4D97-AF65-F5344CB8AC3E}">
        <p14:creationId xmlns:p14="http://schemas.microsoft.com/office/powerpoint/2010/main" val="391403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eredményben a sorok </a:t>
            </a:r>
            <a:r>
              <a:rPr lang="hu-HU" dirty="0" err="1"/>
              <a:t>csoportosíthatóak</a:t>
            </a:r>
            <a:r>
              <a:rPr lang="hu-HU" dirty="0"/>
              <a:t>, amelyet a GROUP BY </a:t>
            </a:r>
            <a:r>
              <a:rPr lang="hu-HU" dirty="0" err="1"/>
              <a:t>klauzával</a:t>
            </a:r>
            <a:r>
              <a:rPr lang="hu-HU" dirty="0"/>
              <a:t> tehetünk meg</a:t>
            </a:r>
          </a:p>
          <a:p>
            <a:endParaRPr lang="hu-HU" dirty="0"/>
          </a:p>
          <a:p>
            <a:r>
              <a:rPr lang="hu-HU" dirty="0"/>
              <a:t>Fontos!</a:t>
            </a:r>
          </a:p>
          <a:p>
            <a:pPr marL="475488" lvl="1" indent="0">
              <a:buNone/>
            </a:pPr>
            <a:r>
              <a:rPr lang="hu-HU" dirty="0"/>
              <a:t>Ha akár csak egy oszlop is szerepel a GROUP BY mögött, akkor az összes oszlopot, ami szerepel a SELECT kulcsszó után az oszloplistában, fel kell sorolni a GROUP BY után is, kivéve, ha az adott oszlop oszlopfüggvényben szerepel.</a:t>
            </a:r>
          </a:p>
          <a:p>
            <a:pPr marL="676656" lvl="2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5332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eredményhalmaz rendezésére az ORDER BY </a:t>
            </a:r>
            <a:r>
              <a:rPr lang="hu-HU" dirty="0" err="1"/>
              <a:t>klauza</a:t>
            </a:r>
            <a:r>
              <a:rPr lang="hu-HU" dirty="0"/>
              <a:t> szolgál. Meg lehet adni, hogy az eredmény halmaz mely oszlopok szerint kerüljenek sorrendezésre.</a:t>
            </a:r>
          </a:p>
          <a:p>
            <a:r>
              <a:rPr lang="hu-HU" dirty="0"/>
              <a:t>Az eredményhalmazt rendezhetjük:</a:t>
            </a:r>
          </a:p>
          <a:p>
            <a:r>
              <a:rPr lang="hu-HU" dirty="0"/>
              <a:t>- A táblázat elsődleges kulcsa szerint</a:t>
            </a:r>
          </a:p>
          <a:p>
            <a:r>
              <a:rPr lang="hu-HU" dirty="0"/>
              <a:t>ORDER BY PRIMARY KEY</a:t>
            </a:r>
          </a:p>
          <a:p>
            <a:r>
              <a:rPr lang="hu-HU" dirty="0"/>
              <a:t>- Oszlopok szerint növekvő, illetve csökkenő sorrendbe az ASCENDING, illetve DESCENDING kiegészítéssel</a:t>
            </a:r>
          </a:p>
          <a:p>
            <a:r>
              <a:rPr lang="hu-HU" dirty="0"/>
              <a:t>ORDER BY &lt;oszlop 1&gt; ASCENDING &lt;oszlop 2&gt; DESCENDING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102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SELECT, mint ciklus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dirty="0"/>
              <a:t>SELECT &lt;feltételek&gt; .</a:t>
            </a:r>
          </a:p>
          <a:p>
            <a:pPr marL="411480" lvl="1" indent="0">
              <a:buNone/>
            </a:pPr>
            <a:r>
              <a:rPr lang="hu-HU" dirty="0"/>
              <a:t>Ciklusmag .</a:t>
            </a:r>
          </a:p>
          <a:p>
            <a:pPr marL="109728" indent="0">
              <a:buNone/>
            </a:pPr>
            <a:r>
              <a:rPr lang="hu-HU" dirty="0"/>
              <a:t>ENDSELECT 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Ilyen esetben minden ciklus iterációban történik egy adatbázishozzáférés. </a:t>
            </a:r>
          </a:p>
          <a:p>
            <a:pPr marL="109728" indent="0">
              <a:buNone/>
            </a:pPr>
            <a:r>
              <a:rPr lang="hu-HU" b="1" dirty="0"/>
              <a:t>Elavult, ne használjuk!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5098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85834-E031-4FCC-A135-7B7DC5E11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Módosítás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A0CB9-0704-4BFB-95E3-82DDF3E02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adatbázis módosítására az alábbi Open SQL utasítások állnak rendelkezésre</a:t>
            </a:r>
          </a:p>
          <a:p>
            <a:r>
              <a:rPr lang="hu-HU" dirty="0"/>
              <a:t>- INSERT</a:t>
            </a:r>
          </a:p>
          <a:p>
            <a:r>
              <a:rPr lang="hu-HU" dirty="0"/>
              <a:t>- UPDATE</a:t>
            </a:r>
          </a:p>
          <a:p>
            <a:r>
              <a:rPr lang="hu-HU" dirty="0"/>
              <a:t>- MODIFY</a:t>
            </a:r>
          </a:p>
          <a:p>
            <a:r>
              <a:rPr lang="hu-HU" dirty="0"/>
              <a:t>- DELETE</a:t>
            </a:r>
          </a:p>
          <a:p>
            <a:endParaRPr lang="hu-HU" dirty="0"/>
          </a:p>
          <a:p>
            <a:r>
              <a:rPr lang="hu-HU" dirty="0"/>
              <a:t>Az egyes utasítások megismerése előtt azonban meg kell ismernünk a </a:t>
            </a:r>
            <a:r>
              <a:rPr lang="hu-HU" dirty="0" err="1"/>
              <a:t>Logical</a:t>
            </a:r>
            <a:r>
              <a:rPr lang="hu-HU" dirty="0"/>
              <a:t> Unit Of </a:t>
            </a:r>
            <a:r>
              <a:rPr lang="hu-HU" dirty="0" err="1"/>
              <a:t>Work</a:t>
            </a:r>
            <a:r>
              <a:rPr lang="hu-HU" dirty="0"/>
              <a:t> (LUW) fogalmát.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6186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EAEED-81B6-44E2-B13C-F95ED552C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Logical</a:t>
            </a:r>
            <a:r>
              <a:rPr lang="hu-HU" dirty="0"/>
              <a:t> Unit of </a:t>
            </a:r>
            <a:r>
              <a:rPr lang="hu-HU" dirty="0" err="1"/>
              <a:t>Work</a:t>
            </a:r>
            <a:r>
              <a:rPr lang="hu-HU" dirty="0"/>
              <a:t> - LUW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A4ED6-4AB4-4AB0-82B3-F91DEC778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346787"/>
          </a:xfrm>
        </p:spPr>
        <p:txBody>
          <a:bodyPr>
            <a:normAutofit/>
          </a:bodyPr>
          <a:lstStyle/>
          <a:p>
            <a:r>
              <a:rPr lang="hu-HU" dirty="0"/>
              <a:t>Egy LUW két konzisztens adatbázis tartalom között eltelt időt jelenti. </a:t>
            </a:r>
          </a:p>
          <a:p>
            <a:pPr algn="just"/>
            <a:r>
              <a:rPr lang="hu-HU" dirty="0"/>
              <a:t>Megkülönböztetünk adatbázis LUW-t és SAP LUW-</a:t>
            </a:r>
            <a:r>
              <a:rPr lang="hu-HU" dirty="0" err="1"/>
              <a:t>ot</a:t>
            </a:r>
            <a:r>
              <a:rPr lang="hu-HU" dirty="0"/>
              <a:t>.</a:t>
            </a:r>
          </a:p>
          <a:p>
            <a:pPr algn="just"/>
            <a:endParaRPr lang="hu-HU" dirty="0"/>
          </a:p>
          <a:p>
            <a:pPr algn="just"/>
            <a:r>
              <a:rPr lang="hu-HU" dirty="0"/>
              <a:t>Az adatbázis LUW biztosítja, hogy nem megszakítható módon történjen végrehajtásra </a:t>
            </a:r>
            <a:r>
              <a:rPr lang="en-GB" dirty="0" err="1"/>
              <a:t>különböző</a:t>
            </a:r>
            <a:r>
              <a:rPr lang="en-GB" dirty="0"/>
              <a:t> </a:t>
            </a:r>
            <a:r>
              <a:rPr lang="hu-HU" dirty="0"/>
              <a:t>módosító operációk egy nem megosztható halmaza. Magába foglalja az adatbázis </a:t>
            </a:r>
            <a:r>
              <a:rPr lang="hu-HU" dirty="0" err="1"/>
              <a:t>kommitot</a:t>
            </a:r>
            <a:r>
              <a:rPr lang="hu-HU" dirty="0"/>
              <a:t> és az adatbáziskezelő hajtja végre.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536513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EAEED-81B6-44E2-B13C-F95ED552C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Logical</a:t>
            </a:r>
            <a:r>
              <a:rPr lang="hu-HU" dirty="0"/>
              <a:t> Unit of </a:t>
            </a:r>
            <a:r>
              <a:rPr lang="hu-HU" dirty="0" err="1"/>
              <a:t>Work</a:t>
            </a:r>
            <a:r>
              <a:rPr lang="hu-HU" dirty="0"/>
              <a:t> - LUW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A4ED6-4AB4-4AB0-82B3-F91DEC778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346787"/>
          </a:xfrm>
        </p:spPr>
        <p:txBody>
          <a:bodyPr>
            <a:normAutofit/>
          </a:bodyPr>
          <a:lstStyle/>
          <a:p>
            <a:pPr algn="just"/>
            <a:r>
              <a:rPr lang="hu-HU" dirty="0"/>
              <a:t>Az SAP LUW esetén egy üzleti tranzakció feldolgozása több programozási egység (funkciós modul, update modul, update szubrutin, etc.) látja el, amelyek különböző </a:t>
            </a:r>
            <a:r>
              <a:rPr lang="hu-HU" dirty="0" err="1"/>
              <a:t>work</a:t>
            </a:r>
            <a:r>
              <a:rPr lang="hu-HU" dirty="0"/>
              <a:t> </a:t>
            </a:r>
            <a:r>
              <a:rPr lang="hu-HU" dirty="0" err="1"/>
              <a:t>processhez</a:t>
            </a:r>
            <a:r>
              <a:rPr lang="hu-HU" dirty="0"/>
              <a:t> tartozhatnak. </a:t>
            </a:r>
          </a:p>
          <a:p>
            <a:pPr algn="just"/>
            <a:endParaRPr lang="hu-HU" dirty="0"/>
          </a:p>
          <a:p>
            <a:pPr algn="just"/>
            <a:r>
              <a:rPr lang="hu-HU" dirty="0"/>
              <a:t>SAP LUW esetén a regisztrált modulok </a:t>
            </a:r>
            <a:r>
              <a:rPr lang="hu-HU" dirty="0" err="1"/>
              <a:t>kommit</a:t>
            </a:r>
            <a:r>
              <a:rPr lang="hu-HU" dirty="0"/>
              <a:t> esetén egy </a:t>
            </a:r>
            <a:r>
              <a:rPr lang="hu-HU" dirty="0" err="1"/>
              <a:t>work</a:t>
            </a:r>
            <a:r>
              <a:rPr lang="hu-HU" dirty="0"/>
              <a:t> </a:t>
            </a:r>
            <a:r>
              <a:rPr lang="hu-HU" dirty="0" err="1"/>
              <a:t>process</a:t>
            </a:r>
            <a:r>
              <a:rPr lang="hu-HU" dirty="0"/>
              <a:t> által kerülnek végrehajtásra. Kiváltása explicit módon az ABAP COMMIT WORK (AND WAIT) utasításával történik meg. </a:t>
            </a:r>
          </a:p>
          <a:p>
            <a:r>
              <a:rPr lang="hu-HU" dirty="0"/>
              <a:t>A módosítások visszavonására a ROLLBACK WORK utasítás áll rendelkezésre.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0969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F57B8-5BAD-4589-BC7F-24CBBCC81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INSERT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6BFD1-F6C8-4942-B3D3-3C86376A4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96510"/>
          </a:xfrm>
        </p:spPr>
        <p:txBody>
          <a:bodyPr>
            <a:normAutofit/>
          </a:bodyPr>
          <a:lstStyle/>
          <a:p>
            <a:r>
              <a:rPr lang="hu-HU" dirty="0"/>
              <a:t>Az INSERT utasítás egy új adatsort hoz létre az adatbázisban. Kiadására több mód áll rendelkezésre.</a:t>
            </a:r>
          </a:p>
          <a:p>
            <a:r>
              <a:rPr lang="hu-HU" dirty="0"/>
              <a:t>A &lt;cél&gt; minden esetben egy adatbázis táblázat, vagy adatbázis nézet lehet.</a:t>
            </a:r>
          </a:p>
          <a:p>
            <a:endParaRPr lang="hu-HU" dirty="0"/>
          </a:p>
          <a:p>
            <a:r>
              <a:rPr lang="hu-HU" dirty="0"/>
              <a:t>Egy új adatbázis rekord beszúrása:</a:t>
            </a:r>
          </a:p>
          <a:p>
            <a:r>
              <a:rPr lang="hu-HU" dirty="0"/>
              <a:t>INSERT INTO &lt;cél&gt; VALUES &lt;munkaterület változó&gt;.</a:t>
            </a:r>
          </a:p>
          <a:p>
            <a:r>
              <a:rPr lang="hu-HU" dirty="0"/>
              <a:t>INSERT INTO &lt;cél&gt; FROM &lt;munkaterület változó&gt;.</a:t>
            </a:r>
          </a:p>
          <a:p>
            <a:endParaRPr lang="hu-HU" dirty="0"/>
          </a:p>
          <a:p>
            <a:pPr marL="4572" lvl="1" indent="0">
              <a:buNone/>
            </a:pPr>
            <a:r>
              <a:rPr lang="hu-HU" dirty="0"/>
              <a:t>Ezek működésben megegyeznek, különbség csak a szintaktikában van.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944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4976D-7D77-4125-A4DE-A975179F4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Adatszótár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53460-7ECD-481F-A079-FDDDCF300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Futtató környezeti szintű entitásokat hozunk itt létre</a:t>
            </a:r>
          </a:p>
          <a:p>
            <a:r>
              <a:rPr lang="hu-HU" dirty="0"/>
              <a:t>Transzportálható objektumok (</a:t>
            </a:r>
            <a:r>
              <a:rPr lang="hu-HU" dirty="0" err="1"/>
              <a:t>lsd</a:t>
            </a:r>
            <a:r>
              <a:rPr lang="hu-HU" dirty="0"/>
              <a:t>. CTS)</a:t>
            </a:r>
          </a:p>
          <a:p>
            <a:r>
              <a:rPr lang="hu-HU" dirty="0"/>
              <a:t>Objektumok két állapotát különbözteti meg</a:t>
            </a:r>
          </a:p>
          <a:p>
            <a:pPr lvl="1"/>
            <a:r>
              <a:rPr lang="hu-HU" dirty="0"/>
              <a:t>Mentett (Inaktív)</a:t>
            </a:r>
          </a:p>
          <a:p>
            <a:pPr lvl="1"/>
            <a:r>
              <a:rPr lang="hu-HU" dirty="0"/>
              <a:t>Aktív</a:t>
            </a:r>
          </a:p>
          <a:p>
            <a:r>
              <a:rPr lang="hu-HU" dirty="0"/>
              <a:t>Széles körben integrált</a:t>
            </a:r>
          </a:p>
          <a:p>
            <a:pPr lvl="1"/>
            <a:r>
              <a:rPr lang="hu-HU" dirty="0"/>
              <a:t>ABAP </a:t>
            </a:r>
            <a:r>
              <a:rPr lang="hu-HU" dirty="0" err="1"/>
              <a:t>interpreter</a:t>
            </a:r>
            <a:endParaRPr lang="hu-HU" dirty="0"/>
          </a:p>
          <a:p>
            <a:pPr lvl="1"/>
            <a:r>
              <a:rPr lang="hu-HU" dirty="0"/>
              <a:t>ABAP eszközök</a:t>
            </a:r>
          </a:p>
          <a:p>
            <a:pPr lvl="1"/>
            <a:r>
              <a:rPr lang="hu-HU" dirty="0"/>
              <a:t>Képernyő rajzoló</a:t>
            </a:r>
          </a:p>
          <a:p>
            <a:endParaRPr lang="en-US" dirty="0"/>
          </a:p>
        </p:txBody>
      </p:sp>
      <p:pic>
        <p:nvPicPr>
          <p:cNvPr id="4" name="Picture 2" descr="https://help.sap.com/saphelp_nw73ehp1/helpdata/en/cf/21ea0b446011d189700000e8322d00/loiod88f9389ef6e44abb86fd330205666b1_LowRes.png">
            <a:extLst>
              <a:ext uri="{FF2B5EF4-FFF2-40B4-BE49-F238E27FC236}">
                <a16:creationId xmlns:a16="http://schemas.microsoft.com/office/drawing/2014/main" id="{10665796-EF83-4C3D-AB99-AB0079D391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945" y="2388430"/>
            <a:ext cx="4663126" cy="349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CD97D8F-21A2-4256-B956-E9C8FA037E86}"/>
              </a:ext>
            </a:extLst>
          </p:cNvPr>
          <p:cNvSpPr txBox="1"/>
          <p:nvPr/>
        </p:nvSpPr>
        <p:spPr>
          <a:xfrm>
            <a:off x="7798776" y="5819020"/>
            <a:ext cx="3631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200" i="1" dirty="0"/>
              <a:t>Forrás: </a:t>
            </a:r>
            <a:r>
              <a:rPr lang="en-US" sz="1200" i="1" dirty="0"/>
              <a:t>https://help.sap.com/saphelp_nw73ehp1/helpdata/en/cf/21ea0b446011d189700000e8322d00/frameset.htm</a:t>
            </a:r>
          </a:p>
        </p:txBody>
      </p:sp>
    </p:spTree>
    <p:extLst>
      <p:ext uri="{BB962C8B-B14F-4D97-AF65-F5344CB8AC3E}">
        <p14:creationId xmlns:p14="http://schemas.microsoft.com/office/powerpoint/2010/main" val="31553978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F57B8-5BAD-4589-BC7F-24CBBCC81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INSERT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6BFD1-F6C8-4942-B3D3-3C86376A4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96510"/>
          </a:xfrm>
        </p:spPr>
        <p:txBody>
          <a:bodyPr>
            <a:normAutofit/>
          </a:bodyPr>
          <a:lstStyle/>
          <a:p>
            <a:r>
              <a:rPr lang="hu-HU" dirty="0"/>
              <a:t>Több adatbázis rekord beszúrása:</a:t>
            </a:r>
          </a:p>
          <a:p>
            <a:r>
              <a:rPr lang="hu-HU" dirty="0"/>
              <a:t>INSERT INTO &lt;cél&gt; FROM TABLE &lt;belső táblázat&gt;.</a:t>
            </a:r>
          </a:p>
          <a:p>
            <a:endParaRPr lang="hu-HU" dirty="0"/>
          </a:p>
          <a:p>
            <a:r>
              <a:rPr lang="hu-HU" dirty="0"/>
              <a:t>Fontos, ha a beszúrni kívánt sor(ok) kulcs szerint már léteznek az adatbázisban, akkor hibát kapunk, a beszúrás nem </a:t>
            </a:r>
            <a:r>
              <a:rPr lang="hu-HU" dirty="0" err="1"/>
              <a:t>hajtódik</a:t>
            </a:r>
            <a:r>
              <a:rPr lang="hu-HU" dirty="0"/>
              <a:t> végre és a </a:t>
            </a:r>
            <a:r>
              <a:rPr lang="hu-HU" dirty="0" err="1"/>
              <a:t>sy-subrc</a:t>
            </a:r>
            <a:r>
              <a:rPr lang="hu-HU" dirty="0"/>
              <a:t> változó értéke 4 lesz.</a:t>
            </a:r>
          </a:p>
          <a:p>
            <a:pPr marL="4572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3388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7EC4E-1313-4542-A51E-BC0339B50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UPDATE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3FA99-E026-47DC-ADE9-060F81269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106316"/>
          </a:xfrm>
        </p:spPr>
        <p:txBody>
          <a:bodyPr>
            <a:normAutofit/>
          </a:bodyPr>
          <a:lstStyle/>
          <a:p>
            <a:r>
              <a:rPr lang="hu-HU" dirty="0"/>
              <a:t>Egy létező adatbázis rekord frissítésére szolgál.</a:t>
            </a:r>
          </a:p>
          <a:p>
            <a:r>
              <a:rPr lang="hu-HU" dirty="0"/>
              <a:t>Több módja van, melyekből mi az alábbiakat érintjük:</a:t>
            </a:r>
          </a:p>
          <a:p>
            <a:endParaRPr lang="hu-HU" dirty="0"/>
          </a:p>
          <a:p>
            <a:r>
              <a:rPr lang="hu-HU" dirty="0"/>
              <a:t>Egy adatbázis rekord frissítése</a:t>
            </a:r>
          </a:p>
          <a:p>
            <a:r>
              <a:rPr lang="hu-HU" dirty="0"/>
              <a:t>UPDATE &lt;cél&gt; FROM &lt;munkaterület&gt;.</a:t>
            </a:r>
          </a:p>
          <a:p>
            <a:endParaRPr lang="hu-HU" dirty="0"/>
          </a:p>
          <a:p>
            <a:r>
              <a:rPr lang="hu-HU" dirty="0"/>
              <a:t>A munkaterület változó tartalmának megfelelő kulccsal rendelkező adatbázis rekord kerül frissítésre. A rekordot az adatbázis táblázat definiált kulcsai szerint hasonlítja össze a munkaterület tartalmával.</a:t>
            </a:r>
          </a:p>
        </p:txBody>
      </p:sp>
    </p:spTree>
    <p:extLst>
      <p:ext uri="{BB962C8B-B14F-4D97-AF65-F5344CB8AC3E}">
        <p14:creationId xmlns:p14="http://schemas.microsoft.com/office/powerpoint/2010/main" val="29885370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88F6B-6827-419E-9589-4CBA190C9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UPDATE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B84CA-9CCF-4E4B-847A-07F4D800E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Több adatbázis rekord frissítése:</a:t>
            </a:r>
          </a:p>
          <a:p>
            <a:r>
              <a:rPr lang="hu-HU" dirty="0"/>
              <a:t>UPDATE &lt;cél&gt; FROM TABLE &lt;belső táblázat&gt;.</a:t>
            </a:r>
            <a:endParaRPr lang="en-US" dirty="0"/>
          </a:p>
          <a:p>
            <a:endParaRPr lang="hu-HU" dirty="0"/>
          </a:p>
          <a:p>
            <a:r>
              <a:rPr lang="hu-HU" dirty="0"/>
              <a:t>Ha egy, vagy több sor nem létezik az adatbázisban, akkor a </a:t>
            </a:r>
            <a:r>
              <a:rPr lang="hu-HU" dirty="0" err="1"/>
              <a:t>sy-subrc</a:t>
            </a:r>
            <a:r>
              <a:rPr lang="hu-HU" dirty="0"/>
              <a:t> változó értéke 4.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2395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DCB70-65CC-4A2A-9F53-F8A8C3D28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MODIFY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C092D-02B6-44DA-B9A1-75C0A14D2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MODIFY az INSERT és az UPDATE kombinációja. Ha a módosítani kívánt rekord nem létezik az adatbázisban, akkor létrehozza, egyébként frissíti.</a:t>
            </a:r>
          </a:p>
          <a:p>
            <a:endParaRPr lang="hu-HU" dirty="0"/>
          </a:p>
          <a:p>
            <a:r>
              <a:rPr lang="hu-HU" dirty="0"/>
              <a:t>Egy adatbázis rekord módosítása</a:t>
            </a:r>
          </a:p>
          <a:p>
            <a:r>
              <a:rPr lang="hu-HU" dirty="0"/>
              <a:t>MODIFY &lt;cél&gt; FROM &lt;munkaterület&gt;.</a:t>
            </a:r>
          </a:p>
          <a:p>
            <a:endParaRPr lang="hu-HU" dirty="0"/>
          </a:p>
          <a:p>
            <a:r>
              <a:rPr lang="hu-HU" dirty="0"/>
              <a:t>Több adatbázis rekord módosítása</a:t>
            </a:r>
          </a:p>
          <a:p>
            <a:r>
              <a:rPr lang="hu-HU" dirty="0"/>
              <a:t>MODIFY &lt;cél&gt; FROM TABLE &lt;belső táblázat&gt;.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619692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81097-9217-4849-8496-B5D7E7D1D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DELETE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3E004-7A35-4CEF-94D9-440FDCDAA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DELETE utasítás meglévő rekordok törlésére használható.</a:t>
            </a:r>
          </a:p>
          <a:p>
            <a:endParaRPr lang="hu-HU" dirty="0"/>
          </a:p>
          <a:p>
            <a:r>
              <a:rPr lang="hu-HU" dirty="0"/>
              <a:t>Egy adatbázis rekord törlése</a:t>
            </a:r>
          </a:p>
          <a:p>
            <a:r>
              <a:rPr lang="hu-HU" dirty="0"/>
              <a:t>DELETE &lt;cél&gt; FROM &lt;munkaterület&gt;.</a:t>
            </a:r>
          </a:p>
          <a:p>
            <a:endParaRPr lang="hu-HU" dirty="0"/>
          </a:p>
          <a:p>
            <a:r>
              <a:rPr lang="hu-HU" dirty="0"/>
              <a:t>Több adatbázis rekord törlése</a:t>
            </a:r>
          </a:p>
          <a:p>
            <a:r>
              <a:rPr lang="hu-HU" dirty="0"/>
              <a:t>DELETE &lt;cél&gt; FROM TABLE &lt;belső táblázat&gt;.</a:t>
            </a:r>
          </a:p>
        </p:txBody>
      </p:sp>
    </p:spTree>
    <p:extLst>
      <p:ext uri="{BB962C8B-B14F-4D97-AF65-F5344CB8AC3E}">
        <p14:creationId xmlns:p14="http://schemas.microsoft.com/office/powerpoint/2010/main" val="23558450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7FBDE-6802-44E7-A783-8E04D0A01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DELETE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ABB6C-6552-4A2D-A9A5-EB85CB95A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Adatbázis rekordok feltételhez kötött törlése.</a:t>
            </a:r>
          </a:p>
          <a:p>
            <a:endParaRPr lang="hu-HU" dirty="0"/>
          </a:p>
          <a:p>
            <a:r>
              <a:rPr lang="hu-HU" dirty="0"/>
              <a:t>DELETE FROM &lt;cél&gt; WHERE &lt;SQL feltétel&gt;.</a:t>
            </a:r>
          </a:p>
          <a:p>
            <a:endParaRPr lang="hu-HU" dirty="0"/>
          </a:p>
          <a:p>
            <a:r>
              <a:rPr lang="hu-HU" dirty="0"/>
              <a:t>A SELECT utasításnál bemutatott módon megfogalmazott SQL feltételnek megfelelő sorokat </a:t>
            </a:r>
            <a:r>
              <a:rPr lang="hu-HU" dirty="0" err="1"/>
              <a:t>törli</a:t>
            </a:r>
            <a:r>
              <a:rPr lang="hu-HU" dirty="0"/>
              <a:t> a &lt;cél&gt; által meghatározott adatbázis táblákban.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7923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9FE59-7E7B-4992-BE10-9F5DF2D1C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ABAP on Cloud </a:t>
            </a:r>
            <a:r>
              <a:rPr lang="en-GB" dirty="0" err="1"/>
              <a:t>specialitások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34BD9-94EA-48EC-80BE-86DB73D80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Meg </a:t>
            </a:r>
            <a:r>
              <a:rPr lang="en-GB" dirty="0" err="1"/>
              <a:t>kell</a:t>
            </a:r>
            <a:r>
              <a:rPr lang="en-GB" dirty="0"/>
              <a:t> </a:t>
            </a:r>
            <a:r>
              <a:rPr lang="en-GB" dirty="0" err="1"/>
              <a:t>különböztetni</a:t>
            </a:r>
            <a:r>
              <a:rPr lang="en-GB" dirty="0"/>
              <a:t> a host </a:t>
            </a:r>
            <a:r>
              <a:rPr lang="en-GB" dirty="0" err="1"/>
              <a:t>és</a:t>
            </a:r>
            <a:r>
              <a:rPr lang="en-GB" dirty="0"/>
              <a:t> database </a:t>
            </a:r>
            <a:r>
              <a:rPr lang="en-GB" dirty="0" err="1"/>
              <a:t>változókat</a:t>
            </a:r>
            <a:r>
              <a:rPr lang="en-GB" dirty="0"/>
              <a:t>. A host </a:t>
            </a:r>
            <a:r>
              <a:rPr lang="en-GB" dirty="0" err="1"/>
              <a:t>memória</a:t>
            </a:r>
            <a:r>
              <a:rPr lang="en-GB" dirty="0"/>
              <a:t> </a:t>
            </a:r>
            <a:r>
              <a:rPr lang="en-GB" dirty="0" err="1"/>
              <a:t>terület</a:t>
            </a:r>
            <a:r>
              <a:rPr lang="en-GB" dirty="0"/>
              <a:t> </a:t>
            </a:r>
            <a:r>
              <a:rPr lang="en-GB" dirty="0" err="1"/>
              <a:t>változóit</a:t>
            </a:r>
            <a:r>
              <a:rPr lang="en-GB" dirty="0"/>
              <a:t> @-el </a:t>
            </a:r>
            <a:r>
              <a:rPr lang="en-GB" dirty="0" err="1"/>
              <a:t>kell</a:t>
            </a:r>
            <a:r>
              <a:rPr lang="en-GB" dirty="0"/>
              <a:t> </a:t>
            </a:r>
            <a:r>
              <a:rPr lang="en-GB" dirty="0" err="1"/>
              <a:t>bevezetni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Adat </a:t>
            </a:r>
            <a:r>
              <a:rPr lang="en-GB" dirty="0" err="1"/>
              <a:t>elérésre</a:t>
            </a:r>
            <a:r>
              <a:rPr lang="en-GB" dirty="0"/>
              <a:t> </a:t>
            </a:r>
            <a:r>
              <a:rPr lang="en-GB" dirty="0" err="1"/>
              <a:t>nem</a:t>
            </a:r>
            <a:r>
              <a:rPr lang="en-GB" dirty="0"/>
              <a:t> </a:t>
            </a:r>
            <a:r>
              <a:rPr lang="en-GB" dirty="0" err="1"/>
              <a:t>közvetlenül</a:t>
            </a:r>
            <a:r>
              <a:rPr lang="en-GB" dirty="0"/>
              <a:t> </a:t>
            </a:r>
            <a:r>
              <a:rPr lang="en-GB" dirty="0" err="1"/>
              <a:t>az</a:t>
            </a:r>
            <a:r>
              <a:rPr lang="en-GB" dirty="0"/>
              <a:t> </a:t>
            </a:r>
            <a:r>
              <a:rPr lang="en-GB" dirty="0" err="1"/>
              <a:t>adatbázis</a:t>
            </a:r>
            <a:r>
              <a:rPr lang="en-GB" dirty="0"/>
              <a:t> </a:t>
            </a:r>
            <a:r>
              <a:rPr lang="en-GB" dirty="0" err="1"/>
              <a:t>táblázatokat</a:t>
            </a:r>
            <a:r>
              <a:rPr lang="en-GB" dirty="0"/>
              <a:t>, </a:t>
            </a:r>
            <a:r>
              <a:rPr lang="en-GB" dirty="0" err="1"/>
              <a:t>hanem</a:t>
            </a:r>
            <a:r>
              <a:rPr lang="en-GB" dirty="0"/>
              <a:t> a Core Data Service-s </a:t>
            </a:r>
            <a:r>
              <a:rPr lang="en-GB" dirty="0" err="1"/>
              <a:t>elemeit</a:t>
            </a:r>
            <a:r>
              <a:rPr lang="en-GB" dirty="0"/>
              <a:t> </a:t>
            </a:r>
            <a:r>
              <a:rPr lang="en-GB" dirty="0" err="1"/>
              <a:t>használjuk</a:t>
            </a:r>
            <a:r>
              <a:rPr lang="en-GB" dirty="0"/>
              <a:t> (</a:t>
            </a:r>
            <a:r>
              <a:rPr lang="en-GB" dirty="0" err="1"/>
              <a:t>később</a:t>
            </a:r>
            <a:r>
              <a:rPr lang="en-GB" dirty="0"/>
              <a:t>).</a:t>
            </a:r>
          </a:p>
          <a:p>
            <a:r>
              <a:rPr lang="en-GB" dirty="0"/>
              <a:t>Adat </a:t>
            </a:r>
            <a:r>
              <a:rPr lang="en-GB" dirty="0" err="1"/>
              <a:t>módosításra</a:t>
            </a:r>
            <a:r>
              <a:rPr lang="en-GB" dirty="0"/>
              <a:t> </a:t>
            </a:r>
            <a:r>
              <a:rPr lang="en-GB" dirty="0" err="1"/>
              <a:t>nem</a:t>
            </a:r>
            <a:r>
              <a:rPr lang="en-GB" dirty="0"/>
              <a:t> </a:t>
            </a:r>
            <a:r>
              <a:rPr lang="en-GB" dirty="0" err="1"/>
              <a:t>közvetlenül</a:t>
            </a:r>
            <a:r>
              <a:rPr lang="en-GB" dirty="0"/>
              <a:t> </a:t>
            </a:r>
            <a:r>
              <a:rPr lang="en-GB" dirty="0" err="1"/>
              <a:t>az</a:t>
            </a:r>
            <a:r>
              <a:rPr lang="en-GB" dirty="0"/>
              <a:t> </a:t>
            </a:r>
            <a:r>
              <a:rPr lang="en-GB" dirty="0" err="1"/>
              <a:t>adatbázis</a:t>
            </a:r>
            <a:r>
              <a:rPr lang="en-GB" dirty="0"/>
              <a:t> </a:t>
            </a:r>
            <a:r>
              <a:rPr lang="en-GB" dirty="0" err="1"/>
              <a:t>táblázatokat</a:t>
            </a:r>
            <a:r>
              <a:rPr lang="en-GB" dirty="0"/>
              <a:t>, </a:t>
            </a:r>
            <a:r>
              <a:rPr lang="en-GB" dirty="0" err="1"/>
              <a:t>hanem</a:t>
            </a:r>
            <a:r>
              <a:rPr lang="en-GB" dirty="0"/>
              <a:t> a Restful ABAP </a:t>
            </a:r>
            <a:r>
              <a:rPr lang="en-GB" dirty="0" err="1"/>
              <a:t>Programmong</a:t>
            </a:r>
            <a:r>
              <a:rPr lang="en-GB" dirty="0"/>
              <a:t> Model (RAP) </a:t>
            </a:r>
            <a:r>
              <a:rPr lang="en-GB" dirty="0" err="1"/>
              <a:t>eszközkészletét</a:t>
            </a:r>
            <a:r>
              <a:rPr lang="en-GB" dirty="0"/>
              <a:t> </a:t>
            </a:r>
            <a:r>
              <a:rPr lang="en-GB" dirty="0" err="1"/>
              <a:t>használjuk</a:t>
            </a:r>
            <a:r>
              <a:rPr lang="en-GB" dirty="0"/>
              <a:t>. </a:t>
            </a:r>
            <a:r>
              <a:rPr lang="en-GB" dirty="0" err="1"/>
              <a:t>Ez</a:t>
            </a:r>
            <a:r>
              <a:rPr lang="en-GB" dirty="0"/>
              <a:t> </a:t>
            </a:r>
            <a:r>
              <a:rPr lang="en-GB" dirty="0" err="1"/>
              <a:t>nem</a:t>
            </a:r>
            <a:r>
              <a:rPr lang="en-GB" dirty="0"/>
              <a:t> </a:t>
            </a:r>
            <a:r>
              <a:rPr lang="en-GB" dirty="0" err="1"/>
              <a:t>része</a:t>
            </a:r>
            <a:r>
              <a:rPr lang="en-GB" dirty="0"/>
              <a:t> a </a:t>
            </a:r>
            <a:r>
              <a:rPr lang="en-GB" dirty="0" err="1"/>
              <a:t>tananyagnak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1086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65D4C-38F6-443D-86B2-A6B8C806A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Eljárások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A384E-289B-45CE-AAF4-7A7E179DF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Saját helyi adatterülettel rendelkeznek</a:t>
            </a:r>
          </a:p>
          <a:p>
            <a:pPr lvl="1"/>
            <a:r>
              <a:rPr lang="hu-HU" dirty="0"/>
              <a:t>Szubrutinok</a:t>
            </a:r>
          </a:p>
          <a:p>
            <a:pPr lvl="1"/>
            <a:r>
              <a:rPr lang="hu-HU" dirty="0"/>
              <a:t>Funkciós modulok</a:t>
            </a:r>
          </a:p>
          <a:p>
            <a:pPr lvl="1"/>
            <a:r>
              <a:rPr lang="hu-HU" dirty="0"/>
              <a:t>Metódusok</a:t>
            </a:r>
          </a:p>
          <a:p>
            <a:pPr marL="4572" lvl="1" indent="0">
              <a:buNone/>
            </a:pPr>
            <a:endParaRPr lang="hu-HU" dirty="0"/>
          </a:p>
          <a:p>
            <a:pPr marL="4572" lvl="1" indent="0">
              <a:buNone/>
            </a:pPr>
            <a:r>
              <a:rPr lang="hu-HU" dirty="0"/>
              <a:t>A program modularizálására szolgálnak.</a:t>
            </a:r>
          </a:p>
          <a:p>
            <a:pPr marL="4572" lvl="1" indent="0">
              <a:buNone/>
            </a:pPr>
            <a:r>
              <a:rPr lang="hu-HU" dirty="0"/>
              <a:t>Metódusokat csak objektum orientált ABAP környezetben használhatunk.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87302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532D4-BF8B-40E9-A71B-F8DEB5372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Eljárások - szubrutin</a:t>
            </a:r>
            <a:endParaRPr lang="en-GB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F7A3D9E-BBE2-4699-B3C3-C5A5A61F94C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559" y="2011363"/>
            <a:ext cx="5317156" cy="3767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02795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A21ED-3137-4D6A-A9EB-0C951C6E1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Eljárások – funkciós modul</a:t>
            </a:r>
            <a:endParaRPr lang="en-GB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370ADE1-0BDD-459D-A55E-2FB3CD03558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559" y="2011363"/>
            <a:ext cx="5317156" cy="3767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611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CA411-682A-400B-8707-C257B1320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Adatszótár objektum típusok</a:t>
            </a:r>
            <a:endParaRPr lang="en-US" dirty="0"/>
          </a:p>
        </p:txBody>
      </p:sp>
      <p:pic>
        <p:nvPicPr>
          <p:cNvPr id="4" name="Picture 2" descr="https://help.sap.com/saphelp_nw73ehp1/helpdata/en/cf/21ede5446011d189700000e8322d00/loio9a86c113b02e43fb98bad19a4cfe36eb_LowRes.png">
            <a:extLst>
              <a:ext uri="{FF2B5EF4-FFF2-40B4-BE49-F238E27FC236}">
                <a16:creationId xmlns:a16="http://schemas.microsoft.com/office/drawing/2014/main" id="{5D91611A-EA00-453B-8DF0-DD9EDEB7EA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269" y="1896111"/>
            <a:ext cx="5524498" cy="4143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7527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19B52-4ED4-46A7-9F68-095B9E67E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Eljárások – metódus</a:t>
            </a:r>
            <a:endParaRPr lang="en-GB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224BFB9-01E3-4EBD-A9F0-D1DBE014987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957" y="2011363"/>
            <a:ext cx="4726361" cy="3767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84122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CA536-D680-4820-8422-E56164558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Szubrutinok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0C1C7-AD1F-4047-AAE8-02C287E97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b="1" dirty="0"/>
              <a:t>FORM</a:t>
            </a:r>
            <a:r>
              <a:rPr lang="hu-HU" dirty="0"/>
              <a:t> &lt;név&gt; &lt;interfész definíciója&gt;.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  &lt;feldolgozási blokk&gt;.</a:t>
            </a:r>
            <a:endParaRPr lang="en-US" dirty="0"/>
          </a:p>
          <a:p>
            <a:pPr marL="109728" indent="0">
              <a:buNone/>
            </a:pPr>
            <a:r>
              <a:rPr lang="hu-HU" b="1" dirty="0"/>
              <a:t>ENDFORM</a:t>
            </a:r>
            <a:r>
              <a:rPr lang="hu-HU" dirty="0"/>
              <a:t>.</a:t>
            </a:r>
          </a:p>
          <a:p>
            <a:endParaRPr lang="hu-HU" dirty="0"/>
          </a:p>
          <a:p>
            <a:r>
              <a:rPr lang="hu-HU" dirty="0"/>
              <a:t>A szubrutin a főprogrammal, vagy más szubrutinnal nem lapolódhat át.</a:t>
            </a:r>
          </a:p>
          <a:p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40088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C766F-448B-4D77-8F39-8125DF1A6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Szubrutinok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560A1-06DB-4C59-A3A5-3B47A75A2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szubrutin paraméterei lehetnek</a:t>
            </a:r>
          </a:p>
          <a:p>
            <a:pPr lvl="1"/>
            <a:r>
              <a:rPr lang="hu-HU" b="1" dirty="0"/>
              <a:t>Érték szerint átadva</a:t>
            </a:r>
            <a:r>
              <a:rPr lang="hu-HU" dirty="0"/>
              <a:t>, mely esetben az felhívó helyen megadott érték átmásolásra kerül és a szubrutinnak nincs hatása a meghívó helyre</a:t>
            </a:r>
          </a:p>
          <a:p>
            <a:pPr marL="411480" lvl="1" indent="0" algn="ctr">
              <a:buNone/>
            </a:pPr>
            <a:r>
              <a:rPr lang="hu-HU" b="1" dirty="0"/>
              <a:t>USING value(par)</a:t>
            </a:r>
          </a:p>
          <a:p>
            <a:pPr lvl="1"/>
            <a:r>
              <a:rPr lang="hu-HU" b="1" dirty="0"/>
              <a:t>Cím szerint átadva</a:t>
            </a:r>
            <a:r>
              <a:rPr lang="hu-HU" dirty="0"/>
              <a:t>, mely esetben a szubrutinban történő paraméter értékváltoztatás a felhívó helyen definiált változón megy végbe.</a:t>
            </a:r>
          </a:p>
          <a:p>
            <a:pPr marL="411480" lvl="1" indent="0" algn="ctr">
              <a:buNone/>
            </a:pPr>
            <a:r>
              <a:rPr lang="hu-HU" b="1" dirty="0"/>
              <a:t>USING parameter</a:t>
            </a:r>
          </a:p>
          <a:p>
            <a:pPr marL="411480" lvl="1" indent="0" algn="ctr">
              <a:buNone/>
            </a:pPr>
            <a:r>
              <a:rPr lang="hu-HU" b="1" dirty="0"/>
              <a:t>CHANGING parameter</a:t>
            </a:r>
          </a:p>
          <a:p>
            <a:pPr lvl="1"/>
            <a:r>
              <a:rPr lang="hu-HU" b="1" dirty="0"/>
              <a:t>Visszatéréskori értékadás</a:t>
            </a:r>
            <a:endParaRPr lang="hu-HU" dirty="0"/>
          </a:p>
          <a:p>
            <a:pPr marL="411480" lvl="1" indent="0" algn="ctr">
              <a:buNone/>
            </a:pPr>
            <a:r>
              <a:rPr lang="hu-HU" b="1" dirty="0"/>
              <a:t>CHANGING value(parameter)</a:t>
            </a:r>
          </a:p>
          <a:p>
            <a:pPr marL="411480" lvl="1" indent="0">
              <a:buNone/>
            </a:pPr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827894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0C55D-E7B3-466E-8D8A-9A476A9F3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Szubrutinok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0A40B-6E03-4192-AA9D-244256581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hu-HU" b="1" dirty="0"/>
              <a:t>FORM</a:t>
            </a:r>
            <a:r>
              <a:rPr lang="hu-HU" dirty="0"/>
              <a:t> calc_percent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</a:t>
            </a:r>
            <a:r>
              <a:rPr lang="hu-HU" b="1" dirty="0"/>
              <a:t>USING</a:t>
            </a: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hu-HU" dirty="0"/>
              <a:t>		value(f_ertek)	</a:t>
            </a:r>
            <a:r>
              <a:rPr lang="hu-HU" b="1" dirty="0"/>
              <a:t>TYPE</a:t>
            </a:r>
            <a:r>
              <a:rPr lang="hu-HU" dirty="0"/>
              <a:t> i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	value(f_osszeg)	</a:t>
            </a:r>
            <a:r>
              <a:rPr lang="hu-HU" b="1" dirty="0"/>
              <a:t>TYPE</a:t>
            </a:r>
            <a:r>
              <a:rPr lang="hu-HU" dirty="0"/>
              <a:t> i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</a:t>
            </a:r>
            <a:r>
              <a:rPr lang="hu-HU" b="1" dirty="0"/>
              <a:t>CHANGING</a:t>
            </a: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hu-HU" dirty="0"/>
              <a:t>		value(f_szazalek_lab)	</a:t>
            </a:r>
            <a:r>
              <a:rPr lang="hu-HU" b="1" dirty="0"/>
              <a:t>TYPE</a:t>
            </a:r>
            <a:r>
              <a:rPr lang="hu-HU" dirty="0"/>
              <a:t> p </a:t>
            </a:r>
            <a:r>
              <a:rPr lang="hu-HU" b="1" dirty="0"/>
              <a:t>DECIMALS</a:t>
            </a:r>
            <a:r>
              <a:rPr lang="hu-HU" dirty="0"/>
              <a:t> 2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		f_nincsis		</a:t>
            </a:r>
            <a:r>
              <a:rPr lang="hu-HU" b="1" dirty="0"/>
              <a:t>TYPE</a:t>
            </a:r>
            <a:r>
              <a:rPr lang="hu-HU" dirty="0"/>
              <a:t> </a:t>
            </a:r>
            <a:r>
              <a:rPr lang="hu-HU" b="1" dirty="0">
                <a:solidFill>
                  <a:srgbClr val="FF0000"/>
                </a:solidFill>
              </a:rPr>
              <a:t>ANY</a:t>
            </a:r>
            <a:r>
              <a:rPr lang="hu-HU" dirty="0"/>
              <a:t>.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f_szazalek_lab = f_ertek * 100 / f_osszeg.</a:t>
            </a:r>
            <a:endParaRPr lang="en-US" dirty="0"/>
          </a:p>
          <a:p>
            <a:pPr marL="109728" indent="0">
              <a:buNone/>
            </a:pPr>
            <a:r>
              <a:rPr lang="hu-HU" b="1" dirty="0"/>
              <a:t>ENDFORM</a:t>
            </a:r>
            <a:r>
              <a:rPr lang="hu-H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55697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72B4E-ED5B-4928-8E9B-5FED98EC1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Szubrutinok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E24CB-C762-4CBD-811E-1D0CB07B6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b="1" dirty="0"/>
              <a:t>PERFORM </a:t>
            </a:r>
            <a:r>
              <a:rPr lang="hu-HU" dirty="0"/>
              <a:t>&lt;szubrutin-név&gt; &lt;aktuális paraméterek&gt; 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b="1" dirty="0"/>
              <a:t>PERFORM </a:t>
            </a:r>
            <a:r>
              <a:rPr lang="hu-HU" dirty="0"/>
              <a:t>calc_percent </a:t>
            </a:r>
            <a:br>
              <a:rPr lang="hu-HU" dirty="0"/>
            </a:br>
            <a:r>
              <a:rPr lang="hu-HU" dirty="0"/>
              <a:t>	</a:t>
            </a:r>
            <a:r>
              <a:rPr lang="hu-HU" b="1" dirty="0"/>
              <a:t>USING </a:t>
            </a:r>
            <a:r>
              <a:rPr lang="hu-HU" dirty="0"/>
              <a:t>2 4 </a:t>
            </a:r>
            <a:br>
              <a:rPr lang="hu-HU" dirty="0"/>
            </a:br>
            <a:r>
              <a:rPr lang="hu-HU" dirty="0"/>
              <a:t>	</a:t>
            </a:r>
            <a:r>
              <a:rPr lang="hu-HU" b="1" dirty="0"/>
              <a:t>CHANGING </a:t>
            </a:r>
            <a:r>
              <a:rPr lang="hu-HU" dirty="0"/>
              <a:t>szazalek nincsval.	</a:t>
            </a:r>
            <a:br>
              <a:rPr lang="hu-HU" dirty="0"/>
            </a:br>
            <a:endParaRPr lang="en-US" dirty="0"/>
          </a:p>
          <a:p>
            <a:endParaRPr lang="en-US" dirty="0"/>
          </a:p>
          <a:p>
            <a:pPr marL="411480" lvl="1" indent="0">
              <a:buNone/>
            </a:pPr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70772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737F0-C3EC-CF22-1EB8-B73BBE8C7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72D9E-C16C-59F5-0B4D-7457F2C4C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Szubrutinok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82CFF-5BF5-301C-C957-69C946518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b="1" dirty="0"/>
              <a:t>Csak elméleti tudás, gyakorlatban szubrutinokat már nem használunk. Elavult (</a:t>
            </a:r>
            <a:r>
              <a:rPr lang="hu-HU" b="1" dirty="0" err="1"/>
              <a:t>Obsolete</a:t>
            </a:r>
            <a:r>
              <a:rPr lang="hu-HU" b="1" dirty="0"/>
              <a:t>).</a:t>
            </a:r>
            <a:br>
              <a:rPr lang="hu-HU" dirty="0"/>
            </a:br>
            <a:endParaRPr lang="en-US" dirty="0"/>
          </a:p>
          <a:p>
            <a:endParaRPr lang="en-US" dirty="0"/>
          </a:p>
          <a:p>
            <a:pPr marL="411480" lvl="1" indent="0">
              <a:buNone/>
            </a:pPr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553396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65A16-6262-17D4-17DC-F91F20B9B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Funkciós csoportok, Funkciós modulok</a:t>
            </a:r>
            <a:endParaRPr lang="en-GB" dirty="0"/>
          </a:p>
        </p:txBody>
      </p:sp>
      <p:pic>
        <p:nvPicPr>
          <p:cNvPr id="1026" name="Picture 2" descr="Function Groups (SAP Library - ABAP Programming (BC-ABA))">
            <a:extLst>
              <a:ext uri="{FF2B5EF4-FFF2-40B4-BE49-F238E27FC236}">
                <a16:creationId xmlns:a16="http://schemas.microsoft.com/office/drawing/2014/main" id="{8C4F5AE0-96FE-4EB4-69A8-2C185F360AD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987" y="2080419"/>
            <a:ext cx="5448300" cy="3629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55277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csoportok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funkciós modulokat fogja össze</a:t>
            </a:r>
          </a:p>
          <a:p>
            <a:r>
              <a:rPr lang="hu-HU" dirty="0"/>
              <a:t>Egy funkciós modul egy funkciós csoporthoz tartozik (kötelezően)</a:t>
            </a:r>
          </a:p>
          <a:p>
            <a:r>
              <a:rPr lang="hu-HU" dirty="0"/>
              <a:t>Az egy </a:t>
            </a:r>
            <a:r>
              <a:rPr lang="hu-HU"/>
              <a:t>funkciós csoport </a:t>
            </a:r>
            <a:r>
              <a:rPr lang="hu-HU" dirty="0"/>
              <a:t>tartozó funkciós modulok rendelkezhetnek közös adatterülettel. Ez a közös adatterület funkciós modul hívások között is őrzi az állapotát.</a:t>
            </a:r>
          </a:p>
          <a:p>
            <a:r>
              <a:rPr lang="hu-HU" dirty="0"/>
              <a:t>A funkciós csoportot meghívni nem lehet, csak a funkciós modulokat</a:t>
            </a:r>
          </a:p>
          <a:p>
            <a:r>
              <a:rPr lang="hu-HU" dirty="0"/>
              <a:t>Ha legalább egy funkciós modult meghívtak a funkciós csoportból, akkor a fő program sessionjébe a teljes csoport betöltésre kerül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90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Kitekintés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funkciós csoportot milyen objektum orientált fogalomnak feleltethetnénk meg?</a:t>
            </a:r>
          </a:p>
          <a:p>
            <a:r>
              <a:rPr lang="hu-HU" dirty="0"/>
              <a:t>Ilyen szempontból a funkciós modult minek feleltethetnénk meg?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14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csoportok létrehozása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Funkciós csoportot az ABAP </a:t>
            </a:r>
            <a:r>
              <a:rPr lang="hu-HU" dirty="0" err="1"/>
              <a:t>Workbench</a:t>
            </a:r>
            <a:r>
              <a:rPr lang="hu-HU" dirty="0"/>
              <a:t> eszközben tudunk létrehozni.</a:t>
            </a:r>
          </a:p>
          <a:p>
            <a:r>
              <a:rPr lang="hu-HU" dirty="0"/>
              <a:t>Nevezéktanára az ismert konvenciók érvényesek</a:t>
            </a:r>
          </a:p>
          <a:p>
            <a:pPr lvl="1"/>
            <a:r>
              <a:rPr lang="hu-HU" dirty="0"/>
              <a:t>Gyakorlat során Z, vagy Y kezdőbetűvel hozzunk létre funkciós csoportokat</a:t>
            </a:r>
          </a:p>
          <a:p>
            <a:pPr lvl="1"/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808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775C2-3311-46B5-90C5-E3E3E715E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Domain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756D0-78DE-431C-8ECB-81FFB1894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39949"/>
          </a:xfrm>
        </p:spPr>
        <p:txBody>
          <a:bodyPr/>
          <a:lstStyle/>
          <a:p>
            <a:r>
              <a:rPr lang="hu-HU" dirty="0"/>
              <a:t>A </a:t>
            </a:r>
            <a:r>
              <a:rPr lang="hu-HU" dirty="0" err="1"/>
              <a:t>domain</a:t>
            </a:r>
            <a:r>
              <a:rPr lang="hu-HU" dirty="0"/>
              <a:t> meghatároz egy típust és egy értékkészletet</a:t>
            </a:r>
          </a:p>
          <a:p>
            <a:pPr lvl="1"/>
            <a:r>
              <a:rPr lang="hu-HU" dirty="0"/>
              <a:t>Kimeneti hosszt</a:t>
            </a:r>
          </a:p>
          <a:p>
            <a:pPr lvl="1"/>
            <a:r>
              <a:rPr lang="hu-HU" dirty="0"/>
              <a:t>Opcionálisan negatív értéktartomány jelölést</a:t>
            </a:r>
          </a:p>
          <a:p>
            <a:r>
              <a:rPr lang="hu-HU" dirty="0"/>
              <a:t>Az értékkészlet lehet:</a:t>
            </a:r>
          </a:p>
          <a:p>
            <a:pPr lvl="1"/>
            <a:r>
              <a:rPr lang="hu-HU" dirty="0"/>
              <a:t>Felsorolt diszkrét értékek halmaza</a:t>
            </a:r>
          </a:p>
          <a:p>
            <a:pPr lvl="1"/>
            <a:r>
              <a:rPr lang="hu-HU" dirty="0"/>
              <a:t>Adatbázis tábla aktuális tartalma szerint ellenőrzött (</a:t>
            </a:r>
            <a:r>
              <a:rPr lang="hu-HU" dirty="0" err="1"/>
              <a:t>value</a:t>
            </a:r>
            <a:r>
              <a:rPr lang="hu-HU" dirty="0"/>
              <a:t> </a:t>
            </a:r>
            <a:r>
              <a:rPr lang="hu-HU" dirty="0" err="1"/>
              <a:t>table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Nem limitált, a típusnak megfelelő halmazból származó</a:t>
            </a:r>
          </a:p>
          <a:p>
            <a:r>
              <a:rPr lang="hu-HU" dirty="0"/>
              <a:t>Rendelkezhet konverziós eljárással, mely a megjelenítési formátumot belső formátummá alakítja és vissza.</a:t>
            </a:r>
          </a:p>
          <a:p>
            <a:endParaRPr lang="hu-HU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56907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/>
              <a:t>Minden funkciós modul pontosan egy funkciós csoporthoz tartozik</a:t>
            </a:r>
          </a:p>
          <a:p>
            <a:r>
              <a:rPr lang="hu-HU" dirty="0"/>
              <a:t>A funkciós modulok egy közös névtéren osztoznak, így két funkciós modulnak nem lehet ugyanaz a neve (hiába más funkciós csoporthoz tartozik)</a:t>
            </a:r>
          </a:p>
          <a:p>
            <a:pPr lvl="1"/>
            <a:r>
              <a:rPr lang="hu-HU" dirty="0"/>
              <a:t>Kitekintés: Milyen különbséget jelent ez, ha a bemutatott objektum orientált analógia szempontjából?</a:t>
            </a:r>
          </a:p>
          <a:p>
            <a:r>
              <a:rPr lang="hu-HU" dirty="0"/>
              <a:t>Funkciós modul részei</a:t>
            </a:r>
          </a:p>
          <a:p>
            <a:pPr lvl="1"/>
            <a:r>
              <a:rPr lang="hu-HU" dirty="0"/>
              <a:t>Adminisztrációs adatok</a:t>
            </a:r>
          </a:p>
          <a:p>
            <a:pPr lvl="1"/>
            <a:r>
              <a:rPr lang="hu-HU" dirty="0"/>
              <a:t>Interfész definíció</a:t>
            </a:r>
          </a:p>
          <a:p>
            <a:pPr lvl="1"/>
            <a:r>
              <a:rPr lang="hu-HU" dirty="0"/>
              <a:t>Kivételek</a:t>
            </a:r>
          </a:p>
          <a:p>
            <a:pPr lvl="1"/>
            <a:r>
              <a:rPr lang="hu-HU" dirty="0"/>
              <a:t>Forráskód</a:t>
            </a:r>
          </a:p>
          <a:p>
            <a:pPr lvl="1"/>
            <a:r>
              <a:rPr lang="hu-HU" dirty="0"/>
              <a:t>Dokumentáció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61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modulok – Interfész definíció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4 paraméter csoportot különböztetünk meg</a:t>
            </a:r>
          </a:p>
          <a:p>
            <a:pPr lvl="1"/>
            <a:r>
              <a:rPr lang="hu-HU" dirty="0"/>
              <a:t>Import paraméterek</a:t>
            </a:r>
          </a:p>
          <a:p>
            <a:pPr lvl="2"/>
            <a:r>
              <a:rPr lang="hu-HU" dirty="0"/>
              <a:t>ABAP adatszótárban definiált elemek</a:t>
            </a:r>
          </a:p>
          <a:p>
            <a:pPr lvl="2"/>
            <a:r>
              <a:rPr lang="hu-HU" dirty="0"/>
              <a:t>A felhívó program adhat át értékeket (érték szerint, vagy referencia szerint)</a:t>
            </a:r>
          </a:p>
          <a:p>
            <a:pPr lvl="2"/>
            <a:r>
              <a:rPr lang="hu-HU" dirty="0"/>
              <a:t>Lehet opcionális</a:t>
            </a:r>
          </a:p>
          <a:p>
            <a:pPr lvl="2"/>
            <a:r>
              <a:rPr lang="hu-HU" dirty="0"/>
              <a:t>Rendelkezhet kezdő értékkel</a:t>
            </a:r>
          </a:p>
          <a:p>
            <a:pPr lvl="1"/>
            <a:r>
              <a:rPr lang="hu-HU" dirty="0"/>
              <a:t>Export paraméterek</a:t>
            </a:r>
          </a:p>
          <a:p>
            <a:pPr lvl="2"/>
            <a:r>
              <a:rPr lang="hu-HU" dirty="0"/>
              <a:t>Adatszótárban definiált elemek</a:t>
            </a:r>
          </a:p>
          <a:p>
            <a:pPr lvl="2"/>
            <a:r>
              <a:rPr lang="hu-HU" dirty="0"/>
              <a:t>A funkciós modul adhat vissza értéket a felhívó program számára</a:t>
            </a:r>
          </a:p>
          <a:p>
            <a:pPr lvl="2"/>
            <a:r>
              <a:rPr lang="hu-HU" dirty="0"/>
              <a:t>Nem kötelező átvenni a felhívó oldalon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408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modulok – Interfész definíció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4 paraméter csoportot különböztetünk meg</a:t>
            </a:r>
          </a:p>
          <a:p>
            <a:pPr lvl="1"/>
            <a:r>
              <a:rPr lang="hu-HU" dirty="0" err="1"/>
              <a:t>Changing</a:t>
            </a:r>
            <a:r>
              <a:rPr lang="hu-HU" dirty="0"/>
              <a:t> paraméterek</a:t>
            </a:r>
          </a:p>
          <a:p>
            <a:pPr lvl="2"/>
            <a:r>
              <a:rPr lang="hu-HU" dirty="0"/>
              <a:t>ABAP adatszótárban definiált elemek</a:t>
            </a:r>
          </a:p>
          <a:p>
            <a:pPr lvl="2"/>
            <a:r>
              <a:rPr lang="hu-HU" dirty="0"/>
              <a:t>A felhívó program adhat át értékeket (érték szerint, vagy referencia szerint)</a:t>
            </a:r>
          </a:p>
          <a:p>
            <a:pPr lvl="2"/>
            <a:r>
              <a:rPr lang="hu-HU" dirty="0"/>
              <a:t>Lehet opcionális, rendelkezhet kezdő értékkel</a:t>
            </a:r>
          </a:p>
          <a:p>
            <a:pPr lvl="2"/>
            <a:r>
              <a:rPr lang="hu-HU" dirty="0"/>
              <a:t>A funkciós modul változathat az értéken</a:t>
            </a:r>
          </a:p>
          <a:p>
            <a:pPr lvl="1"/>
            <a:r>
              <a:rPr lang="hu-HU" dirty="0"/>
              <a:t>Tábla paraméterek</a:t>
            </a:r>
          </a:p>
          <a:p>
            <a:pPr lvl="2"/>
            <a:r>
              <a:rPr lang="hu-HU" dirty="0"/>
              <a:t>Adatszótárban definiált elemek</a:t>
            </a:r>
          </a:p>
          <a:p>
            <a:pPr lvl="2"/>
            <a:r>
              <a:rPr lang="hu-HU" dirty="0"/>
              <a:t>Átadása mindig cím szerint történik</a:t>
            </a:r>
          </a:p>
          <a:p>
            <a:pPr lvl="2"/>
            <a:r>
              <a:rPr lang="hu-HU" dirty="0"/>
              <a:t>Ma már csak nagyon ritka esetben használjuk (</a:t>
            </a:r>
            <a:r>
              <a:rPr lang="hu-HU" dirty="0" err="1"/>
              <a:t>obsolete</a:t>
            </a:r>
            <a:r>
              <a:rPr lang="hu-HU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79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modulok – </a:t>
            </a:r>
            <a:br>
              <a:rPr lang="hu-HU" dirty="0"/>
            </a:br>
            <a:r>
              <a:rPr lang="hu-HU" dirty="0"/>
              <a:t>Elnevezési konvenciók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Funkciós modulok paramétereit konvencionálisan az alábbi módon definiáljuk:</a:t>
            </a:r>
          </a:p>
          <a:p>
            <a:pPr lvl="1"/>
            <a:r>
              <a:rPr lang="hu-HU" dirty="0"/>
              <a:t>&lt;paraméter jellege&gt;&lt;paraméter típusa&gt;_&lt;paraméter neve&gt;, ahol</a:t>
            </a:r>
          </a:p>
          <a:p>
            <a:pPr lvl="2"/>
            <a:r>
              <a:rPr lang="hu-HU" dirty="0"/>
              <a:t>Paraméter jellege:</a:t>
            </a:r>
          </a:p>
          <a:p>
            <a:pPr lvl="3"/>
            <a:r>
              <a:rPr lang="hu-HU" dirty="0"/>
              <a:t>I – Import</a:t>
            </a:r>
          </a:p>
          <a:p>
            <a:pPr lvl="3"/>
            <a:r>
              <a:rPr lang="hu-HU" dirty="0"/>
              <a:t>E – Export</a:t>
            </a:r>
          </a:p>
          <a:p>
            <a:pPr lvl="3"/>
            <a:r>
              <a:rPr lang="hu-HU" dirty="0"/>
              <a:t>C – </a:t>
            </a:r>
            <a:r>
              <a:rPr lang="hu-HU" dirty="0" err="1"/>
              <a:t>Changing</a:t>
            </a:r>
            <a:r>
              <a:rPr lang="hu-HU" dirty="0"/>
              <a:t>/</a:t>
            </a:r>
            <a:r>
              <a:rPr lang="hu-HU" dirty="0" err="1"/>
              <a:t>Table</a:t>
            </a:r>
            <a:endParaRPr lang="hu-HU" dirty="0"/>
          </a:p>
          <a:p>
            <a:pPr lvl="2"/>
            <a:r>
              <a:rPr lang="hu-HU" dirty="0"/>
              <a:t>Paraméter típusa:</a:t>
            </a:r>
          </a:p>
          <a:p>
            <a:pPr lvl="3"/>
            <a:r>
              <a:rPr lang="hu-HU" dirty="0"/>
              <a:t>V – Változó</a:t>
            </a:r>
          </a:p>
          <a:p>
            <a:pPr lvl="3"/>
            <a:r>
              <a:rPr lang="hu-HU" dirty="0"/>
              <a:t>S – Struktúra</a:t>
            </a:r>
          </a:p>
          <a:p>
            <a:pPr lvl="3"/>
            <a:r>
              <a:rPr lang="hu-HU" dirty="0"/>
              <a:t>T – Táblázat</a:t>
            </a:r>
          </a:p>
        </p:txBody>
      </p:sp>
    </p:spTree>
    <p:extLst>
      <p:ext uri="{BB962C8B-B14F-4D97-AF65-F5344CB8AC3E}">
        <p14:creationId xmlns:p14="http://schemas.microsoft.com/office/powerpoint/2010/main" val="4103937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 - kivételek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/>
              <a:t>Rendellenes, vagy hibás állapotot jelezhet a felhívó program számára</a:t>
            </a:r>
          </a:p>
          <a:p>
            <a:r>
              <a:rPr lang="hu-HU" dirty="0"/>
              <a:t>Normál visszatérés helyett a program kivételt jelezhet</a:t>
            </a:r>
          </a:p>
          <a:p>
            <a:r>
              <a:rPr lang="hu-HU" dirty="0"/>
              <a:t>Utasítása: </a:t>
            </a:r>
          </a:p>
          <a:p>
            <a:pPr marL="109728" indent="0">
              <a:buNone/>
            </a:pPr>
            <a:r>
              <a:rPr lang="hu-HU" dirty="0"/>
              <a:t>RAISE &lt;</a:t>
            </a:r>
            <a:r>
              <a:rPr lang="hu-HU" dirty="0" err="1"/>
              <a:t>exception</a:t>
            </a:r>
            <a:r>
              <a:rPr lang="hu-HU" dirty="0"/>
              <a:t>&gt;.</a:t>
            </a:r>
          </a:p>
          <a:p>
            <a:pPr marL="109728" indent="0">
              <a:buNone/>
            </a:pPr>
            <a:r>
              <a:rPr lang="hu-HU" dirty="0"/>
              <a:t>vagy</a:t>
            </a:r>
          </a:p>
          <a:p>
            <a:pPr marL="109728" indent="0">
              <a:buNone/>
            </a:pPr>
            <a:r>
              <a:rPr lang="hu-HU" dirty="0"/>
              <a:t>MESSAGE …. RAISING &lt;</a:t>
            </a:r>
            <a:r>
              <a:rPr lang="hu-HU" dirty="0" err="1"/>
              <a:t>exception</a:t>
            </a:r>
            <a:r>
              <a:rPr lang="hu-HU" dirty="0"/>
              <a:t>&gt;.</a:t>
            </a:r>
          </a:p>
          <a:p>
            <a:r>
              <a:rPr lang="hu-HU" dirty="0"/>
              <a:t>A modul futtatása után a </a:t>
            </a:r>
            <a:r>
              <a:rPr lang="hu-HU" dirty="0" err="1"/>
              <a:t>sy-subrc</a:t>
            </a:r>
            <a:r>
              <a:rPr lang="hu-HU" dirty="0"/>
              <a:t> értéke az </a:t>
            </a:r>
            <a:r>
              <a:rPr lang="hu-HU" dirty="0" err="1"/>
              <a:t>exception</a:t>
            </a:r>
            <a:r>
              <a:rPr lang="hu-HU" dirty="0"/>
              <a:t> értéke szerint kerül beállításra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hu-HU" i="1" dirty="0"/>
              <a:t>Megjegyzés: Ne keverjük majd össze az objektum-orientált kivételkezeléssel!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06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 - Forráskód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funkciós modul forráskódja a FUNCTION &lt;név&gt;.  és az ENDFUNCTION. utasítások között hozható létre.</a:t>
            </a:r>
          </a:p>
          <a:p>
            <a:pPr lvl="1"/>
            <a:r>
              <a:rPr lang="hu-HU" dirty="0"/>
              <a:t>Megjegyzése a szerkesztésre használt tranzakció automatikusan létrehozza.</a:t>
            </a:r>
          </a:p>
          <a:p>
            <a:r>
              <a:rPr lang="hu-HU" dirty="0"/>
              <a:t>Forráskódban a paraméterekre a nevükkel hivatkozunk.</a:t>
            </a:r>
          </a:p>
        </p:txBody>
      </p:sp>
    </p:spTree>
    <p:extLst>
      <p:ext uri="{BB962C8B-B14F-4D97-AF65-F5344CB8AC3E}">
        <p14:creationId xmlns:p14="http://schemas.microsoft.com/office/powerpoint/2010/main" val="333397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Funkciós modul létrehozása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ABAP Workbench: </a:t>
            </a:r>
            <a:r>
              <a:rPr lang="hu-HU" dirty="0"/>
              <a:t>Tranzakció: SE37, illetve SE80 (integráltan)</a:t>
            </a:r>
            <a:endParaRPr lang="en-GB" dirty="0"/>
          </a:p>
          <a:p>
            <a:r>
              <a:rPr lang="en-GB" dirty="0"/>
              <a:t>ABAP on cloud: New object -&gt; Function Module. ADT-ben a </a:t>
            </a:r>
            <a:r>
              <a:rPr lang="en-GB" dirty="0" err="1"/>
              <a:t>funkció</a:t>
            </a:r>
            <a:r>
              <a:rPr lang="en-GB" dirty="0"/>
              <a:t> </a:t>
            </a:r>
            <a:r>
              <a:rPr lang="en-GB" dirty="0" err="1"/>
              <a:t>modul</a:t>
            </a:r>
            <a:r>
              <a:rPr lang="en-GB" dirty="0"/>
              <a:t> </a:t>
            </a:r>
            <a:r>
              <a:rPr lang="en-GB" dirty="0" err="1"/>
              <a:t>nevét</a:t>
            </a:r>
            <a:r>
              <a:rPr lang="en-GB" dirty="0"/>
              <a:t> Z_, </a:t>
            </a:r>
            <a:r>
              <a:rPr lang="en-GB" dirty="0" err="1"/>
              <a:t>vagy</a:t>
            </a:r>
            <a:r>
              <a:rPr lang="en-GB" dirty="0"/>
              <a:t> Y_ </a:t>
            </a:r>
            <a:r>
              <a:rPr lang="en-GB" dirty="0" err="1"/>
              <a:t>kell</a:t>
            </a:r>
            <a:r>
              <a:rPr lang="en-GB" dirty="0"/>
              <a:t> </a:t>
            </a:r>
            <a:r>
              <a:rPr lang="en-GB" dirty="0" err="1"/>
              <a:t>kezdeni</a:t>
            </a:r>
            <a:r>
              <a:rPr lang="en-GB" dirty="0"/>
              <a:t>!</a:t>
            </a:r>
          </a:p>
          <a:p>
            <a:r>
              <a:rPr lang="en-GB" dirty="0"/>
              <a:t>ABAP on cloud: A </a:t>
            </a:r>
            <a:r>
              <a:rPr lang="en-GB" dirty="0" err="1"/>
              <a:t>funkciós</a:t>
            </a:r>
            <a:r>
              <a:rPr lang="en-GB" dirty="0"/>
              <a:t> module </a:t>
            </a:r>
            <a:r>
              <a:rPr lang="en-GB" dirty="0" err="1"/>
              <a:t>interfészét</a:t>
            </a:r>
            <a:r>
              <a:rPr lang="en-GB" dirty="0"/>
              <a:t> </a:t>
            </a:r>
            <a:r>
              <a:rPr lang="en-GB" dirty="0" err="1"/>
              <a:t>csak</a:t>
            </a:r>
            <a:r>
              <a:rPr lang="en-GB" dirty="0"/>
              <a:t> </a:t>
            </a:r>
            <a:r>
              <a:rPr lang="en-GB" dirty="0" err="1"/>
              <a:t>forráskód</a:t>
            </a:r>
            <a:r>
              <a:rPr lang="en-GB" dirty="0"/>
              <a:t> </a:t>
            </a:r>
            <a:r>
              <a:rPr lang="en-GB" dirty="0" err="1"/>
              <a:t>nézetben</a:t>
            </a:r>
            <a:r>
              <a:rPr lang="en-GB" dirty="0"/>
              <a:t> </a:t>
            </a:r>
            <a:r>
              <a:rPr lang="en-GB" dirty="0" err="1"/>
              <a:t>hozhatjuk</a:t>
            </a:r>
            <a:r>
              <a:rPr lang="en-GB" dirty="0"/>
              <a:t> </a:t>
            </a:r>
            <a:r>
              <a:rPr lang="en-GB" dirty="0" err="1"/>
              <a:t>létre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8325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12738-BC7D-E638-C54D-96CAF8BAE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Funkciós</a:t>
            </a:r>
            <a:r>
              <a:rPr lang="en-GB" dirty="0"/>
              <a:t> </a:t>
            </a:r>
            <a:r>
              <a:rPr lang="en-GB" dirty="0" err="1"/>
              <a:t>modul</a:t>
            </a:r>
            <a:r>
              <a:rPr lang="en-GB" dirty="0"/>
              <a:t> </a:t>
            </a:r>
            <a:r>
              <a:rPr lang="en-GB" dirty="0" err="1"/>
              <a:t>felhívása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F736D-1B47-83E6-ADD5-7E5096358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CALL FUNCTION ‘</a:t>
            </a:r>
            <a:r>
              <a:rPr lang="en-GB" dirty="0" err="1"/>
              <a:t>Funkciós</a:t>
            </a:r>
            <a:r>
              <a:rPr lang="en-GB" dirty="0"/>
              <a:t> </a:t>
            </a:r>
            <a:r>
              <a:rPr lang="en-GB" dirty="0" err="1"/>
              <a:t>modul</a:t>
            </a:r>
            <a:r>
              <a:rPr lang="en-GB" dirty="0"/>
              <a:t> neve’</a:t>
            </a:r>
          </a:p>
          <a:p>
            <a:pPr lvl="1"/>
            <a:r>
              <a:rPr lang="en-GB" dirty="0"/>
              <a:t>EXPORTING</a:t>
            </a:r>
            <a:br>
              <a:rPr lang="en-GB" dirty="0"/>
            </a:br>
            <a:r>
              <a:rPr lang="en-GB" dirty="0"/>
              <a:t>   export </a:t>
            </a:r>
            <a:r>
              <a:rPr lang="en-GB" dirty="0" err="1"/>
              <a:t>paraméterek</a:t>
            </a:r>
            <a:r>
              <a:rPr lang="en-GB" dirty="0"/>
              <a:t> </a:t>
            </a:r>
            <a:r>
              <a:rPr lang="en-GB" dirty="0" err="1"/>
              <a:t>listája</a:t>
            </a:r>
            <a:br>
              <a:rPr lang="en-GB" dirty="0"/>
            </a:br>
            <a:r>
              <a:rPr lang="en-GB" dirty="0"/>
              <a:t>IMPORTING</a:t>
            </a:r>
            <a:br>
              <a:rPr lang="en-GB" dirty="0"/>
            </a:br>
            <a:r>
              <a:rPr lang="en-GB" dirty="0"/>
              <a:t>   import </a:t>
            </a:r>
            <a:r>
              <a:rPr lang="en-GB" dirty="0" err="1"/>
              <a:t>paraméterek</a:t>
            </a:r>
            <a:r>
              <a:rPr lang="en-GB" dirty="0"/>
              <a:t> </a:t>
            </a:r>
            <a:r>
              <a:rPr lang="en-GB" dirty="0" err="1"/>
              <a:t>listája</a:t>
            </a:r>
            <a:br>
              <a:rPr lang="en-GB" dirty="0"/>
            </a:br>
            <a:r>
              <a:rPr lang="en-GB" dirty="0"/>
              <a:t>CHANGING</a:t>
            </a:r>
            <a:br>
              <a:rPr lang="en-GB" dirty="0"/>
            </a:br>
            <a:r>
              <a:rPr lang="en-GB" dirty="0"/>
              <a:t>   </a:t>
            </a:r>
            <a:r>
              <a:rPr lang="en-GB" dirty="0" err="1"/>
              <a:t>változásra</a:t>
            </a:r>
            <a:r>
              <a:rPr lang="en-GB" dirty="0"/>
              <a:t> </a:t>
            </a:r>
            <a:r>
              <a:rPr lang="en-GB" dirty="0" err="1"/>
              <a:t>adott</a:t>
            </a:r>
            <a:r>
              <a:rPr lang="en-GB" dirty="0"/>
              <a:t> </a:t>
            </a:r>
            <a:r>
              <a:rPr lang="en-GB" dirty="0" err="1"/>
              <a:t>paraméterek</a:t>
            </a:r>
            <a:r>
              <a:rPr lang="en-GB" dirty="0"/>
              <a:t> </a:t>
            </a:r>
            <a:r>
              <a:rPr lang="en-GB" dirty="0" err="1"/>
              <a:t>listája</a:t>
            </a:r>
            <a:br>
              <a:rPr lang="en-GB" dirty="0"/>
            </a:br>
            <a:r>
              <a:rPr lang="en-GB" dirty="0"/>
              <a:t>TABLES</a:t>
            </a:r>
          </a:p>
          <a:p>
            <a:pPr lvl="1"/>
            <a:r>
              <a:rPr lang="en-GB" dirty="0"/>
              <a:t>   </a:t>
            </a:r>
            <a:r>
              <a:rPr lang="en-GB" dirty="0" err="1"/>
              <a:t>tábla</a:t>
            </a:r>
            <a:r>
              <a:rPr lang="en-GB" dirty="0"/>
              <a:t> </a:t>
            </a:r>
            <a:r>
              <a:rPr lang="en-GB" dirty="0" err="1"/>
              <a:t>paraméterek</a:t>
            </a:r>
            <a:r>
              <a:rPr lang="en-GB" dirty="0"/>
              <a:t> </a:t>
            </a:r>
            <a:r>
              <a:rPr lang="en-GB" dirty="0" err="1"/>
              <a:t>listája</a:t>
            </a:r>
            <a:br>
              <a:rPr lang="en-GB" dirty="0"/>
            </a:br>
            <a:r>
              <a:rPr lang="en-GB" dirty="0"/>
              <a:t>EXCEPTIONS</a:t>
            </a:r>
          </a:p>
          <a:p>
            <a:pPr lvl="1"/>
            <a:r>
              <a:rPr lang="en-GB" dirty="0"/>
              <a:t>   </a:t>
            </a:r>
            <a:r>
              <a:rPr lang="en-GB" dirty="0" err="1"/>
              <a:t>lekezelt</a:t>
            </a:r>
            <a:r>
              <a:rPr lang="en-GB" dirty="0"/>
              <a:t> </a:t>
            </a:r>
            <a:r>
              <a:rPr lang="en-GB" dirty="0" err="1"/>
              <a:t>kivételek</a:t>
            </a:r>
            <a:r>
              <a:rPr lang="en-GB" dirty="0"/>
              <a:t> </a:t>
            </a:r>
            <a:r>
              <a:rPr lang="en-GB" dirty="0" err="1"/>
              <a:t>listája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287075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Objektum orientált ABAP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Nem tárgyaljuk az objektumorientált programozás elvi megközelítését, ezt ismertnek feltételezzük.</a:t>
            </a:r>
          </a:p>
          <a:p>
            <a:r>
              <a:rPr lang="hu-HU" dirty="0" err="1"/>
              <a:t>Lsd</a:t>
            </a:r>
            <a:r>
              <a:rPr lang="hu-HU" dirty="0"/>
              <a:t>.: egységbezárás, osztály, példány, öröklés, </a:t>
            </a:r>
          </a:p>
          <a:p>
            <a:pPr marL="109728" indent="0">
              <a:buNone/>
            </a:pPr>
            <a:endParaRPr lang="hu-HU" dirty="0"/>
          </a:p>
          <a:p>
            <a:r>
              <a:rPr lang="hu-HU" dirty="0"/>
              <a:t>A tananyagban az UML osztály diagrammokat használjuk vizualizációra. Ennek ismeretét is feltételezzük.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30597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dirty="0"/>
              <a:t>ABAP-</a:t>
            </a:r>
            <a:r>
              <a:rPr lang="hu-HU" dirty="0" err="1"/>
              <a:t>ban</a:t>
            </a:r>
            <a:r>
              <a:rPr lang="hu-HU" dirty="0"/>
              <a:t> az alábbi objektumorientált elemek definiálására van lehetőség</a:t>
            </a:r>
          </a:p>
          <a:p>
            <a:r>
              <a:rPr lang="hu-HU" dirty="0"/>
              <a:t>Osztály</a:t>
            </a:r>
          </a:p>
          <a:p>
            <a:pPr lvl="1"/>
            <a:r>
              <a:rPr lang="hu-HU" dirty="0"/>
              <a:t>Globális</a:t>
            </a:r>
          </a:p>
          <a:p>
            <a:pPr lvl="1"/>
            <a:r>
              <a:rPr lang="hu-HU" dirty="0"/>
              <a:t>Lokális</a:t>
            </a:r>
          </a:p>
          <a:p>
            <a:r>
              <a:rPr lang="hu-HU" dirty="0"/>
              <a:t>Interfész</a:t>
            </a:r>
          </a:p>
          <a:p>
            <a:pPr lvl="1"/>
            <a:r>
              <a:rPr lang="hu-HU" dirty="0"/>
              <a:t>Globális</a:t>
            </a:r>
          </a:p>
          <a:p>
            <a:pPr lvl="1"/>
            <a:r>
              <a:rPr lang="hu-HU" dirty="0"/>
              <a:t>Lokális</a:t>
            </a:r>
          </a:p>
          <a:p>
            <a:r>
              <a:rPr lang="hu-HU" dirty="0"/>
              <a:t>Referencia változó</a:t>
            </a:r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405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73643-534A-4358-BD21-4753B518F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Data </a:t>
            </a:r>
            <a:r>
              <a:rPr lang="hu-HU" dirty="0" err="1"/>
              <a:t>element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5C18C-446F-447D-ADBE-2F3BFE74C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39949"/>
          </a:xfrm>
        </p:spPr>
        <p:txBody>
          <a:bodyPr/>
          <a:lstStyle/>
          <a:p>
            <a:r>
              <a:rPr lang="hu-HU" dirty="0"/>
              <a:t>Szemantikai tartalmat ír le</a:t>
            </a:r>
          </a:p>
          <a:p>
            <a:r>
              <a:rPr lang="hu-HU" dirty="0"/>
              <a:t>Vagy elemi típust, vagy referencia típust határoz meg (</a:t>
            </a:r>
            <a:r>
              <a:rPr lang="hu-HU" i="1" dirty="0"/>
              <a:t>ABAP OO, később</a:t>
            </a:r>
            <a:r>
              <a:rPr lang="hu-HU" dirty="0"/>
              <a:t>)</a:t>
            </a:r>
          </a:p>
          <a:p>
            <a:r>
              <a:rPr lang="hu-HU" dirty="0"/>
              <a:t>Elemi típus esetén hivatkozhat</a:t>
            </a:r>
          </a:p>
          <a:p>
            <a:pPr lvl="1"/>
            <a:r>
              <a:rPr lang="hu-HU" dirty="0"/>
              <a:t>Beépített típusra</a:t>
            </a:r>
          </a:p>
          <a:p>
            <a:pPr lvl="1"/>
            <a:r>
              <a:rPr lang="hu-HU" dirty="0" err="1"/>
              <a:t>Domainre</a:t>
            </a:r>
            <a:endParaRPr lang="hu-HU" dirty="0"/>
          </a:p>
          <a:p>
            <a:r>
              <a:rPr lang="hu-HU" dirty="0"/>
              <a:t>Kötelezően kiegészítendő mezőleíró információval</a:t>
            </a:r>
          </a:p>
          <a:p>
            <a:r>
              <a:rPr lang="hu-HU" dirty="0"/>
              <a:t>Kiegészíthető dokumentációval (mező F1 </a:t>
            </a:r>
            <a:r>
              <a:rPr lang="hu-HU" dirty="0" err="1"/>
              <a:t>help</a:t>
            </a:r>
            <a:r>
              <a:rPr lang="hu-HU" dirty="0"/>
              <a:t>)</a:t>
            </a:r>
          </a:p>
          <a:p>
            <a:r>
              <a:rPr lang="hu-HU" dirty="0"/>
              <a:t>Keresési segítséggel kiegészíthető</a:t>
            </a:r>
          </a:p>
          <a:p>
            <a:endParaRPr lang="hu-HU" dirty="0"/>
          </a:p>
          <a:p>
            <a:pPr marL="411480" lvl="1" indent="0">
              <a:buNone/>
            </a:pPr>
            <a:endParaRPr lang="hu-H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08610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hu-HU" b="1" dirty="0"/>
              <a:t>Specialitások</a:t>
            </a:r>
          </a:p>
          <a:p>
            <a:pPr marL="109728" indent="0">
              <a:buNone/>
            </a:pPr>
            <a:r>
              <a:rPr lang="hu-HU" dirty="0"/>
              <a:t>Az ABAP nem tisztán objektumorientált nyelv.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Egy osztály létrehozásakor ún. </a:t>
            </a:r>
            <a:r>
              <a:rPr lang="hu-HU" dirty="0" err="1"/>
              <a:t>class-pool</a:t>
            </a:r>
            <a:r>
              <a:rPr lang="hu-HU" dirty="0"/>
              <a:t> kerül létrehozásra.</a:t>
            </a:r>
          </a:p>
          <a:p>
            <a:pPr marL="109728" indent="0">
              <a:buNone/>
            </a:pPr>
            <a:r>
              <a:rPr lang="hu-HU" dirty="0"/>
              <a:t>A </a:t>
            </a:r>
            <a:r>
              <a:rPr lang="hu-HU" dirty="0" err="1"/>
              <a:t>class-pool</a:t>
            </a:r>
            <a:r>
              <a:rPr lang="hu-HU" dirty="0"/>
              <a:t> nem más mint egy ABAP program (!), amelyben pontosan egy globális osztályt lehet definiálni, nem támogatja a DYNPRO létrehozást és az egyetlen alkalmazható feldolgozási blokk a metódus.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Egy interfész létrehozásakor ún. </a:t>
            </a:r>
            <a:r>
              <a:rPr lang="hu-HU" dirty="0" err="1"/>
              <a:t>interface-pool</a:t>
            </a:r>
            <a:r>
              <a:rPr lang="hu-HU" dirty="0"/>
              <a:t> kerül létrehozásra. Nagyon hasonló a </a:t>
            </a:r>
            <a:r>
              <a:rPr lang="hu-HU" dirty="0" err="1"/>
              <a:t>class</a:t>
            </a:r>
            <a:r>
              <a:rPr lang="hu-HU" dirty="0"/>
              <a:t>-</a:t>
            </a:r>
            <a:r>
              <a:rPr lang="hu-HU" dirty="0" err="1"/>
              <a:t>pool</a:t>
            </a:r>
            <a:r>
              <a:rPr lang="hu-HU" dirty="0"/>
              <a:t>-hoz, de nem lehet benne feldolgozási blokkot létrehozni.</a:t>
            </a:r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43256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/>
              <a:t>Szigorúan elkülönítjük a deklarációs és az implementációs </a:t>
            </a:r>
          </a:p>
          <a:p>
            <a:r>
              <a:rPr lang="hu-HU"/>
              <a:t>Deklarációs rész:</a:t>
            </a:r>
            <a:endParaRPr lang="hu-H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C34FBB-ADE4-433A-938C-D948CEFB8B62}"/>
              </a:ext>
            </a:extLst>
          </p:cNvPr>
          <p:cNvSpPr txBox="1"/>
          <p:nvPr/>
        </p:nvSpPr>
        <p:spPr>
          <a:xfrm>
            <a:off x="3324687" y="3001667"/>
            <a:ext cx="55426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</a:t>
            </a:r>
            <a:r>
              <a:rPr lang="en-US" sz="2400" dirty="0" err="1"/>
              <a:t>class</a:t>
            </a:r>
            <a:r>
              <a:rPr lang="en-US" sz="2400" dirty="0"/>
              <a:t> </a:t>
            </a:r>
            <a:r>
              <a:rPr lang="en-US" sz="2400" b="1" dirty="0"/>
              <a:t>DEFINITION</a:t>
            </a:r>
            <a:r>
              <a:rPr lang="en-US" sz="2400" dirty="0"/>
              <a:t>  </a:t>
            </a:r>
            <a:r>
              <a:rPr lang="en-US" sz="2400" i="1" dirty="0"/>
              <a:t>[</a:t>
            </a:r>
            <a:r>
              <a:rPr lang="en-US" sz="2400" dirty="0" err="1"/>
              <a:t>class_options</a:t>
            </a:r>
            <a:r>
              <a:rPr lang="en-US" sz="2400" i="1" dirty="0"/>
              <a:t>]</a:t>
            </a:r>
            <a:r>
              <a:rPr lang="en-US" sz="2400" dirty="0"/>
              <a:t>.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PUBLIC SECTION. </a:t>
            </a:r>
            <a:br>
              <a:rPr lang="en-US" sz="2400" b="1" dirty="0"/>
            </a:br>
            <a:r>
              <a:rPr lang="en-US" sz="2400" dirty="0"/>
              <a:t>      </a:t>
            </a:r>
            <a:r>
              <a:rPr lang="en-US" sz="2400" i="1" dirty="0"/>
              <a:t>[</a:t>
            </a:r>
            <a:r>
              <a:rPr lang="en-US" sz="2400" dirty="0"/>
              <a:t>components</a:t>
            </a:r>
            <a:r>
              <a:rPr lang="en-US" sz="2400" i="1" dirty="0"/>
              <a:t>]]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PROTECTED SECTION. </a:t>
            </a:r>
            <a:br>
              <a:rPr lang="en-US" sz="2400" dirty="0"/>
            </a:br>
            <a:r>
              <a:rPr lang="en-US" sz="2400" dirty="0"/>
              <a:t>      </a:t>
            </a:r>
            <a:r>
              <a:rPr lang="en-US" sz="2400" i="1" dirty="0"/>
              <a:t>[</a:t>
            </a:r>
            <a:r>
              <a:rPr lang="en-US" sz="2400" dirty="0"/>
              <a:t>components</a:t>
            </a:r>
            <a:r>
              <a:rPr lang="en-US" sz="2400" i="1" dirty="0"/>
              <a:t>]]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PRIVATE SECTION. </a:t>
            </a:r>
            <a:br>
              <a:rPr lang="en-US" sz="2400" b="1" dirty="0"/>
            </a:br>
            <a:r>
              <a:rPr lang="en-US" sz="2400" dirty="0"/>
              <a:t>      </a:t>
            </a:r>
            <a:r>
              <a:rPr lang="en-US" sz="2400" i="1" dirty="0"/>
              <a:t>[</a:t>
            </a:r>
            <a:r>
              <a:rPr lang="en-US" sz="2400" dirty="0"/>
              <a:t>components</a:t>
            </a:r>
            <a:r>
              <a:rPr lang="en-US" sz="2400" i="1" dirty="0"/>
              <a:t>]]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ENDCLASS. </a:t>
            </a:r>
          </a:p>
        </p:txBody>
      </p:sp>
    </p:spTree>
    <p:extLst>
      <p:ext uri="{BB962C8B-B14F-4D97-AF65-F5344CB8AC3E}">
        <p14:creationId xmlns:p14="http://schemas.microsoft.com/office/powerpoint/2010/main" val="22725309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láthatósági szekciók sorrendje kötött</a:t>
            </a:r>
          </a:p>
          <a:p>
            <a:r>
              <a:rPr lang="hu-HU" dirty="0"/>
              <a:t>Osztály jellemző opcionális szintaktikai elemek</a:t>
            </a:r>
          </a:p>
          <a:p>
            <a:pPr lvl="1"/>
            <a:r>
              <a:rPr lang="en-US" b="1" dirty="0"/>
              <a:t>PUBLIC</a:t>
            </a:r>
            <a:r>
              <a:rPr lang="hu-HU" dirty="0"/>
              <a:t> – Az osztály globális osztály és globális osztály szerkesztővel került létrehozásra</a:t>
            </a:r>
          </a:p>
          <a:p>
            <a:pPr lvl="1"/>
            <a:r>
              <a:rPr lang="en-US" b="1" dirty="0"/>
              <a:t>INHERITING FROM</a:t>
            </a:r>
            <a:r>
              <a:rPr lang="hu-HU" b="1" dirty="0"/>
              <a:t> </a:t>
            </a:r>
            <a:r>
              <a:rPr lang="hu-HU" dirty="0"/>
              <a:t>– Öröklés esetén az ősosztály nevét kell megadni</a:t>
            </a:r>
          </a:p>
          <a:p>
            <a:pPr lvl="1"/>
            <a:r>
              <a:rPr lang="en-US" b="1" dirty="0"/>
              <a:t>ABSTRACT</a:t>
            </a:r>
            <a:r>
              <a:rPr lang="hu-HU" b="1" dirty="0"/>
              <a:t> </a:t>
            </a:r>
            <a:r>
              <a:rPr lang="hu-HU" dirty="0"/>
              <a:t>– Az osztály absztrakt osztály. Nem lehet </a:t>
            </a:r>
            <a:r>
              <a:rPr lang="hu-HU" dirty="0" err="1"/>
              <a:t>példányosítani</a:t>
            </a:r>
            <a:r>
              <a:rPr lang="hu-HU" dirty="0"/>
              <a:t>.</a:t>
            </a:r>
          </a:p>
          <a:p>
            <a:pPr lvl="1"/>
            <a:r>
              <a:rPr lang="hu-HU" b="1" dirty="0"/>
              <a:t>FINAL</a:t>
            </a:r>
            <a:r>
              <a:rPr lang="hu-HU" dirty="0"/>
              <a:t> – Nem lehet belőle származtatni (nem lehet ősosztály)</a:t>
            </a:r>
          </a:p>
          <a:p>
            <a:pPr lvl="1"/>
            <a:r>
              <a:rPr lang="en-US" b="1" dirty="0"/>
              <a:t>CREATE </a:t>
            </a:r>
            <a:r>
              <a:rPr lang="en-US" b="1" i="1" dirty="0"/>
              <a:t>{</a:t>
            </a:r>
            <a:r>
              <a:rPr lang="en-US" b="1" dirty="0"/>
              <a:t>PUBLIC</a:t>
            </a:r>
            <a:r>
              <a:rPr lang="en-US" b="1" i="1" dirty="0"/>
              <a:t>|</a:t>
            </a:r>
            <a:r>
              <a:rPr lang="en-US" b="1" dirty="0"/>
              <a:t>PROTECTED</a:t>
            </a:r>
            <a:r>
              <a:rPr lang="en-US" b="1" i="1" dirty="0"/>
              <a:t>|</a:t>
            </a:r>
            <a:r>
              <a:rPr lang="en-US" b="1" dirty="0"/>
              <a:t>PRIVATE</a:t>
            </a:r>
            <a:r>
              <a:rPr lang="en-US" b="1" i="1" dirty="0"/>
              <a:t>}</a:t>
            </a:r>
            <a:r>
              <a:rPr lang="hu-HU" dirty="0"/>
              <a:t> – Az osztály </a:t>
            </a:r>
            <a:r>
              <a:rPr lang="hu-HU" dirty="0" err="1"/>
              <a:t>példányosításának</a:t>
            </a:r>
            <a:r>
              <a:rPr lang="hu-HU" dirty="0"/>
              <a:t> láthatóságát definiálja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24486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dirty="0"/>
              <a:t>SHARED MEMORY ENABLED</a:t>
            </a:r>
            <a:r>
              <a:rPr lang="hu-HU" dirty="0"/>
              <a:t> – Nem része a tananyagnak</a:t>
            </a:r>
          </a:p>
          <a:p>
            <a:pPr lvl="1"/>
            <a:r>
              <a:rPr lang="hu-HU" b="1" dirty="0"/>
              <a:t>FOR TESTING </a:t>
            </a:r>
            <a:r>
              <a:rPr lang="hu-HU" dirty="0"/>
              <a:t>– Teszt osztály, az objektumok automatizált tesztelésére tervezett. Az ilyen osztály tartalmazhat teszt metódusokat, amelyeket teszt futtatások során hív fel a tesztelő keretrendszer.</a:t>
            </a:r>
          </a:p>
          <a:p>
            <a:pPr lvl="1"/>
            <a:r>
              <a:rPr lang="hu-HU" b="1" dirty="0"/>
              <a:t>FRIEND </a:t>
            </a:r>
            <a:r>
              <a:rPr lang="hu-HU" dirty="0"/>
              <a:t>– Az osztállyal </a:t>
            </a:r>
            <a:r>
              <a:rPr lang="hu-HU" dirty="0" err="1"/>
              <a:t>friend</a:t>
            </a:r>
            <a:r>
              <a:rPr lang="hu-HU" dirty="0"/>
              <a:t> kapcsolatban lévő más osztályok meghatározása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97999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Komponensként definiálható elemek</a:t>
            </a:r>
          </a:p>
          <a:p>
            <a:pPr lvl="1"/>
            <a:r>
              <a:rPr lang="hu-HU" dirty="0"/>
              <a:t>Típusok</a:t>
            </a:r>
          </a:p>
          <a:p>
            <a:pPr lvl="1"/>
            <a:r>
              <a:rPr lang="hu-HU" dirty="0"/>
              <a:t>Példány attribútumok</a:t>
            </a:r>
          </a:p>
          <a:p>
            <a:pPr lvl="1"/>
            <a:r>
              <a:rPr lang="hu-HU" dirty="0"/>
              <a:t>Statikus attribútumok</a:t>
            </a:r>
          </a:p>
          <a:p>
            <a:pPr lvl="1"/>
            <a:r>
              <a:rPr lang="hu-HU" dirty="0"/>
              <a:t>Konstansok</a:t>
            </a:r>
          </a:p>
          <a:p>
            <a:pPr lvl="1"/>
            <a:r>
              <a:rPr lang="hu-HU" dirty="0"/>
              <a:t>Metódusok</a:t>
            </a:r>
          </a:p>
          <a:p>
            <a:pPr lvl="1"/>
            <a:r>
              <a:rPr lang="hu-HU" dirty="0"/>
              <a:t>Statikus metódusok</a:t>
            </a:r>
          </a:p>
          <a:p>
            <a:pPr lvl="1"/>
            <a:r>
              <a:rPr lang="hu-HU" dirty="0"/>
              <a:t>Események</a:t>
            </a:r>
          </a:p>
          <a:p>
            <a:pPr lvl="1"/>
            <a:r>
              <a:rPr lang="hu-HU" dirty="0"/>
              <a:t>Statikus események</a:t>
            </a:r>
          </a:p>
          <a:p>
            <a:pPr lvl="1"/>
            <a:r>
              <a:rPr lang="hu-HU" dirty="0"/>
              <a:t>Interfészek és </a:t>
            </a:r>
            <a:r>
              <a:rPr lang="hu-HU" dirty="0" err="1"/>
              <a:t>aliasok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91255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Példány attribútumok</a:t>
            </a:r>
          </a:p>
          <a:p>
            <a:pPr lvl="1"/>
            <a:r>
              <a:rPr lang="hu-HU" dirty="0"/>
              <a:t>DATA</a:t>
            </a:r>
          </a:p>
          <a:p>
            <a:r>
              <a:rPr lang="hu-HU" dirty="0"/>
              <a:t>Statikus attribútumok</a:t>
            </a:r>
          </a:p>
          <a:p>
            <a:pPr lvl="1"/>
            <a:r>
              <a:rPr lang="hu-HU" dirty="0"/>
              <a:t>CLASS-DATA</a:t>
            </a:r>
          </a:p>
          <a:p>
            <a:pPr lvl="1"/>
            <a:endParaRPr lang="hu-HU" dirty="0"/>
          </a:p>
          <a:p>
            <a:r>
              <a:rPr lang="hu-HU" dirty="0"/>
              <a:t>Típusok</a:t>
            </a:r>
          </a:p>
          <a:p>
            <a:pPr lvl="1"/>
            <a:r>
              <a:rPr lang="hu-HU" dirty="0"/>
              <a:t>A riportoknál megismert módon </a:t>
            </a:r>
            <a:r>
              <a:rPr lang="hu-HU" dirty="0" err="1"/>
              <a:t>definiálhatóak</a:t>
            </a:r>
            <a:endParaRPr lang="hu-HU" dirty="0"/>
          </a:p>
          <a:p>
            <a:r>
              <a:rPr lang="hu-HU" dirty="0"/>
              <a:t>Konstansok</a:t>
            </a:r>
          </a:p>
          <a:p>
            <a:pPr lvl="1"/>
            <a:r>
              <a:rPr lang="hu-HU" dirty="0"/>
              <a:t>A riportoknál megismert módon </a:t>
            </a:r>
            <a:r>
              <a:rPr lang="hu-HU" dirty="0" err="1"/>
              <a:t>definiálhatóak</a:t>
            </a:r>
            <a:endParaRPr lang="hu-HU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51074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Metódus definiálása</a:t>
            </a:r>
          </a:p>
          <a:p>
            <a:pPr lvl="1"/>
            <a:r>
              <a:rPr lang="hu-HU" dirty="0"/>
              <a:t>Általános metódus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E220F3-E7DA-4EB6-8EFB-BA91171EF7E0}"/>
              </a:ext>
            </a:extLst>
          </p:cNvPr>
          <p:cNvSpPr txBox="1"/>
          <p:nvPr/>
        </p:nvSpPr>
        <p:spPr>
          <a:xfrm>
            <a:off x="1953086" y="2947386"/>
            <a:ext cx="88954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METHOD</a:t>
            </a:r>
            <a:r>
              <a:rPr lang="en-US" sz="2400" b="1" u="sng" dirty="0">
                <a:highlight>
                  <a:srgbClr val="FFFF00"/>
                </a:highlight>
              </a:rPr>
              <a:t>S</a:t>
            </a:r>
            <a:r>
              <a:rPr lang="en-US" sz="2400" dirty="0"/>
              <a:t> meth </a:t>
            </a:r>
            <a:r>
              <a:rPr lang="en-US" sz="2400" i="1" dirty="0"/>
              <a:t>[</a:t>
            </a:r>
            <a:r>
              <a:rPr lang="en-US" sz="2400" dirty="0"/>
              <a:t>ABSTRACT</a:t>
            </a:r>
            <a:r>
              <a:rPr lang="en-US" sz="2400" i="1" dirty="0"/>
              <a:t>|</a:t>
            </a:r>
            <a:r>
              <a:rPr lang="en-US" sz="2400" dirty="0"/>
              <a:t>FINAL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IMPORTING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EXPORTING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CHANGING</a:t>
            </a:r>
            <a:r>
              <a:rPr lang="en-US" sz="2400" dirty="0"/>
              <a:t> 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[{</a:t>
            </a:r>
            <a:r>
              <a:rPr lang="en-US" sz="2400" b="1" dirty="0"/>
              <a:t>RAISING</a:t>
            </a:r>
            <a:r>
              <a:rPr lang="en-US" sz="2400" dirty="0"/>
              <a:t> exc1</a:t>
            </a:r>
            <a:r>
              <a:rPr lang="en-US" sz="2400" i="1" dirty="0"/>
              <a:t>|</a:t>
            </a:r>
            <a:r>
              <a:rPr lang="en-US" sz="2400" dirty="0"/>
              <a:t>RESUMABLE(exc1) exc2</a:t>
            </a:r>
            <a:r>
              <a:rPr lang="en-US" sz="2400" i="1" dirty="0"/>
              <a:t>|</a:t>
            </a:r>
            <a:r>
              <a:rPr lang="en-US" sz="2400" dirty="0"/>
              <a:t>RESUMABLE(exc2) ...</a:t>
            </a:r>
            <a:r>
              <a:rPr lang="en-US" sz="2400" i="1" dirty="0"/>
              <a:t>}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|{</a:t>
            </a:r>
            <a:r>
              <a:rPr lang="en-US" sz="2400" b="1" dirty="0"/>
              <a:t>EXCEPTIONS</a:t>
            </a:r>
            <a:r>
              <a:rPr lang="en-US" sz="2400" dirty="0"/>
              <a:t> exc1 exc2 ...</a:t>
            </a:r>
            <a:r>
              <a:rPr lang="en-US" sz="2400" i="1" dirty="0"/>
              <a:t>}]</a:t>
            </a:r>
            <a:r>
              <a:rPr lang="en-US" sz="24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24173087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Metódus definiálása</a:t>
            </a:r>
          </a:p>
          <a:p>
            <a:pPr lvl="1"/>
            <a:r>
              <a:rPr lang="hu-HU" dirty="0"/>
              <a:t>Funkcionális metódus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7F65FA-75A7-4940-97CE-29FB9C09FC6F}"/>
              </a:ext>
            </a:extLst>
          </p:cNvPr>
          <p:cNvSpPr txBox="1"/>
          <p:nvPr/>
        </p:nvSpPr>
        <p:spPr>
          <a:xfrm>
            <a:off x="1953086" y="2947386"/>
            <a:ext cx="88954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 </a:t>
            </a:r>
            <a:r>
              <a:rPr lang="en-US" sz="2400" b="1" dirty="0"/>
              <a:t>METHOD</a:t>
            </a:r>
            <a:r>
              <a:rPr lang="en-US" sz="2400" b="1" dirty="0">
                <a:highlight>
                  <a:srgbClr val="FFFF00"/>
                </a:highlight>
              </a:rPr>
              <a:t>S</a:t>
            </a:r>
            <a:r>
              <a:rPr lang="en-US" sz="2400" dirty="0"/>
              <a:t> meth </a:t>
            </a:r>
            <a:r>
              <a:rPr lang="en-US" sz="2400" i="1" dirty="0"/>
              <a:t>[</a:t>
            </a:r>
            <a:r>
              <a:rPr lang="en-US" sz="2400" dirty="0"/>
              <a:t>ABSTRACT</a:t>
            </a:r>
            <a:r>
              <a:rPr lang="en-US" sz="2400" i="1" dirty="0"/>
              <a:t>|</a:t>
            </a:r>
            <a:r>
              <a:rPr lang="en-US" sz="2400" dirty="0"/>
              <a:t>FINAL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IMPORTING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EXPORTING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CHANGING</a:t>
            </a:r>
            <a:r>
              <a:rPr lang="en-US" sz="2400" dirty="0"/>
              <a:t> 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b="1" dirty="0"/>
              <a:t>RETURNING VALUE(r)</a:t>
            </a:r>
            <a:r>
              <a:rPr lang="en-US" sz="2400" dirty="0"/>
              <a:t> typing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i="1" dirty="0"/>
              <a:t>[{</a:t>
            </a:r>
            <a:r>
              <a:rPr lang="en-US" sz="2400" dirty="0"/>
              <a:t>RAISING exc1</a:t>
            </a:r>
            <a:r>
              <a:rPr lang="en-US" sz="2400" i="1" dirty="0"/>
              <a:t>|</a:t>
            </a:r>
            <a:r>
              <a:rPr lang="en-US" sz="2400" dirty="0"/>
              <a:t>RESUMABLE(exc1) exc2</a:t>
            </a:r>
            <a:r>
              <a:rPr lang="en-US" sz="2400" i="1" dirty="0"/>
              <a:t>|</a:t>
            </a:r>
            <a:r>
              <a:rPr lang="en-US" sz="2400" dirty="0"/>
              <a:t>RESUMABLE(exc2) ...</a:t>
            </a:r>
            <a:r>
              <a:rPr lang="en-US" sz="2400" i="1" dirty="0"/>
              <a:t>}</a:t>
            </a:r>
            <a:r>
              <a:rPr lang="en-US" sz="2400" dirty="0"/>
              <a:t>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i="1" dirty="0"/>
              <a:t>|{</a:t>
            </a:r>
            <a:r>
              <a:rPr lang="en-US" sz="2400" dirty="0"/>
              <a:t>EXCEPTIONS exc1 exc2 ...</a:t>
            </a:r>
            <a:r>
              <a:rPr lang="en-US" sz="2400" i="1" dirty="0"/>
              <a:t>}]</a:t>
            </a:r>
            <a:r>
              <a:rPr lang="en-US" sz="2400" dirty="0"/>
              <a:t>. 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9038091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Statikus metódus definiálása.</a:t>
            </a:r>
          </a:p>
          <a:p>
            <a:r>
              <a:rPr lang="hu-HU" dirty="0"/>
              <a:t>Szintaktikája hasonló a példány metódus definiálásához, de:</a:t>
            </a:r>
          </a:p>
          <a:p>
            <a:pPr lvl="1"/>
            <a:r>
              <a:rPr lang="hu-HU" dirty="0"/>
              <a:t>METHODS helyett CLASS-METHODS –t kell használni.</a:t>
            </a:r>
          </a:p>
          <a:p>
            <a:pPr lvl="1"/>
            <a:r>
              <a:rPr lang="hu-HU" dirty="0"/>
              <a:t>Nem lehet absztrakt és </a:t>
            </a:r>
            <a:r>
              <a:rPr lang="hu-HU" dirty="0" err="1"/>
              <a:t>final</a:t>
            </a:r>
            <a:endParaRPr lang="hu-HU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285D6F-5047-4022-8102-F7745DBD5D3B}"/>
              </a:ext>
            </a:extLst>
          </p:cNvPr>
          <p:cNvSpPr txBox="1"/>
          <p:nvPr/>
        </p:nvSpPr>
        <p:spPr>
          <a:xfrm>
            <a:off x="1925354" y="3801655"/>
            <a:ext cx="88954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/>
              <a:t>CLASS-</a:t>
            </a:r>
            <a:r>
              <a:rPr lang="en-US" sz="2400" b="1" dirty="0"/>
              <a:t>METHOD</a:t>
            </a:r>
            <a:r>
              <a:rPr lang="en-US" sz="2400" b="1" u="sng" dirty="0"/>
              <a:t>S</a:t>
            </a:r>
            <a:r>
              <a:rPr lang="en-US" sz="2400" dirty="0"/>
              <a:t> meth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IMPORTING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EXPORTING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CHANGING</a:t>
            </a:r>
            <a:r>
              <a:rPr lang="en-US" sz="2400" dirty="0"/>
              <a:t> 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[{</a:t>
            </a:r>
            <a:r>
              <a:rPr lang="en-US" sz="2400" b="1" dirty="0"/>
              <a:t>RAISING</a:t>
            </a:r>
            <a:r>
              <a:rPr lang="en-US" sz="2400" dirty="0"/>
              <a:t> exc1</a:t>
            </a:r>
            <a:r>
              <a:rPr lang="en-US" sz="2400" i="1" dirty="0"/>
              <a:t>|</a:t>
            </a:r>
            <a:r>
              <a:rPr lang="en-US" sz="2400" dirty="0"/>
              <a:t>RESUMABLE(exc1) exc2</a:t>
            </a:r>
            <a:r>
              <a:rPr lang="en-US" sz="2400" i="1" dirty="0"/>
              <a:t>|</a:t>
            </a:r>
            <a:r>
              <a:rPr lang="en-US" sz="2400" dirty="0"/>
              <a:t>RESUMABLE(exc2) ...</a:t>
            </a:r>
            <a:r>
              <a:rPr lang="en-US" sz="2400" i="1" dirty="0"/>
              <a:t>}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|{</a:t>
            </a:r>
            <a:r>
              <a:rPr lang="en-US" sz="2400" b="1" dirty="0"/>
              <a:t>EXCEPTIONS</a:t>
            </a:r>
            <a:r>
              <a:rPr lang="en-US" sz="2400" dirty="0"/>
              <a:t> exc1 exc2 ...</a:t>
            </a:r>
            <a:r>
              <a:rPr lang="en-US" sz="2400" i="1" dirty="0"/>
              <a:t>}]</a:t>
            </a:r>
            <a:r>
              <a:rPr lang="en-US" sz="24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50091864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Példány konstruktor</a:t>
            </a:r>
          </a:p>
          <a:p>
            <a:endParaRPr lang="hu-HU" dirty="0"/>
          </a:p>
          <a:p>
            <a:r>
              <a:rPr lang="hu-HU" dirty="0"/>
              <a:t>Kötött névvel rendelkezik</a:t>
            </a:r>
          </a:p>
          <a:p>
            <a:r>
              <a:rPr lang="hu-HU" dirty="0"/>
              <a:t>Nincs kimeneti és </a:t>
            </a:r>
            <a:r>
              <a:rPr lang="hu-HU" dirty="0" err="1"/>
              <a:t>changing</a:t>
            </a:r>
            <a:r>
              <a:rPr lang="hu-HU" dirty="0"/>
              <a:t> paramétere, de lehet bemeneti paramétere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en-US" b="1" dirty="0"/>
              <a:t>METHODS</a:t>
            </a:r>
            <a:r>
              <a:rPr lang="en-US" dirty="0"/>
              <a:t> </a:t>
            </a:r>
            <a:r>
              <a:rPr lang="en-US" b="1" dirty="0"/>
              <a:t>constructor</a:t>
            </a:r>
            <a:r>
              <a:rPr lang="en-US" dirty="0"/>
              <a:t> </a:t>
            </a:r>
            <a:r>
              <a:rPr lang="en-US" i="1" dirty="0"/>
              <a:t>[</a:t>
            </a:r>
            <a:r>
              <a:rPr lang="en-US" dirty="0"/>
              <a:t>FINAL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[</a:t>
            </a:r>
            <a:r>
              <a:rPr lang="en-US" dirty="0"/>
              <a:t>IMPORTING parameters 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[{</a:t>
            </a:r>
            <a:r>
              <a:rPr lang="en-US" dirty="0"/>
              <a:t>RAISING exc1</a:t>
            </a:r>
            <a:r>
              <a:rPr lang="en-US" i="1" dirty="0"/>
              <a:t>|</a:t>
            </a:r>
            <a:r>
              <a:rPr lang="en-US" dirty="0"/>
              <a:t>RESUMABLE(exc1) exc2</a:t>
            </a:r>
            <a:r>
              <a:rPr lang="en-US" i="1" dirty="0"/>
              <a:t>|</a:t>
            </a:r>
            <a:r>
              <a:rPr lang="en-US" dirty="0"/>
              <a:t>RESUMABLE(exc2) ...</a:t>
            </a:r>
            <a:r>
              <a:rPr lang="en-US" i="1" dirty="0"/>
              <a:t>}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|{</a:t>
            </a:r>
            <a:r>
              <a:rPr lang="en-US" dirty="0"/>
              <a:t>EXCEPTIONS exc1 exc2 ...</a:t>
            </a:r>
            <a:r>
              <a:rPr lang="en-US" i="1" dirty="0"/>
              <a:t>}]</a:t>
            </a:r>
            <a:r>
              <a:rPr lang="en-US" dirty="0"/>
              <a:t>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790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7B02A-BBDF-47A7-BE77-BC988B46E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Structures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61F5C-B119-40F1-BB70-70F443236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Összetett adatstruktúrák leírására használjuk</a:t>
            </a:r>
          </a:p>
          <a:p>
            <a:r>
              <a:rPr lang="hu-HU" dirty="0"/>
              <a:t>Attribútumokból épül fel, mely komponensekre hivatkoznak. Komponens lehet</a:t>
            </a:r>
          </a:p>
          <a:p>
            <a:pPr lvl="1"/>
            <a:r>
              <a:rPr lang="hu-HU" dirty="0"/>
              <a:t>Beépített típus</a:t>
            </a:r>
          </a:p>
          <a:p>
            <a:pPr lvl="1"/>
            <a:r>
              <a:rPr lang="hu-HU" dirty="0"/>
              <a:t>Adatelem</a:t>
            </a:r>
          </a:p>
          <a:p>
            <a:pPr lvl="1"/>
            <a:r>
              <a:rPr lang="hu-HU" dirty="0"/>
              <a:t>Struktúra</a:t>
            </a:r>
          </a:p>
          <a:p>
            <a:pPr lvl="1"/>
            <a:r>
              <a:rPr lang="hu-HU" dirty="0"/>
              <a:t>Táblatípus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21660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Példány </a:t>
            </a:r>
            <a:r>
              <a:rPr lang="hu-HU" dirty="0" err="1"/>
              <a:t>destruktor</a:t>
            </a:r>
            <a:endParaRPr lang="hu-HU" dirty="0"/>
          </a:p>
          <a:p>
            <a:endParaRPr lang="hu-HU" dirty="0"/>
          </a:p>
          <a:p>
            <a:r>
              <a:rPr lang="hu-HU" dirty="0"/>
              <a:t>Az ABAP-ban nincs </a:t>
            </a:r>
            <a:r>
              <a:rPr lang="hu-HU" dirty="0" err="1"/>
              <a:t>destructor</a:t>
            </a:r>
            <a:r>
              <a:rPr lang="en-GB" dirty="0"/>
              <a:t>*</a:t>
            </a:r>
            <a:endParaRPr lang="hu-HU" dirty="0"/>
          </a:p>
          <a:p>
            <a:r>
              <a:rPr lang="hu-HU" dirty="0"/>
              <a:t>A már nem használt objektum példányokat egy </a:t>
            </a:r>
            <a:r>
              <a:rPr lang="hu-HU" dirty="0" err="1"/>
              <a:t>garbage-collector</a:t>
            </a:r>
            <a:r>
              <a:rPr lang="hu-HU" dirty="0"/>
              <a:t> háttérfolyamat távolítja el a memóriából. A </a:t>
            </a:r>
            <a:r>
              <a:rPr lang="hu-HU" dirty="0" err="1"/>
              <a:t>garbage-collector</a:t>
            </a:r>
            <a:r>
              <a:rPr lang="hu-HU" dirty="0"/>
              <a:t> ellenőrzi, hogy az adott objektumra van-e még a rendszerben hivatkozás. Ha nincs, akkor felszabadítja a memóriaterületet.</a:t>
            </a:r>
            <a:r>
              <a:rPr lang="en-GB" dirty="0"/>
              <a:t> A garbage-collector </a:t>
            </a:r>
            <a:r>
              <a:rPr lang="en-GB" dirty="0" err="1"/>
              <a:t>eljárás</a:t>
            </a:r>
            <a:r>
              <a:rPr lang="en-GB" dirty="0"/>
              <a:t> </a:t>
            </a:r>
            <a:r>
              <a:rPr lang="en-GB" dirty="0" err="1"/>
              <a:t>saját</a:t>
            </a:r>
            <a:r>
              <a:rPr lang="en-GB" dirty="0"/>
              <a:t> </a:t>
            </a:r>
            <a:r>
              <a:rPr lang="en-GB" dirty="0" err="1"/>
              <a:t>fejlesztésben</a:t>
            </a:r>
            <a:r>
              <a:rPr lang="en-GB" dirty="0"/>
              <a:t> is </a:t>
            </a:r>
            <a:r>
              <a:rPr lang="en-GB" dirty="0" err="1"/>
              <a:t>felhívható</a:t>
            </a:r>
            <a:r>
              <a:rPr lang="en-GB" dirty="0"/>
              <a:t>.</a:t>
            </a:r>
            <a:endParaRPr lang="en-US" dirty="0"/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dirty="0"/>
              <a:t>*</a:t>
            </a:r>
            <a:r>
              <a:rPr lang="en-GB" dirty="0" err="1"/>
              <a:t>Létezik</a:t>
            </a:r>
            <a:r>
              <a:rPr lang="en-GB" dirty="0"/>
              <a:t> </a:t>
            </a:r>
            <a:r>
              <a:rPr lang="en-GB" dirty="0" err="1"/>
              <a:t>destruktor</a:t>
            </a:r>
            <a:r>
              <a:rPr lang="en-GB" dirty="0"/>
              <a:t>, de </a:t>
            </a:r>
            <a:r>
              <a:rPr lang="en-GB" dirty="0" err="1"/>
              <a:t>csak</a:t>
            </a:r>
            <a:r>
              <a:rPr lang="en-GB" dirty="0"/>
              <a:t> SAP </a:t>
            </a:r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fejlesztők</a:t>
            </a:r>
            <a:r>
              <a:rPr lang="en-GB" dirty="0"/>
              <a:t> </a:t>
            </a:r>
            <a:r>
              <a:rPr lang="en-GB" dirty="0" err="1"/>
              <a:t>tudják</a:t>
            </a:r>
            <a:r>
              <a:rPr lang="en-GB" dirty="0"/>
              <a:t> </a:t>
            </a:r>
            <a:r>
              <a:rPr lang="en-GB" dirty="0" err="1"/>
              <a:t>használni</a:t>
            </a:r>
            <a:r>
              <a:rPr lang="en-GB" dirty="0"/>
              <a:t> </a:t>
            </a:r>
            <a:r>
              <a:rPr lang="en-GB" dirty="0" err="1"/>
              <a:t>és</a:t>
            </a:r>
            <a:r>
              <a:rPr lang="en-GB" dirty="0"/>
              <a:t> </a:t>
            </a:r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fejlesztésben</a:t>
            </a:r>
            <a:r>
              <a:rPr lang="en-GB" dirty="0"/>
              <a:t> is </a:t>
            </a:r>
            <a:r>
              <a:rPr lang="en-GB" dirty="0" err="1"/>
              <a:t>nagyon</a:t>
            </a:r>
            <a:r>
              <a:rPr lang="en-GB" dirty="0"/>
              <a:t> </a:t>
            </a:r>
            <a:r>
              <a:rPr lang="en-GB" dirty="0" err="1"/>
              <a:t>limitált</a:t>
            </a:r>
            <a:r>
              <a:rPr lang="en-GB" dirty="0"/>
              <a:t> </a:t>
            </a:r>
            <a:r>
              <a:rPr lang="en-GB" dirty="0" err="1"/>
              <a:t>módon</a:t>
            </a:r>
            <a:r>
              <a:rPr lang="en-GB" dirty="0"/>
              <a:t>.</a:t>
            </a: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89428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 err="1"/>
              <a:t>Class</a:t>
            </a:r>
            <a:r>
              <a:rPr lang="hu-HU" dirty="0"/>
              <a:t> </a:t>
            </a:r>
            <a:r>
              <a:rPr lang="hu-HU" dirty="0" err="1"/>
              <a:t>constructor</a:t>
            </a:r>
            <a:endParaRPr lang="hu-HU" dirty="0"/>
          </a:p>
          <a:p>
            <a:endParaRPr lang="hu-HU" dirty="0"/>
          </a:p>
          <a:p>
            <a:r>
              <a:rPr lang="en-US" b="1" dirty="0"/>
              <a:t>CLASS-METHODS </a:t>
            </a:r>
            <a:r>
              <a:rPr lang="en-US" b="1" dirty="0" err="1"/>
              <a:t>class_constructor</a:t>
            </a:r>
            <a:r>
              <a:rPr lang="en-US" b="1" dirty="0"/>
              <a:t>.</a:t>
            </a:r>
            <a:r>
              <a:rPr lang="en-US" dirty="0"/>
              <a:t> </a:t>
            </a:r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65430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Felüldefiniálás</a:t>
            </a:r>
          </a:p>
          <a:p>
            <a:endParaRPr lang="hu-HU" dirty="0"/>
          </a:p>
          <a:p>
            <a:r>
              <a:rPr lang="hu-HU" dirty="0"/>
              <a:t>Származtatott osztályban lehetőség van metódusok felüldefiniálására, ha az az ősosztályban nincs tiltva (nem FINAL)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  </a:t>
            </a:r>
            <a:r>
              <a:rPr lang="en-US" dirty="0"/>
              <a:t> </a:t>
            </a:r>
            <a:r>
              <a:rPr lang="en-US" b="1" dirty="0"/>
              <a:t>METHODS </a:t>
            </a:r>
            <a:r>
              <a:rPr lang="en-US" dirty="0"/>
              <a:t>meth </a:t>
            </a:r>
            <a:r>
              <a:rPr lang="en-US" i="1" dirty="0"/>
              <a:t>[</a:t>
            </a:r>
            <a:r>
              <a:rPr lang="en-US" dirty="0"/>
              <a:t>FINAL</a:t>
            </a:r>
            <a:r>
              <a:rPr lang="en-US" i="1" dirty="0"/>
              <a:t>]</a:t>
            </a:r>
            <a:r>
              <a:rPr lang="en-US" dirty="0"/>
              <a:t> </a:t>
            </a:r>
            <a:r>
              <a:rPr lang="en-US" b="1" dirty="0"/>
              <a:t>REDEFINITION</a:t>
            </a:r>
            <a:r>
              <a:rPr lang="en-US" dirty="0"/>
              <a:t>.</a:t>
            </a:r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23391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ABAP interfészek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en-US" b="1" dirty="0"/>
              <a:t>INTERFACES</a:t>
            </a:r>
            <a:r>
              <a:rPr lang="en-US" dirty="0"/>
              <a:t> </a:t>
            </a:r>
            <a:r>
              <a:rPr lang="en-US" dirty="0" err="1"/>
              <a:t>intf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[</a:t>
            </a:r>
            <a:r>
              <a:rPr lang="en-US" b="1" dirty="0"/>
              <a:t>PARTIALLY IMPLEMENTED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{</a:t>
            </a:r>
            <a:r>
              <a:rPr lang="en-US" dirty="0"/>
              <a:t> </a:t>
            </a:r>
            <a:r>
              <a:rPr lang="en-US" i="1" dirty="0"/>
              <a:t>{[</a:t>
            </a:r>
            <a:r>
              <a:rPr lang="en-US" dirty="0"/>
              <a:t>ABSTRACT METHODS meth1 meth2 ... 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   </a:t>
            </a:r>
            <a:r>
              <a:rPr lang="en-US" i="1" dirty="0"/>
              <a:t>[</a:t>
            </a:r>
            <a:r>
              <a:rPr lang="en-US" dirty="0"/>
              <a:t>FINAL METHODS meth1 meth2 ... </a:t>
            </a:r>
            <a:r>
              <a:rPr lang="en-US" i="1" dirty="0"/>
              <a:t>]}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|</a:t>
            </a:r>
            <a:r>
              <a:rPr lang="en-US" dirty="0"/>
              <a:t> </a:t>
            </a:r>
            <a:r>
              <a:rPr lang="en-US" i="1" dirty="0"/>
              <a:t>[</a:t>
            </a:r>
            <a:r>
              <a:rPr lang="en-US" dirty="0"/>
              <a:t>ALL METHODS </a:t>
            </a:r>
            <a:r>
              <a:rPr lang="en-US" i="1" dirty="0"/>
              <a:t>{</a:t>
            </a:r>
            <a:r>
              <a:rPr lang="en-US" dirty="0"/>
              <a:t>ABSTRACT</a:t>
            </a:r>
            <a:r>
              <a:rPr lang="en-US" i="1" dirty="0"/>
              <a:t>|</a:t>
            </a:r>
            <a:r>
              <a:rPr lang="en-US" dirty="0"/>
              <a:t>FINAL</a:t>
            </a:r>
            <a:r>
              <a:rPr lang="en-US" i="1" dirty="0"/>
              <a:t>}]</a:t>
            </a:r>
            <a:r>
              <a:rPr lang="en-US" dirty="0"/>
              <a:t> </a:t>
            </a:r>
            <a:r>
              <a:rPr lang="en-US" i="1" dirty="0"/>
              <a:t>}</a:t>
            </a:r>
            <a:r>
              <a:rPr lang="en-US" dirty="0"/>
              <a:t> </a:t>
            </a:r>
            <a:r>
              <a:rPr lang="hu-HU" dirty="0"/>
              <a:t>.</a:t>
            </a:r>
            <a:r>
              <a:rPr lang="en-US" dirty="0"/>
              <a:t> </a:t>
            </a:r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78120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ABAP események</a:t>
            </a:r>
          </a:p>
          <a:p>
            <a:endParaRPr lang="hu-HU" dirty="0"/>
          </a:p>
          <a:p>
            <a:r>
              <a:rPr lang="en-US" b="1" dirty="0"/>
              <a:t>EVENTS </a:t>
            </a:r>
            <a:r>
              <a:rPr lang="en-US" b="1" dirty="0" err="1"/>
              <a:t>evt</a:t>
            </a:r>
            <a:r>
              <a:rPr lang="en-US" b="1" dirty="0"/>
              <a:t> </a:t>
            </a:r>
            <a:r>
              <a:rPr lang="en-US" b="1" i="1" dirty="0"/>
              <a:t>[</a:t>
            </a:r>
            <a:r>
              <a:rPr lang="en-US" b="1" dirty="0"/>
              <a:t>EXPORTING parameters</a:t>
            </a:r>
            <a:r>
              <a:rPr lang="en-US" b="1" i="1" dirty="0"/>
              <a:t>]</a:t>
            </a:r>
            <a:r>
              <a:rPr lang="en-US" b="1" dirty="0"/>
              <a:t>.</a:t>
            </a:r>
            <a:r>
              <a:rPr lang="en-US" dirty="0"/>
              <a:t> </a:t>
            </a:r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15469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ABAP osztály implementálása</a:t>
            </a:r>
          </a:p>
          <a:p>
            <a:r>
              <a:rPr lang="hu-HU" dirty="0"/>
              <a:t>Elkülönítve hozzuk létre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en-US" b="1" dirty="0"/>
              <a:t>CLASS</a:t>
            </a:r>
            <a:r>
              <a:rPr lang="en-US" dirty="0"/>
              <a:t> </a:t>
            </a:r>
            <a:r>
              <a:rPr lang="en-US" dirty="0" err="1"/>
              <a:t>class</a:t>
            </a:r>
            <a:r>
              <a:rPr lang="en-US" dirty="0"/>
              <a:t> </a:t>
            </a:r>
            <a:r>
              <a:rPr lang="en-US" b="1" dirty="0"/>
              <a:t>IMPLEMENTATION</a:t>
            </a:r>
            <a:r>
              <a:rPr lang="en-US" dirty="0"/>
              <a:t>. </a:t>
            </a:r>
            <a:br>
              <a:rPr lang="en-US" dirty="0"/>
            </a:br>
            <a:r>
              <a:rPr lang="en-US" dirty="0"/>
              <a:t>    ...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b="1" dirty="0"/>
              <a:t>METHOD</a:t>
            </a:r>
            <a:r>
              <a:rPr lang="en-US" dirty="0"/>
              <a:t> ... </a:t>
            </a:r>
            <a:br>
              <a:rPr lang="en-US" dirty="0"/>
            </a:br>
            <a:r>
              <a:rPr lang="en-US" dirty="0"/>
              <a:t>      ...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b="1" dirty="0"/>
              <a:t>ENDMETHOD</a:t>
            </a:r>
            <a:r>
              <a:rPr lang="en-US" dirty="0"/>
              <a:t>. </a:t>
            </a:r>
            <a:br>
              <a:rPr lang="en-US" dirty="0"/>
            </a:br>
            <a:r>
              <a:rPr lang="en-US" dirty="0"/>
              <a:t>    ... </a:t>
            </a:r>
            <a:br>
              <a:rPr lang="en-US" dirty="0"/>
            </a:br>
            <a:r>
              <a:rPr lang="en-US" dirty="0"/>
              <a:t>  </a:t>
            </a:r>
            <a:r>
              <a:rPr lang="en-US" b="1" dirty="0"/>
              <a:t>ENDCLASS</a:t>
            </a:r>
            <a:r>
              <a:rPr lang="en-US" dirty="0"/>
              <a:t>.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56497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Definíció publikálása</a:t>
            </a:r>
          </a:p>
          <a:p>
            <a:pPr lvl="1"/>
            <a:r>
              <a:rPr lang="hu-HU" dirty="0"/>
              <a:t>Szükséges lehet, hogy egy osztály definíciója már korábban rendelkezésre álljon, mint az lehetséges. Például típust szeretnénk rá definiálni, mielőtt még az osztály definiálnánk. Tegyük fel, hogy két osztályunk egymást használja.</a:t>
            </a:r>
          </a:p>
          <a:p>
            <a:pPr lvl="1"/>
            <a:r>
              <a:rPr lang="en-US" dirty="0"/>
              <a:t> </a:t>
            </a:r>
            <a:r>
              <a:rPr lang="en-US" b="1" dirty="0"/>
              <a:t>CLASS </a:t>
            </a:r>
            <a:r>
              <a:rPr lang="en-US" b="1" dirty="0" err="1"/>
              <a:t>class</a:t>
            </a:r>
            <a:r>
              <a:rPr lang="en-US" b="1" dirty="0"/>
              <a:t> DEFINITION DEFERRED </a:t>
            </a:r>
            <a:r>
              <a:rPr lang="en-US" b="1" i="1" dirty="0"/>
              <a:t>[</a:t>
            </a:r>
            <a:r>
              <a:rPr lang="en-US" b="1" dirty="0"/>
              <a:t>PUBLIC</a:t>
            </a:r>
            <a:r>
              <a:rPr lang="en-US" b="1" i="1" dirty="0"/>
              <a:t>]</a:t>
            </a:r>
            <a:r>
              <a:rPr lang="en-US" b="1" dirty="0"/>
              <a:t>.</a:t>
            </a:r>
            <a:r>
              <a:rPr lang="en-US" dirty="0"/>
              <a:t> </a:t>
            </a:r>
            <a:endParaRPr lang="hu-HU" dirty="0"/>
          </a:p>
          <a:p>
            <a:pPr lvl="1"/>
            <a:endParaRPr lang="hu-HU" dirty="0"/>
          </a:p>
          <a:p>
            <a:r>
              <a:rPr lang="hu-HU" dirty="0"/>
              <a:t>Lehetséges helyi </a:t>
            </a:r>
            <a:r>
              <a:rPr lang="hu-HU" dirty="0" err="1"/>
              <a:t>friend</a:t>
            </a:r>
            <a:r>
              <a:rPr lang="hu-HU" dirty="0"/>
              <a:t> osztály definiálása (az osztálydefiníción kívül)</a:t>
            </a:r>
          </a:p>
          <a:p>
            <a:pPr lvl="1"/>
            <a:r>
              <a:rPr lang="en-US" b="1" dirty="0"/>
              <a:t>CLASS </a:t>
            </a:r>
            <a:r>
              <a:rPr lang="en-US" b="1" dirty="0" err="1"/>
              <a:t>class</a:t>
            </a:r>
            <a:r>
              <a:rPr lang="en-US" b="1" dirty="0"/>
              <a:t> DEFINITION </a:t>
            </a:r>
            <a:br>
              <a:rPr lang="en-US" b="1" dirty="0"/>
            </a:br>
            <a:r>
              <a:rPr lang="en-US" b="1" dirty="0"/>
              <a:t>              LOCAL FRIENDS class1 class2 ... </a:t>
            </a:r>
            <a:br>
              <a:rPr lang="en-US" b="1" dirty="0"/>
            </a:br>
            <a:r>
              <a:rPr lang="en-US" b="1" dirty="0"/>
              <a:t>                            intf1  intf2  ...</a:t>
            </a:r>
            <a:r>
              <a:rPr lang="en-US" dirty="0"/>
              <a:t> </a:t>
            </a:r>
            <a:endParaRPr lang="hu-HU" dirty="0"/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92352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Globális osztály létrehozása SE24 tranzakcióval, vagy SE80</a:t>
            </a:r>
            <a:r>
              <a:rPr lang="en-GB" dirty="0"/>
              <a:t> SAPGUI </a:t>
            </a:r>
            <a:r>
              <a:rPr lang="en-GB" dirty="0" err="1"/>
              <a:t>esetén</a:t>
            </a:r>
            <a:r>
              <a:rPr lang="en-GB" dirty="0"/>
              <a:t>.</a:t>
            </a:r>
          </a:p>
          <a:p>
            <a:r>
              <a:rPr lang="en-GB" dirty="0"/>
              <a:t>ABAP Development Tools (ADT) </a:t>
            </a:r>
            <a:r>
              <a:rPr lang="en-GB" dirty="0" err="1"/>
              <a:t>esetén</a:t>
            </a:r>
            <a:r>
              <a:rPr lang="en-GB" dirty="0"/>
              <a:t> a </a:t>
            </a:r>
            <a:r>
              <a:rPr lang="en-GB" dirty="0" err="1"/>
              <a:t>már</a:t>
            </a:r>
            <a:r>
              <a:rPr lang="en-GB" dirty="0"/>
              <a:t> </a:t>
            </a:r>
            <a:r>
              <a:rPr lang="en-GB" dirty="0" err="1"/>
              <a:t>tanult</a:t>
            </a:r>
            <a:r>
              <a:rPr lang="en-GB" dirty="0"/>
              <a:t> </a:t>
            </a:r>
            <a:r>
              <a:rPr lang="en-GB" dirty="0" err="1"/>
              <a:t>módon</a:t>
            </a:r>
            <a:r>
              <a:rPr lang="en-GB" dirty="0"/>
              <a:t> </a:t>
            </a:r>
            <a:r>
              <a:rPr lang="en-GB" dirty="0" err="1"/>
              <a:t>tudunk</a:t>
            </a:r>
            <a:r>
              <a:rPr lang="en-GB" dirty="0"/>
              <a:t> </a:t>
            </a:r>
            <a:r>
              <a:rPr lang="en-GB" dirty="0" err="1"/>
              <a:t>létrehozni</a:t>
            </a:r>
            <a:r>
              <a:rPr lang="en-GB" dirty="0"/>
              <a:t> </a:t>
            </a:r>
            <a:r>
              <a:rPr lang="en-GB" dirty="0" err="1"/>
              <a:t>globális</a:t>
            </a:r>
            <a:r>
              <a:rPr lang="en-GB" dirty="0"/>
              <a:t> </a:t>
            </a:r>
            <a:r>
              <a:rPr lang="en-GB" dirty="0" err="1"/>
              <a:t>osztályokat</a:t>
            </a:r>
            <a:r>
              <a:rPr lang="en-GB" dirty="0"/>
              <a:t>.</a:t>
            </a:r>
            <a:endParaRPr lang="hu-HU" dirty="0"/>
          </a:p>
          <a:p>
            <a:r>
              <a:rPr lang="hu-HU" dirty="0"/>
              <a:t>Rendszerek között transzportálható objektumok.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45170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Az interfésznek csak definíciós része van.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b="1" dirty="0"/>
              <a:t>I</a:t>
            </a:r>
            <a:r>
              <a:rPr lang="en-US" b="1" dirty="0"/>
              <a:t>NTERFACE</a:t>
            </a:r>
            <a:r>
              <a:rPr lang="en-US" dirty="0"/>
              <a:t> </a:t>
            </a:r>
            <a:r>
              <a:rPr lang="en-US" dirty="0" err="1"/>
              <a:t>intf</a:t>
            </a:r>
            <a:r>
              <a:rPr lang="en-US" dirty="0"/>
              <a:t> </a:t>
            </a:r>
            <a:r>
              <a:rPr lang="en-US" i="1" dirty="0"/>
              <a:t>[</a:t>
            </a:r>
            <a:r>
              <a:rPr lang="en-US" dirty="0"/>
              <a:t>PUBLIC</a:t>
            </a:r>
            <a:r>
              <a:rPr lang="en-US" i="1" dirty="0"/>
              <a:t>]</a:t>
            </a:r>
            <a:r>
              <a:rPr lang="en-US" dirty="0"/>
              <a:t>.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[</a:t>
            </a:r>
            <a:r>
              <a:rPr lang="en-US" dirty="0"/>
              <a:t>components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</a:t>
            </a:r>
            <a:r>
              <a:rPr lang="en-US" b="1" dirty="0"/>
              <a:t>ENDINTERFACE</a:t>
            </a:r>
            <a:r>
              <a:rPr lang="en-US" dirty="0"/>
              <a:t>. </a:t>
            </a:r>
            <a:endParaRPr lang="hu-HU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Az interfész komponensei megegyeznek az osztályok komponenseivel.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54293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Objektumokat referencia típusú változóban tudunk tárolni</a:t>
            </a:r>
          </a:p>
          <a:p>
            <a:r>
              <a:rPr lang="hu-HU" dirty="0"/>
              <a:t>Létrehozása</a:t>
            </a:r>
          </a:p>
          <a:p>
            <a:pPr marL="411480" lvl="1" indent="0">
              <a:buNone/>
            </a:pPr>
            <a:r>
              <a:rPr lang="hu-HU" b="1" dirty="0"/>
              <a:t>DATA</a:t>
            </a:r>
            <a:r>
              <a:rPr lang="hu-HU" dirty="0"/>
              <a:t>: </a:t>
            </a:r>
            <a:r>
              <a:rPr lang="hu-HU" dirty="0" err="1"/>
              <a:t>lo_object</a:t>
            </a:r>
            <a:r>
              <a:rPr lang="hu-HU" dirty="0"/>
              <a:t> </a:t>
            </a:r>
            <a:r>
              <a:rPr lang="hu-HU" b="1" dirty="0"/>
              <a:t>TYPE REF TO </a:t>
            </a:r>
            <a:r>
              <a:rPr lang="hu-HU" dirty="0"/>
              <a:t>&lt;osztály vagy interfész&gt;.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Ha a referencia változó osztályra mutat, akkor az példány implicit létrehozható.</a:t>
            </a:r>
          </a:p>
          <a:p>
            <a:pPr marL="411480" lvl="1" indent="0">
              <a:buNone/>
            </a:pPr>
            <a:r>
              <a:rPr lang="hu-HU" b="1" dirty="0"/>
              <a:t>CREATE OBJECT </a:t>
            </a:r>
            <a:r>
              <a:rPr lang="hu-HU" dirty="0" err="1"/>
              <a:t>lo_object</a:t>
            </a:r>
            <a:r>
              <a:rPr lang="hu-HU" dirty="0"/>
              <a:t>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Ha a referencia változó interfészre mutat, akkor explicit kell létrehozni.</a:t>
            </a:r>
          </a:p>
          <a:p>
            <a:pPr marL="411480" lvl="1" indent="0">
              <a:buNone/>
            </a:pPr>
            <a:r>
              <a:rPr lang="hu-HU" b="1" dirty="0"/>
              <a:t>CREATE OBJECT </a:t>
            </a:r>
            <a:r>
              <a:rPr lang="hu-HU" dirty="0" err="1"/>
              <a:t>lo_object</a:t>
            </a:r>
            <a:r>
              <a:rPr lang="hu-HU" dirty="0"/>
              <a:t> </a:t>
            </a:r>
            <a:r>
              <a:rPr lang="hu-HU" b="1" dirty="0"/>
              <a:t>TYPE</a:t>
            </a:r>
            <a:r>
              <a:rPr lang="hu-HU" dirty="0"/>
              <a:t> &lt;osztály&gt;.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238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67D35-D74E-4619-8E61-CA0E6AD80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Structures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6A8EA-A37E-455A-BF67-0FBC246F8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dirty="0"/>
              <a:t>3 típust különböztetünk meg</a:t>
            </a:r>
          </a:p>
          <a:p>
            <a:r>
              <a:rPr lang="hu-HU" dirty="0"/>
              <a:t>Egyszerű struktúrák</a:t>
            </a:r>
          </a:p>
          <a:p>
            <a:pPr marL="109728" indent="0">
              <a:buNone/>
            </a:pPr>
            <a:r>
              <a:rPr lang="hu-HU" dirty="0"/>
              <a:t>	Mezői csak elemi típusokra mutatnak</a:t>
            </a:r>
          </a:p>
          <a:p>
            <a:r>
              <a:rPr lang="hu-HU" dirty="0"/>
              <a:t>Beágyazott struktúrák</a:t>
            </a:r>
          </a:p>
          <a:p>
            <a:pPr marL="411480" lvl="1" indent="0">
              <a:buNone/>
            </a:pPr>
            <a:r>
              <a:rPr lang="hu-HU" dirty="0"/>
              <a:t>	Legalább egy mezője egy másik struktúrára mutat (de nem táblatípusra)</a:t>
            </a:r>
          </a:p>
          <a:p>
            <a:r>
              <a:rPr lang="hu-HU" dirty="0"/>
              <a:t>Mélyen beágyazott struktúrák</a:t>
            </a:r>
          </a:p>
          <a:p>
            <a:pPr marL="411480" lvl="1" indent="0">
              <a:buNone/>
            </a:pPr>
            <a:r>
              <a:rPr lang="hu-HU" dirty="0"/>
              <a:t>	A struktúra legalább egy táblatípusra mutat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34635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hu-HU" dirty="0"/>
              <a:t>Példány metódust két módon lehet hívni: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 err="1"/>
              <a:t>lo_object</a:t>
            </a:r>
            <a:r>
              <a:rPr lang="hu-HU" dirty="0"/>
              <a:t>-&gt;</a:t>
            </a:r>
            <a:r>
              <a:rPr lang="hu-HU" dirty="0" err="1"/>
              <a:t>method</a:t>
            </a:r>
            <a:r>
              <a:rPr lang="hu-HU" dirty="0"/>
              <a:t>(  &lt;paraméterek &gt; ).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CALL METHOD </a:t>
            </a:r>
            <a:r>
              <a:rPr lang="hu-HU" dirty="0" err="1"/>
              <a:t>lo_object</a:t>
            </a:r>
            <a:r>
              <a:rPr lang="hu-HU" dirty="0"/>
              <a:t>-&gt;</a:t>
            </a:r>
            <a:r>
              <a:rPr lang="hu-HU" dirty="0" err="1"/>
              <a:t>method</a:t>
            </a:r>
            <a:br>
              <a:rPr lang="hu-HU" dirty="0"/>
            </a:br>
            <a:r>
              <a:rPr lang="hu-HU" dirty="0"/>
              <a:t>	&lt;EXPORTING &lt;paraméterek&gt;</a:t>
            </a:r>
            <a:br>
              <a:rPr lang="hu-HU" dirty="0"/>
            </a:br>
            <a:r>
              <a:rPr lang="hu-HU" dirty="0"/>
              <a:t>	&lt;IMPORTING &lt;paraméterek&gt;</a:t>
            </a:r>
            <a:br>
              <a:rPr lang="hu-HU" dirty="0"/>
            </a:br>
            <a:r>
              <a:rPr lang="hu-HU" dirty="0"/>
              <a:t>	&lt;CHANGING &lt;paraméterek&gt;.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3472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 lnSpcReduction="10000"/>
          </a:bodyPr>
          <a:lstStyle/>
          <a:p>
            <a:pPr marL="411480" lvl="1" indent="0">
              <a:buNone/>
            </a:pPr>
            <a:r>
              <a:rPr lang="hu-HU" dirty="0"/>
              <a:t>Statikus metódust két módon lehet hívni.</a:t>
            </a:r>
          </a:p>
          <a:p>
            <a:pPr marL="411480" lvl="1" indent="0">
              <a:buNone/>
            </a:pPr>
            <a:r>
              <a:rPr lang="hu-HU" dirty="0"/>
              <a:t>Mindig az osztályra hívjuk és nem példányra!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 err="1"/>
              <a:t>lo_class</a:t>
            </a:r>
            <a:r>
              <a:rPr lang="hu-HU" dirty="0"/>
              <a:t>=&gt;</a:t>
            </a:r>
            <a:r>
              <a:rPr lang="hu-HU" dirty="0" err="1"/>
              <a:t>method</a:t>
            </a:r>
            <a:r>
              <a:rPr lang="hu-HU" dirty="0"/>
              <a:t>(  &lt;paraméterek &gt; ).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CALL METHOD </a:t>
            </a:r>
            <a:r>
              <a:rPr lang="hu-HU" dirty="0" err="1"/>
              <a:t>lo_class</a:t>
            </a:r>
            <a:r>
              <a:rPr lang="hu-HU" dirty="0"/>
              <a:t>=&gt;</a:t>
            </a:r>
            <a:r>
              <a:rPr lang="hu-HU" dirty="0" err="1"/>
              <a:t>method</a:t>
            </a:r>
            <a:br>
              <a:rPr lang="hu-HU" dirty="0"/>
            </a:br>
            <a:r>
              <a:rPr lang="hu-HU" dirty="0"/>
              <a:t>	&lt;EXPORTING &lt;paraméterek&gt;</a:t>
            </a:r>
            <a:br>
              <a:rPr lang="hu-HU" dirty="0"/>
            </a:br>
            <a:r>
              <a:rPr lang="hu-HU" dirty="0"/>
              <a:t>	&lt;IMPORTING &lt;paraméterek&gt;</a:t>
            </a:r>
            <a:br>
              <a:rPr lang="hu-HU" dirty="0"/>
            </a:br>
            <a:r>
              <a:rPr lang="hu-HU" dirty="0"/>
              <a:t>	&lt;CHANGING &lt;paraméterek&gt;.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38548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hu-HU" dirty="0"/>
              <a:t>Saját referencia: me-&gt;</a:t>
            </a:r>
          </a:p>
          <a:p>
            <a:pPr marL="411480" lvl="1" indent="0">
              <a:buNone/>
            </a:pPr>
            <a:r>
              <a:rPr lang="hu-HU" dirty="0"/>
              <a:t>Ősosztály referencia: </a:t>
            </a:r>
            <a:r>
              <a:rPr lang="hu-HU" dirty="0" err="1"/>
              <a:t>super</a:t>
            </a:r>
            <a:r>
              <a:rPr lang="hu-HU" dirty="0"/>
              <a:t>-&gt;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 err="1"/>
              <a:t>Castolás</a:t>
            </a:r>
            <a:endParaRPr lang="hu-HU" dirty="0"/>
          </a:p>
          <a:p>
            <a:pPr marL="754380" lvl="1">
              <a:buFontTx/>
              <a:buChar char="-"/>
            </a:pPr>
            <a:r>
              <a:rPr lang="hu-HU" dirty="0"/>
              <a:t>Lefele</a:t>
            </a:r>
          </a:p>
          <a:p>
            <a:pPr marL="754380" lvl="1">
              <a:buFontTx/>
              <a:buChar char="-"/>
            </a:pPr>
            <a:r>
              <a:rPr lang="hu-HU" dirty="0"/>
              <a:t>Felfele</a:t>
            </a:r>
          </a:p>
          <a:p>
            <a:pPr marL="754380" lvl="1">
              <a:buFontTx/>
              <a:buChar char="-"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?=	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56918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 fontScale="92500" lnSpcReduction="10000"/>
          </a:bodyPr>
          <a:lstStyle/>
          <a:p>
            <a:pPr marL="411480" lvl="1" indent="0">
              <a:buNone/>
            </a:pPr>
            <a:r>
              <a:rPr lang="en-GB" dirty="0"/>
              <a:t>Az ABAP OO-ban is </a:t>
            </a:r>
            <a:r>
              <a:rPr lang="en-GB" dirty="0" err="1"/>
              <a:t>lehetőség</a:t>
            </a:r>
            <a:r>
              <a:rPr lang="en-GB" dirty="0"/>
              <a:t> van </a:t>
            </a:r>
            <a:r>
              <a:rPr lang="en-GB" dirty="0" err="1"/>
              <a:t>eljárások</a:t>
            </a:r>
            <a:r>
              <a:rPr lang="en-GB" dirty="0"/>
              <a:t> </a:t>
            </a:r>
            <a:r>
              <a:rPr lang="en-GB" dirty="0" err="1"/>
              <a:t>olyan</a:t>
            </a:r>
            <a:r>
              <a:rPr lang="en-GB" dirty="0"/>
              <a:t> </a:t>
            </a:r>
            <a:r>
              <a:rPr lang="en-GB" dirty="0" err="1"/>
              <a:t>meghívására</a:t>
            </a:r>
            <a:r>
              <a:rPr lang="en-GB" dirty="0"/>
              <a:t>, </a:t>
            </a:r>
            <a:r>
              <a:rPr lang="en-GB" dirty="0" err="1"/>
              <a:t>amely</a:t>
            </a:r>
            <a:r>
              <a:rPr lang="en-GB" dirty="0"/>
              <a:t> </a:t>
            </a:r>
            <a:r>
              <a:rPr lang="en-GB" dirty="0" err="1"/>
              <a:t>adott</a:t>
            </a:r>
            <a:r>
              <a:rPr lang="en-GB" dirty="0"/>
              <a:t> </a:t>
            </a:r>
            <a:r>
              <a:rPr lang="en-GB" dirty="0" err="1"/>
              <a:t>esetben</a:t>
            </a:r>
            <a:r>
              <a:rPr lang="en-GB" dirty="0"/>
              <a:t> </a:t>
            </a:r>
            <a:r>
              <a:rPr lang="en-GB" dirty="0" err="1"/>
              <a:t>kivételt</a:t>
            </a:r>
            <a:r>
              <a:rPr lang="en-GB" dirty="0"/>
              <a:t> </a:t>
            </a:r>
            <a:r>
              <a:rPr lang="en-GB" dirty="0" err="1"/>
              <a:t>dobhat</a:t>
            </a:r>
            <a:r>
              <a:rPr lang="en-GB" dirty="0"/>
              <a:t> </a:t>
            </a:r>
            <a:r>
              <a:rPr lang="en-GB" dirty="0" err="1"/>
              <a:t>és</a:t>
            </a:r>
            <a:r>
              <a:rPr lang="en-GB" dirty="0"/>
              <a:t> </a:t>
            </a:r>
            <a:r>
              <a:rPr lang="en-GB" dirty="0" err="1"/>
              <a:t>erre</a:t>
            </a:r>
            <a:r>
              <a:rPr lang="en-GB" dirty="0"/>
              <a:t> a </a:t>
            </a:r>
            <a:r>
              <a:rPr lang="en-GB" dirty="0" err="1"/>
              <a:t>hívó</a:t>
            </a:r>
            <a:r>
              <a:rPr lang="en-GB" dirty="0"/>
              <a:t> </a:t>
            </a:r>
            <a:r>
              <a:rPr lang="en-GB" dirty="0" err="1"/>
              <a:t>eljárás</a:t>
            </a:r>
            <a:r>
              <a:rPr lang="en-GB" dirty="0"/>
              <a:t> </a:t>
            </a:r>
            <a:r>
              <a:rPr lang="en-GB" dirty="0" err="1"/>
              <a:t>fel</a:t>
            </a:r>
            <a:r>
              <a:rPr lang="en-GB" dirty="0"/>
              <a:t> van </a:t>
            </a:r>
            <a:r>
              <a:rPr lang="en-GB" dirty="0" err="1"/>
              <a:t>készítve</a:t>
            </a:r>
            <a:r>
              <a:rPr lang="en-GB" dirty="0"/>
              <a:t>.</a:t>
            </a:r>
          </a:p>
          <a:p>
            <a:pPr marL="411480" lvl="1" indent="0">
              <a:buNone/>
            </a:pPr>
            <a:endParaRPr lang="en-GB" dirty="0"/>
          </a:p>
          <a:p>
            <a:pPr marL="411480" lvl="1" indent="0">
              <a:buNone/>
            </a:pPr>
            <a:r>
              <a:rPr lang="hu-HU" dirty="0"/>
              <a:t>TRY.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CATCH</a:t>
            </a:r>
            <a:r>
              <a:rPr lang="en-GB" dirty="0"/>
              <a:t> &lt;exception class1&gt; [&lt;exception class2&gt;]</a:t>
            </a:r>
            <a:r>
              <a:rPr lang="hu-HU" dirty="0"/>
              <a:t>.</a:t>
            </a:r>
            <a:endParaRPr lang="en-GB" dirty="0"/>
          </a:p>
          <a:p>
            <a:pPr marL="411480" lvl="1" indent="0">
              <a:buNone/>
            </a:pPr>
            <a:endParaRPr lang="en-GB" dirty="0"/>
          </a:p>
          <a:p>
            <a:pPr marL="411480" lvl="1" indent="0">
              <a:buNone/>
            </a:pPr>
            <a:r>
              <a:rPr lang="en-GB" dirty="0"/>
              <a:t>[CATCH &lt;</a:t>
            </a:r>
            <a:r>
              <a:rPr lang="en-GB"/>
              <a:t>exception class3&gt;].</a:t>
            </a:r>
            <a:endParaRPr lang="en-GB" dirty="0"/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ENDTRY.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453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02DC4-F061-4429-9DBB-1677550E9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Structures</a:t>
            </a:r>
            <a:endParaRPr lang="en-US" dirty="0"/>
          </a:p>
        </p:txBody>
      </p:sp>
      <p:pic>
        <p:nvPicPr>
          <p:cNvPr id="4" name="Picture 2" descr="https://help.sap.com/saphelp_nw73ehp1/helpdata/en/90/8d7301b1af11d194f600a0c929b3c3/loio435de16f18794c6aa9df00c6d7c0012d_LowRes.png">
            <a:extLst>
              <a:ext uri="{FF2B5EF4-FFF2-40B4-BE49-F238E27FC236}">
                <a16:creationId xmlns:a16="http://schemas.microsoft.com/office/drawing/2014/main" id="{879AEF4B-0E53-41D7-AE05-5515227BDC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759" y="2157731"/>
            <a:ext cx="5471703" cy="4103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518882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3ACF124-275F-44F2-8DE0-0A755069829B}"/>
    </a:ext>
  </a:extLst>
</a:theme>
</file>

<file path=docMetadata/LabelInfo.xml><?xml version="1.0" encoding="utf-8"?>
<clbl:labelList xmlns:clbl="http://schemas.microsoft.com/office/2020/mipLabelMetadata">
  <clbl:label id="{0cf7ac0a-4681-4823-ab0b-04ef02c5f873}" enabled="1" method="Standard" siteId="{42f7676c-f455-423c-82f6-dc2d99791af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3110</TotalTime>
  <Words>3519</Words>
  <Application>Microsoft Office PowerPoint</Application>
  <PresentationFormat>Widescreen</PresentationFormat>
  <Paragraphs>574</Paragraphs>
  <Slides>83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83</vt:i4>
      </vt:variant>
    </vt:vector>
  </HeadingPairs>
  <TitlesOfParts>
    <vt:vector size="86" baseType="lpstr">
      <vt:lpstr>Arial</vt:lpstr>
      <vt:lpstr>Calibri Light</vt:lpstr>
      <vt:lpstr>Metropolitan</vt:lpstr>
      <vt:lpstr>SAP  ABAP programozás alapjai</vt:lpstr>
      <vt:lpstr>ABAP adatszótár</vt:lpstr>
      <vt:lpstr>ABAP Adatszótár</vt:lpstr>
      <vt:lpstr>Adatszótár objektum típusok</vt:lpstr>
      <vt:lpstr>Domain</vt:lpstr>
      <vt:lpstr>Data element</vt:lpstr>
      <vt:lpstr>Structures</vt:lpstr>
      <vt:lpstr>Structures</vt:lpstr>
      <vt:lpstr>Structures</vt:lpstr>
      <vt:lpstr>Table types</vt:lpstr>
      <vt:lpstr>Table types</vt:lpstr>
      <vt:lpstr>Table types</vt:lpstr>
      <vt:lpstr>Adatbázis táblák</vt:lpstr>
      <vt:lpstr>Open SQL, ABAP SQL</vt:lpstr>
      <vt:lpstr>Open SQL</vt:lpstr>
      <vt:lpstr>SELECT</vt:lpstr>
      <vt:lpstr>SELECT</vt:lpstr>
      <vt:lpstr>SELECT</vt:lpstr>
      <vt:lpstr>SELECT</vt:lpstr>
      <vt:lpstr>SELECT</vt:lpstr>
      <vt:lpstr>SELECT</vt:lpstr>
      <vt:lpstr>SELECT</vt:lpstr>
      <vt:lpstr>SELECT</vt:lpstr>
      <vt:lpstr>SELECT</vt:lpstr>
      <vt:lpstr>SELECT, mint ciklus</vt:lpstr>
      <vt:lpstr>Módosítás</vt:lpstr>
      <vt:lpstr>Logical Unit of Work - LUW</vt:lpstr>
      <vt:lpstr>Logical Unit of Work - LUW</vt:lpstr>
      <vt:lpstr>INSERT</vt:lpstr>
      <vt:lpstr>INSERT</vt:lpstr>
      <vt:lpstr>UPDATE</vt:lpstr>
      <vt:lpstr>UPDATE</vt:lpstr>
      <vt:lpstr>MODIFY</vt:lpstr>
      <vt:lpstr>DELETE</vt:lpstr>
      <vt:lpstr>DELETE</vt:lpstr>
      <vt:lpstr>ABAP on Cloud specialitások</vt:lpstr>
      <vt:lpstr>Eljárások</vt:lpstr>
      <vt:lpstr>Eljárások - szubrutin</vt:lpstr>
      <vt:lpstr>Eljárások – funkciós modul</vt:lpstr>
      <vt:lpstr>Eljárások – metódus</vt:lpstr>
      <vt:lpstr>Szubrutinok</vt:lpstr>
      <vt:lpstr>Szubrutinok</vt:lpstr>
      <vt:lpstr>Szubrutinok</vt:lpstr>
      <vt:lpstr>Szubrutinok</vt:lpstr>
      <vt:lpstr>Szubrutinok</vt:lpstr>
      <vt:lpstr>Funkciós csoportok, Funkciós modulok</vt:lpstr>
      <vt:lpstr>Funkciós csoportok</vt:lpstr>
      <vt:lpstr>Kitekintés</vt:lpstr>
      <vt:lpstr>Funkciós csoportok létrehozása</vt:lpstr>
      <vt:lpstr>Funkciós modul</vt:lpstr>
      <vt:lpstr>Funkciós modulok – Interfész definíció</vt:lpstr>
      <vt:lpstr>Funkciós modulok – Interfész definíció</vt:lpstr>
      <vt:lpstr>Funkciós modulok –  Elnevezési konvenciók</vt:lpstr>
      <vt:lpstr>Funkciós modul - kivételek</vt:lpstr>
      <vt:lpstr>Funkciós modul - Forráskód</vt:lpstr>
      <vt:lpstr>Funkciós modul létrehozása</vt:lpstr>
      <vt:lpstr>Funkciós modul felhívása</vt:lpstr>
      <vt:lpstr>Objektum orientált ABAP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SAP  ABAP programozás alapjai</dc:title>
  <dc:creator>Krisztian Mihaly</dc:creator>
  <cp:lastModifiedBy>Mihaly, Krisztian</cp:lastModifiedBy>
  <cp:revision>2</cp:revision>
  <dcterms:created xsi:type="dcterms:W3CDTF">2020-02-13T05:44:49Z</dcterms:created>
  <dcterms:modified xsi:type="dcterms:W3CDTF">2026-03-10T20:58:34Z</dcterms:modified>
</cp:coreProperties>
</file>