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slides/slide112.xml" ContentType="application/vnd.openxmlformats-officedocument.presentationml.slide+xml"/>
  <Override PartName="/ppt/slides/slide113.xml" ContentType="application/vnd.openxmlformats-officedocument.presentationml.slide+xml"/>
  <Override PartName="/ppt/slides/slide114.xml" ContentType="application/vnd.openxmlformats-officedocument.presentationml.slide+xml"/>
  <Override PartName="/ppt/slides/slide115.xml" ContentType="application/vnd.openxmlformats-officedocument.presentationml.slide+xml"/>
  <Override PartName="/ppt/slides/slide116.xml" ContentType="application/vnd.openxmlformats-officedocument.presentationml.slide+xml"/>
  <Override PartName="/ppt/slides/slide117.xml" ContentType="application/vnd.openxmlformats-officedocument.presentationml.slide+xml"/>
  <Override PartName="/ppt/slides/slide118.xml" ContentType="application/vnd.openxmlformats-officedocument.presentationml.slide+xml"/>
  <Override PartName="/ppt/slides/slide119.xml" ContentType="application/vnd.openxmlformats-officedocument.presentationml.slide+xml"/>
  <Override PartName="/ppt/slides/slide120.xml" ContentType="application/vnd.openxmlformats-officedocument.presentationml.slide+xml"/>
  <Override PartName="/ppt/slides/slide121.xml" ContentType="application/vnd.openxmlformats-officedocument.presentationml.slide+xml"/>
  <Override PartName="/ppt/slides/slide122.xml" ContentType="application/vnd.openxmlformats-officedocument.presentationml.slide+xml"/>
  <Override PartName="/ppt/slides/slide123.xml" ContentType="application/vnd.openxmlformats-officedocument.presentationml.slide+xml"/>
  <Override PartName="/ppt/slides/slide124.xml" ContentType="application/vnd.openxmlformats-officedocument.presentationml.slide+xml"/>
  <Override PartName="/ppt/slides/slide125.xml" ContentType="application/vnd.openxmlformats-officedocument.presentationml.slide+xml"/>
  <Override PartName="/ppt/slides/slide126.xml" ContentType="application/vnd.openxmlformats-officedocument.presentationml.slide+xml"/>
  <Override PartName="/ppt/slides/slide127.xml" ContentType="application/vnd.openxmlformats-officedocument.presentationml.slide+xml"/>
  <Override PartName="/ppt/slides/slide128.xml" ContentType="application/vnd.openxmlformats-officedocument.presentationml.slide+xml"/>
  <Override PartName="/ppt/slides/slide129.xml" ContentType="application/vnd.openxmlformats-officedocument.presentationml.slide+xml"/>
  <Override PartName="/ppt/slides/slide130.xml" ContentType="application/vnd.openxmlformats-officedocument.presentationml.slide+xml"/>
  <Override PartName="/ppt/slides/slide131.xml" ContentType="application/vnd.openxmlformats-officedocument.presentationml.slide+xml"/>
  <Override PartName="/ppt/slides/slide132.xml" ContentType="application/vnd.openxmlformats-officedocument.presentationml.slide+xml"/>
  <Override PartName="/ppt/slides/slide133.xml" ContentType="application/vnd.openxmlformats-officedocument.presentationml.slide+xml"/>
  <Override PartName="/ppt/slides/slide134.xml" ContentType="application/vnd.openxmlformats-officedocument.presentationml.slide+xml"/>
  <Override PartName="/ppt/slides/slide135.xml" ContentType="application/vnd.openxmlformats-officedocument.presentationml.slide+xml"/>
  <Override PartName="/ppt/slides/slide136.xml" ContentType="application/vnd.openxmlformats-officedocument.presentationml.slide+xml"/>
  <Override PartName="/ppt/slides/slide137.xml" ContentType="application/vnd.openxmlformats-officedocument.presentationml.slide+xml"/>
  <Override PartName="/ppt/slides/slide138.xml" ContentType="application/vnd.openxmlformats-officedocument.presentationml.slide+xml"/>
  <Override PartName="/ppt/slides/slide139.xml" ContentType="application/vnd.openxmlformats-officedocument.presentationml.slide+xml"/>
  <Override PartName="/ppt/slides/slide140.xml" ContentType="application/vnd.openxmlformats-officedocument.presentationml.slide+xml"/>
  <Override PartName="/ppt/slides/slide141.xml" ContentType="application/vnd.openxmlformats-officedocument.presentationml.slide+xml"/>
  <Override PartName="/ppt/slides/slide142.xml" ContentType="application/vnd.openxmlformats-officedocument.presentationml.slide+xml"/>
  <Override PartName="/ppt/slides/slide143.xml" ContentType="application/vnd.openxmlformats-officedocument.presentationml.slide+xml"/>
  <Override PartName="/ppt/slides/slide144.xml" ContentType="application/vnd.openxmlformats-officedocument.presentationml.slide+xml"/>
  <Override PartName="/ppt/slides/slide145.xml" ContentType="application/vnd.openxmlformats-officedocument.presentationml.slide+xml"/>
  <Override PartName="/ppt/slides/slide146.xml" ContentType="application/vnd.openxmlformats-officedocument.presentationml.slide+xml"/>
  <Override PartName="/ppt/slides/slide147.xml" ContentType="application/vnd.openxmlformats-officedocument.presentationml.slide+xml"/>
  <Override PartName="/ppt/slides/slide148.xml" ContentType="application/vnd.openxmlformats-officedocument.presentationml.slide+xml"/>
  <Override PartName="/ppt/slides/slide149.xml" ContentType="application/vnd.openxmlformats-officedocument.presentationml.slide+xml"/>
  <Override PartName="/ppt/slides/slide150.xml" ContentType="application/vnd.openxmlformats-officedocument.presentationml.slide+xml"/>
  <Override PartName="/ppt/slides/slide151.xml" ContentType="application/vnd.openxmlformats-officedocument.presentationml.slide+xml"/>
  <Override PartName="/ppt/slides/slide152.xml" ContentType="application/vnd.openxmlformats-officedocument.presentationml.slide+xml"/>
  <Override PartName="/ppt/slides/slide153.xml" ContentType="application/vnd.openxmlformats-officedocument.presentationml.slide+xml"/>
  <Override PartName="/ppt/slides/slide154.xml" ContentType="application/vnd.openxmlformats-officedocument.presentationml.slide+xml"/>
  <Override PartName="/ppt/slides/slide155.xml" ContentType="application/vnd.openxmlformats-officedocument.presentationml.slide+xml"/>
  <Override PartName="/ppt/slides/slide156.xml" ContentType="application/vnd.openxmlformats-officedocument.presentationml.slide+xml"/>
  <Override PartName="/ppt/slides/slide157.xml" ContentType="application/vnd.openxmlformats-officedocument.presentationml.slide+xml"/>
  <Override PartName="/ppt/slides/slide158.xml" ContentType="application/vnd.openxmlformats-officedocument.presentationml.slide+xml"/>
  <Override PartName="/ppt/slides/slide159.xml" ContentType="application/vnd.openxmlformats-officedocument.presentationml.slide+xml"/>
  <Override PartName="/ppt/slides/slide160.xml" ContentType="application/vnd.openxmlformats-officedocument.presentationml.slide+xml"/>
  <Override PartName="/ppt/slides/slide161.xml" ContentType="application/vnd.openxmlformats-officedocument.presentationml.slide+xml"/>
  <Override PartName="/ppt/slides/slide162.xml" ContentType="application/vnd.openxmlformats-officedocument.presentationml.slide+xml"/>
  <Override PartName="/ppt/slides/slide163.xml" ContentType="application/vnd.openxmlformats-officedocument.presentationml.slide+xml"/>
  <Override PartName="/ppt/slides/slide164.xml" ContentType="application/vnd.openxmlformats-officedocument.presentationml.slide+xml"/>
  <Override PartName="/ppt/slides/slide165.xml" ContentType="application/vnd.openxmlformats-officedocument.presentationml.slide+xml"/>
  <Override PartName="/ppt/slides/slide166.xml" ContentType="application/vnd.openxmlformats-officedocument.presentationml.slide+xml"/>
  <Override PartName="/ppt/slides/slide167.xml" ContentType="application/vnd.openxmlformats-officedocument.presentationml.slide+xml"/>
  <Override PartName="/ppt/slides/slide168.xml" ContentType="application/vnd.openxmlformats-officedocument.presentationml.slide+xml"/>
  <Override PartName="/ppt/slides/slide169.xml" ContentType="application/vnd.openxmlformats-officedocument.presentationml.slide+xml"/>
  <Override PartName="/ppt/slides/slide170.xml" ContentType="application/vnd.openxmlformats-officedocument.presentationml.slide+xml"/>
  <Override PartName="/ppt/slides/slide171.xml" ContentType="application/vnd.openxmlformats-officedocument.presentationml.slide+xml"/>
  <Override PartName="/ppt/slides/slide172.xml" ContentType="application/vnd.openxmlformats-officedocument.presentationml.slide+xml"/>
  <Override PartName="/ppt/slides/slide173.xml" ContentType="application/vnd.openxmlformats-officedocument.presentationml.slide+xml"/>
  <Override PartName="/ppt/slides/slide174.xml" ContentType="application/vnd.openxmlformats-officedocument.presentationml.slide+xml"/>
  <Override PartName="/ppt/slides/slide175.xml" ContentType="application/vnd.openxmlformats-officedocument.presentationml.slide+xml"/>
  <Override PartName="/ppt/slides/slide176.xml" ContentType="application/vnd.openxmlformats-officedocument.presentationml.slide+xml"/>
  <Override PartName="/ppt/slides/slide177.xml" ContentType="application/vnd.openxmlformats-officedocument.presentationml.slide+xml"/>
  <Override PartName="/ppt/slides/slide178.xml" ContentType="application/vnd.openxmlformats-officedocument.presentationml.slide+xml"/>
  <Override PartName="/ppt/slides/slide179.xml" ContentType="application/vnd.openxmlformats-officedocument.presentationml.slide+xml"/>
  <Override PartName="/ppt/slides/slide180.xml" ContentType="application/vnd.openxmlformats-officedocument.presentationml.slide+xml"/>
  <Override PartName="/ppt/slides/slide181.xml" ContentType="application/vnd.openxmlformats-officedocument.presentationml.slide+xml"/>
  <Override PartName="/ppt/slides/slide182.xml" ContentType="application/vnd.openxmlformats-officedocument.presentationml.slide+xml"/>
  <Override PartName="/ppt/slides/slide183.xml" ContentType="application/vnd.openxmlformats-officedocument.presentationml.slide+xml"/>
  <Override PartName="/ppt/slides/slide184.xml" ContentType="application/vnd.openxmlformats-officedocument.presentationml.slide+xml"/>
  <Override PartName="/ppt/slides/slide185.xml" ContentType="application/vnd.openxmlformats-officedocument.presentationml.slide+xml"/>
  <Override PartName="/ppt/slides/slide186.xml" ContentType="application/vnd.openxmlformats-officedocument.presentationml.slide+xml"/>
  <Override PartName="/ppt/slides/slide187.xml" ContentType="application/vnd.openxmlformats-officedocument.presentationml.slide+xml"/>
  <Override PartName="/ppt/slides/slide188.xml" ContentType="application/vnd.openxmlformats-officedocument.presentationml.slide+xml"/>
  <Override PartName="/ppt/slides/slide189.xml" ContentType="application/vnd.openxmlformats-officedocument.presentationml.slide+xml"/>
  <Override PartName="/ppt/slides/slide190.xml" ContentType="application/vnd.openxmlformats-officedocument.presentationml.slide+xml"/>
  <Override PartName="/ppt/slides/slide191.xml" ContentType="application/vnd.openxmlformats-officedocument.presentationml.slide+xml"/>
  <Override PartName="/ppt/slides/slide19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microsoft.com/office/2020/02/relationships/classificationlabels" Target="docMetadata/LabelInfo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75" r:id="rId1"/>
  </p:sldMasterIdLst>
  <p:notesMasterIdLst>
    <p:notesMasterId r:id="rId194"/>
  </p:notesMasterIdLst>
  <p:sldIdLst>
    <p:sldId id="256" r:id="rId2"/>
    <p:sldId id="257" r:id="rId3"/>
    <p:sldId id="258" r:id="rId4"/>
    <p:sldId id="352" r:id="rId5"/>
    <p:sldId id="259" r:id="rId6"/>
    <p:sldId id="261" r:id="rId7"/>
    <p:sldId id="262" r:id="rId8"/>
    <p:sldId id="263" r:id="rId9"/>
    <p:sldId id="356" r:id="rId10"/>
    <p:sldId id="355" r:id="rId11"/>
    <p:sldId id="403" r:id="rId12"/>
    <p:sldId id="264" r:id="rId13"/>
    <p:sldId id="265" r:id="rId14"/>
    <p:sldId id="353" r:id="rId15"/>
    <p:sldId id="267" r:id="rId16"/>
    <p:sldId id="423" r:id="rId17"/>
    <p:sldId id="269" r:id="rId18"/>
    <p:sldId id="271" r:id="rId19"/>
    <p:sldId id="424" r:id="rId20"/>
    <p:sldId id="270" r:id="rId21"/>
    <p:sldId id="273" r:id="rId22"/>
    <p:sldId id="274" r:id="rId23"/>
    <p:sldId id="275" r:id="rId24"/>
    <p:sldId id="276" r:id="rId25"/>
    <p:sldId id="277" r:id="rId26"/>
    <p:sldId id="278" r:id="rId27"/>
    <p:sldId id="404" r:id="rId28"/>
    <p:sldId id="279" r:id="rId29"/>
    <p:sldId id="280" r:id="rId30"/>
    <p:sldId id="281" r:id="rId31"/>
    <p:sldId id="282" r:id="rId32"/>
    <p:sldId id="285" r:id="rId33"/>
    <p:sldId id="286" r:id="rId34"/>
    <p:sldId id="287" r:id="rId35"/>
    <p:sldId id="288" r:id="rId36"/>
    <p:sldId id="289" r:id="rId37"/>
    <p:sldId id="290" r:id="rId38"/>
    <p:sldId id="291" r:id="rId39"/>
    <p:sldId id="292" r:id="rId40"/>
    <p:sldId id="293" r:id="rId41"/>
    <p:sldId id="295" r:id="rId42"/>
    <p:sldId id="296" r:id="rId43"/>
    <p:sldId id="294" r:id="rId44"/>
    <p:sldId id="297" r:id="rId45"/>
    <p:sldId id="408" r:id="rId46"/>
    <p:sldId id="298" r:id="rId47"/>
    <p:sldId id="300" r:id="rId48"/>
    <p:sldId id="299" r:id="rId49"/>
    <p:sldId id="357" r:id="rId50"/>
    <p:sldId id="358" r:id="rId51"/>
    <p:sldId id="301" r:id="rId52"/>
    <p:sldId id="302" r:id="rId53"/>
    <p:sldId id="303" r:id="rId54"/>
    <p:sldId id="304" r:id="rId55"/>
    <p:sldId id="305" r:id="rId56"/>
    <p:sldId id="306" r:id="rId57"/>
    <p:sldId id="307" r:id="rId58"/>
    <p:sldId id="308" r:id="rId59"/>
    <p:sldId id="312" r:id="rId60"/>
    <p:sldId id="313" r:id="rId61"/>
    <p:sldId id="309" r:id="rId62"/>
    <p:sldId id="310" r:id="rId63"/>
    <p:sldId id="311" r:id="rId64"/>
    <p:sldId id="314" r:id="rId65"/>
    <p:sldId id="315" r:id="rId66"/>
    <p:sldId id="317" r:id="rId67"/>
    <p:sldId id="318" r:id="rId68"/>
    <p:sldId id="319" r:id="rId69"/>
    <p:sldId id="320" r:id="rId70"/>
    <p:sldId id="322" r:id="rId71"/>
    <p:sldId id="323" r:id="rId72"/>
    <p:sldId id="321" r:id="rId73"/>
    <p:sldId id="324" r:id="rId74"/>
    <p:sldId id="359" r:id="rId75"/>
    <p:sldId id="325" r:id="rId76"/>
    <p:sldId id="326" r:id="rId77"/>
    <p:sldId id="327" r:id="rId78"/>
    <p:sldId id="328" r:id="rId79"/>
    <p:sldId id="329" r:id="rId80"/>
    <p:sldId id="330" r:id="rId81"/>
    <p:sldId id="331" r:id="rId82"/>
    <p:sldId id="332" r:id="rId83"/>
    <p:sldId id="333" r:id="rId84"/>
    <p:sldId id="334" r:id="rId85"/>
    <p:sldId id="335" r:id="rId86"/>
    <p:sldId id="425" r:id="rId87"/>
    <p:sldId id="336" r:id="rId88"/>
    <p:sldId id="338" r:id="rId89"/>
    <p:sldId id="339" r:id="rId90"/>
    <p:sldId id="426" r:id="rId91"/>
    <p:sldId id="340" r:id="rId92"/>
    <p:sldId id="341" r:id="rId93"/>
    <p:sldId id="342" r:id="rId94"/>
    <p:sldId id="343" r:id="rId95"/>
    <p:sldId id="344" r:id="rId96"/>
    <p:sldId id="345" r:id="rId97"/>
    <p:sldId id="346" r:id="rId98"/>
    <p:sldId id="347" r:id="rId99"/>
    <p:sldId id="427" r:id="rId100"/>
    <p:sldId id="428" r:id="rId101"/>
    <p:sldId id="452" r:id="rId102"/>
    <p:sldId id="453" r:id="rId103"/>
    <p:sldId id="454" r:id="rId104"/>
    <p:sldId id="456" r:id="rId105"/>
    <p:sldId id="455" r:id="rId106"/>
    <p:sldId id="457" r:id="rId107"/>
    <p:sldId id="458" r:id="rId108"/>
    <p:sldId id="464" r:id="rId109"/>
    <p:sldId id="365" r:id="rId110"/>
    <p:sldId id="465" r:id="rId111"/>
    <p:sldId id="364" r:id="rId112"/>
    <p:sldId id="366" r:id="rId113"/>
    <p:sldId id="367" r:id="rId114"/>
    <p:sldId id="466" r:id="rId115"/>
    <p:sldId id="368" r:id="rId116"/>
    <p:sldId id="369" r:id="rId117"/>
    <p:sldId id="370" r:id="rId118"/>
    <p:sldId id="371" r:id="rId119"/>
    <p:sldId id="372" r:id="rId120"/>
    <p:sldId id="373" r:id="rId121"/>
    <p:sldId id="374" r:id="rId122"/>
    <p:sldId id="375" r:id="rId123"/>
    <p:sldId id="376" r:id="rId124"/>
    <p:sldId id="377" r:id="rId125"/>
    <p:sldId id="378" r:id="rId126"/>
    <p:sldId id="379" r:id="rId127"/>
    <p:sldId id="380" r:id="rId128"/>
    <p:sldId id="459" r:id="rId129"/>
    <p:sldId id="461" r:id="rId130"/>
    <p:sldId id="463" r:id="rId131"/>
    <p:sldId id="348" r:id="rId132"/>
    <p:sldId id="350" r:id="rId133"/>
    <p:sldId id="422" r:id="rId134"/>
    <p:sldId id="381" r:id="rId135"/>
    <p:sldId id="382" r:id="rId136"/>
    <p:sldId id="383" r:id="rId137"/>
    <p:sldId id="384" r:id="rId138"/>
    <p:sldId id="385" r:id="rId139"/>
    <p:sldId id="337" r:id="rId140"/>
    <p:sldId id="386" r:id="rId141"/>
    <p:sldId id="387" r:id="rId142"/>
    <p:sldId id="388" r:id="rId143"/>
    <p:sldId id="389" r:id="rId144"/>
    <p:sldId id="390" r:id="rId145"/>
    <p:sldId id="391" r:id="rId146"/>
    <p:sldId id="392" r:id="rId147"/>
    <p:sldId id="393" r:id="rId148"/>
    <p:sldId id="394" r:id="rId149"/>
    <p:sldId id="395" r:id="rId150"/>
    <p:sldId id="396" r:id="rId151"/>
    <p:sldId id="397" r:id="rId152"/>
    <p:sldId id="398" r:id="rId153"/>
    <p:sldId id="399" r:id="rId154"/>
    <p:sldId id="400" r:id="rId155"/>
    <p:sldId id="401" r:id="rId156"/>
    <p:sldId id="402" r:id="rId157"/>
    <p:sldId id="405" r:id="rId158"/>
    <p:sldId id="407" r:id="rId159"/>
    <p:sldId id="410" r:id="rId160"/>
    <p:sldId id="409" r:id="rId161"/>
    <p:sldId id="411" r:id="rId162"/>
    <p:sldId id="412" r:id="rId163"/>
    <p:sldId id="413" r:id="rId164"/>
    <p:sldId id="414" r:id="rId165"/>
    <p:sldId id="415" r:id="rId166"/>
    <p:sldId id="416" r:id="rId167"/>
    <p:sldId id="417" r:id="rId168"/>
    <p:sldId id="418" r:id="rId169"/>
    <p:sldId id="419" r:id="rId170"/>
    <p:sldId id="420" r:id="rId171"/>
    <p:sldId id="421" r:id="rId172"/>
    <p:sldId id="468" r:id="rId173"/>
    <p:sldId id="469" r:id="rId174"/>
    <p:sldId id="470" r:id="rId175"/>
    <p:sldId id="471" r:id="rId176"/>
    <p:sldId id="406" r:id="rId177"/>
    <p:sldId id="472" r:id="rId178"/>
    <p:sldId id="473" r:id="rId179"/>
    <p:sldId id="474" r:id="rId180"/>
    <p:sldId id="475" r:id="rId181"/>
    <p:sldId id="476" r:id="rId182"/>
    <p:sldId id="477" r:id="rId183"/>
    <p:sldId id="478" r:id="rId184"/>
    <p:sldId id="479" r:id="rId185"/>
    <p:sldId id="480" r:id="rId186"/>
    <p:sldId id="481" r:id="rId187"/>
    <p:sldId id="482" r:id="rId188"/>
    <p:sldId id="483" r:id="rId189"/>
    <p:sldId id="484" r:id="rId190"/>
    <p:sldId id="485" r:id="rId191"/>
    <p:sldId id="486" r:id="rId192"/>
    <p:sldId id="487" r:id="rId19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6DA14115-A231-4120-A58D-9772DFEE9459}">
          <p14:sldIdLst>
            <p14:sldId id="256"/>
          </p14:sldIdLst>
        </p14:section>
        <p14:section name="Bemutatkozás / Áttekintés" id="{EA763DC0-0EB4-4B0C-9DF5-48B3D3CE28EB}">
          <p14:sldIdLst>
            <p14:sldId id="257"/>
            <p14:sldId id="258"/>
            <p14:sldId id="352"/>
          </p14:sldIdLst>
        </p14:section>
        <p14:section name="Bemutatkozás" id="{80392F67-60CB-4BF2-AF17-8D6784B2D75A}">
          <p14:sldIdLst>
            <p14:sldId id="259"/>
            <p14:sldId id="261"/>
            <p14:sldId id="262"/>
            <p14:sldId id="263"/>
            <p14:sldId id="356"/>
            <p14:sldId id="355"/>
            <p14:sldId id="403"/>
            <p14:sldId id="264"/>
            <p14:sldId id="265"/>
            <p14:sldId id="353"/>
            <p14:sldId id="267"/>
            <p14:sldId id="423"/>
            <p14:sldId id="269"/>
            <p14:sldId id="271"/>
          </p14:sldIdLst>
        </p14:section>
        <p14:section name="SAP Történeti áttekintés" id="{BC4915E3-80F0-4D72-961D-1EF50203C5A0}">
          <p14:sldIdLst>
            <p14:sldId id="424"/>
            <p14:sldId id="270"/>
            <p14:sldId id="273"/>
            <p14:sldId id="274"/>
            <p14:sldId id="275"/>
            <p14:sldId id="276"/>
            <p14:sldId id="277"/>
            <p14:sldId id="278"/>
            <p14:sldId id="404"/>
            <p14:sldId id="279"/>
            <p14:sldId id="280"/>
            <p14:sldId id="281"/>
            <p14:sldId id="282"/>
            <p14:sldId id="285"/>
            <p14:sldId id="286"/>
            <p14:sldId id="287"/>
            <p14:sldId id="288"/>
            <p14:sldId id="289"/>
            <p14:sldId id="290"/>
            <p14:sldId id="291"/>
            <p14:sldId id="292"/>
            <p14:sldId id="293"/>
            <p14:sldId id="295"/>
            <p14:sldId id="296"/>
            <p14:sldId id="294"/>
            <p14:sldId id="297"/>
            <p14:sldId id="408"/>
            <p14:sldId id="298"/>
          </p14:sldIdLst>
        </p14:section>
        <p14:section name="Architektúra" id="{A64CB812-309A-4303-B909-4E2A8178CCB2}">
          <p14:sldIdLst>
            <p14:sldId id="300"/>
            <p14:sldId id="299"/>
            <p14:sldId id="357"/>
            <p14:sldId id="358"/>
            <p14:sldId id="301"/>
            <p14:sldId id="302"/>
            <p14:sldId id="303"/>
            <p14:sldId id="304"/>
            <p14:sldId id="305"/>
            <p14:sldId id="306"/>
            <p14:sldId id="307"/>
            <p14:sldId id="308"/>
            <p14:sldId id="312"/>
            <p14:sldId id="313"/>
            <p14:sldId id="309"/>
            <p14:sldId id="310"/>
            <p14:sldId id="311"/>
            <p14:sldId id="314"/>
            <p14:sldId id="315"/>
            <p14:sldId id="317"/>
            <p14:sldId id="318"/>
            <p14:sldId id="319"/>
            <p14:sldId id="320"/>
            <p14:sldId id="322"/>
            <p14:sldId id="323"/>
            <p14:sldId id="321"/>
            <p14:sldId id="324"/>
          </p14:sldIdLst>
        </p14:section>
        <p14:section name="SAP R3 architektúra" id="{215B8681-D7BF-4A54-ABD6-861AF9E8FA62}">
          <p14:sldIdLst>
            <p14:sldId id="359"/>
            <p14:sldId id="325"/>
            <p14:sldId id="326"/>
            <p14:sldId id="327"/>
            <p14:sldId id="328"/>
            <p14:sldId id="329"/>
            <p14:sldId id="330"/>
            <p14:sldId id="331"/>
            <p14:sldId id="332"/>
          </p14:sldIdLst>
        </p14:section>
        <p14:section name="SAP ABAP" id="{5761B3F2-72AE-4255-A4A4-8D290ACBB8A9}">
          <p14:sldIdLst>
            <p14:sldId id="333"/>
            <p14:sldId id="334"/>
            <p14:sldId id="335"/>
            <p14:sldId id="425"/>
            <p14:sldId id="336"/>
            <p14:sldId id="338"/>
            <p14:sldId id="339"/>
            <p14:sldId id="426"/>
            <p14:sldId id="340"/>
            <p14:sldId id="341"/>
            <p14:sldId id="342"/>
            <p14:sldId id="343"/>
            <p14:sldId id="344"/>
            <p14:sldId id="345"/>
            <p14:sldId id="346"/>
            <p14:sldId id="347"/>
            <p14:sldId id="427"/>
            <p14:sldId id="428"/>
            <p14:sldId id="452"/>
            <p14:sldId id="453"/>
            <p14:sldId id="454"/>
            <p14:sldId id="456"/>
            <p14:sldId id="455"/>
            <p14:sldId id="457"/>
            <p14:sldId id="458"/>
            <p14:sldId id="464"/>
            <p14:sldId id="365"/>
            <p14:sldId id="465"/>
            <p14:sldId id="364"/>
            <p14:sldId id="366"/>
            <p14:sldId id="367"/>
            <p14:sldId id="466"/>
            <p14:sldId id="368"/>
            <p14:sldId id="369"/>
            <p14:sldId id="370"/>
            <p14:sldId id="371"/>
            <p14:sldId id="372"/>
            <p14:sldId id="373"/>
            <p14:sldId id="374"/>
            <p14:sldId id="375"/>
            <p14:sldId id="376"/>
            <p14:sldId id="377"/>
            <p14:sldId id="378"/>
            <p14:sldId id="379"/>
            <p14:sldId id="380"/>
          </p14:sldIdLst>
        </p14:section>
        <p14:section name="ABAP Fejlesztői eszközök" id="{1E61CB84-293A-43C4-AB0D-6F92150B5A92}">
          <p14:sldIdLst>
            <p14:sldId id="459"/>
            <p14:sldId id="461"/>
            <p14:sldId id="463"/>
          </p14:sldIdLst>
        </p14:section>
        <p14:section name="Rendszer bemutatás" id="{DA3EF35D-7CDD-4F43-B126-D6C9A2585824}">
          <p14:sldIdLst>
            <p14:sldId id="348"/>
            <p14:sldId id="350"/>
            <p14:sldId id="422"/>
            <p14:sldId id="381"/>
            <p14:sldId id="382"/>
            <p14:sldId id="383"/>
            <p14:sldId id="384"/>
            <p14:sldId id="385"/>
            <p14:sldId id="337"/>
            <p14:sldId id="386"/>
            <p14:sldId id="387"/>
            <p14:sldId id="388"/>
            <p14:sldId id="389"/>
            <p14:sldId id="390"/>
            <p14:sldId id="391"/>
            <p14:sldId id="392"/>
            <p14:sldId id="393"/>
            <p14:sldId id="394"/>
            <p14:sldId id="395"/>
            <p14:sldId id="396"/>
            <p14:sldId id="397"/>
            <p14:sldId id="398"/>
            <p14:sldId id="399"/>
            <p14:sldId id="400"/>
            <p14:sldId id="401"/>
            <p14:sldId id="402"/>
          </p14:sldIdLst>
        </p14:section>
        <p14:section name="ABAP on Cloud" id="{710B3009-1E34-44F8-8CFC-31D031731A4D}">
          <p14:sldIdLst>
            <p14:sldId id="405"/>
            <p14:sldId id="407"/>
            <p14:sldId id="410"/>
            <p14:sldId id="409"/>
            <p14:sldId id="411"/>
            <p14:sldId id="412"/>
            <p14:sldId id="413"/>
            <p14:sldId id="414"/>
            <p14:sldId id="415"/>
            <p14:sldId id="416"/>
            <p14:sldId id="417"/>
            <p14:sldId id="418"/>
            <p14:sldId id="419"/>
            <p14:sldId id="420"/>
            <p14:sldId id="421"/>
          </p14:sldIdLst>
        </p14:section>
        <p14:section name="ABAP típusok" id="{D6F3B877-11BC-449D-8C15-55A1D650BDB4}">
          <p14:sldIdLst>
            <p14:sldId id="468"/>
            <p14:sldId id="469"/>
            <p14:sldId id="470"/>
            <p14:sldId id="471"/>
            <p14:sldId id="406"/>
            <p14:sldId id="472"/>
            <p14:sldId id="473"/>
            <p14:sldId id="474"/>
            <p14:sldId id="475"/>
            <p14:sldId id="476"/>
            <p14:sldId id="477"/>
            <p14:sldId id="478"/>
            <p14:sldId id="479"/>
            <p14:sldId id="480"/>
            <p14:sldId id="481"/>
            <p14:sldId id="482"/>
            <p14:sldId id="483"/>
            <p14:sldId id="484"/>
            <p14:sldId id="485"/>
            <p14:sldId id="486"/>
            <p14:sldId id="487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7CC5009-478C-47D1-BD78-52451B63EC5C}" v="2" dt="2026-02-23T22:44:35.44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90" d="100"/>
          <a:sy n="90" d="100"/>
        </p:scale>
        <p:origin x="370" y="67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7" Type="http://schemas.openxmlformats.org/officeDocument/2006/relationships/slide" Target="slides/slide116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63" Type="http://schemas.openxmlformats.org/officeDocument/2006/relationships/slide" Target="slides/slide62.xml"/><Relationship Id="rId84" Type="http://schemas.openxmlformats.org/officeDocument/2006/relationships/slide" Target="slides/slide83.xml"/><Relationship Id="rId138" Type="http://schemas.openxmlformats.org/officeDocument/2006/relationships/slide" Target="slides/slide137.xml"/><Relationship Id="rId159" Type="http://schemas.openxmlformats.org/officeDocument/2006/relationships/slide" Target="slides/slide158.xml"/><Relationship Id="rId170" Type="http://schemas.openxmlformats.org/officeDocument/2006/relationships/slide" Target="slides/slide169.xml"/><Relationship Id="rId191" Type="http://schemas.openxmlformats.org/officeDocument/2006/relationships/slide" Target="slides/slide190.xml"/><Relationship Id="rId107" Type="http://schemas.openxmlformats.org/officeDocument/2006/relationships/slide" Target="slides/slide106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53" Type="http://schemas.openxmlformats.org/officeDocument/2006/relationships/slide" Target="slides/slide52.xml"/><Relationship Id="rId74" Type="http://schemas.openxmlformats.org/officeDocument/2006/relationships/slide" Target="slides/slide73.xml"/><Relationship Id="rId128" Type="http://schemas.openxmlformats.org/officeDocument/2006/relationships/slide" Target="slides/slide127.xml"/><Relationship Id="rId149" Type="http://schemas.openxmlformats.org/officeDocument/2006/relationships/slide" Target="slides/slide148.xml"/><Relationship Id="rId5" Type="http://schemas.openxmlformats.org/officeDocument/2006/relationships/slide" Target="slides/slide4.xml"/><Relationship Id="rId95" Type="http://schemas.openxmlformats.org/officeDocument/2006/relationships/slide" Target="slides/slide94.xml"/><Relationship Id="rId160" Type="http://schemas.openxmlformats.org/officeDocument/2006/relationships/slide" Target="slides/slide159.xml"/><Relationship Id="rId181" Type="http://schemas.openxmlformats.org/officeDocument/2006/relationships/slide" Target="slides/slide180.xml"/><Relationship Id="rId22" Type="http://schemas.openxmlformats.org/officeDocument/2006/relationships/slide" Target="slides/slide21.xml"/><Relationship Id="rId43" Type="http://schemas.openxmlformats.org/officeDocument/2006/relationships/slide" Target="slides/slide42.xml"/><Relationship Id="rId64" Type="http://schemas.openxmlformats.org/officeDocument/2006/relationships/slide" Target="slides/slide63.xml"/><Relationship Id="rId118" Type="http://schemas.openxmlformats.org/officeDocument/2006/relationships/slide" Target="slides/slide117.xml"/><Relationship Id="rId139" Type="http://schemas.openxmlformats.org/officeDocument/2006/relationships/slide" Target="slides/slide138.xml"/><Relationship Id="rId85" Type="http://schemas.openxmlformats.org/officeDocument/2006/relationships/slide" Target="slides/slide84.xml"/><Relationship Id="rId150" Type="http://schemas.openxmlformats.org/officeDocument/2006/relationships/slide" Target="slides/slide149.xml"/><Relationship Id="rId171" Type="http://schemas.openxmlformats.org/officeDocument/2006/relationships/slide" Target="slides/slide170.xml"/><Relationship Id="rId192" Type="http://schemas.openxmlformats.org/officeDocument/2006/relationships/slide" Target="slides/slide191.xml"/><Relationship Id="rId12" Type="http://schemas.openxmlformats.org/officeDocument/2006/relationships/slide" Target="slides/slide11.xml"/><Relationship Id="rId33" Type="http://schemas.openxmlformats.org/officeDocument/2006/relationships/slide" Target="slides/slide32.xml"/><Relationship Id="rId108" Type="http://schemas.openxmlformats.org/officeDocument/2006/relationships/slide" Target="slides/slide107.xml"/><Relationship Id="rId129" Type="http://schemas.openxmlformats.org/officeDocument/2006/relationships/slide" Target="slides/slide128.xml"/><Relationship Id="rId54" Type="http://schemas.openxmlformats.org/officeDocument/2006/relationships/slide" Target="slides/slide53.xml"/><Relationship Id="rId75" Type="http://schemas.openxmlformats.org/officeDocument/2006/relationships/slide" Target="slides/slide74.xml"/><Relationship Id="rId96" Type="http://schemas.openxmlformats.org/officeDocument/2006/relationships/slide" Target="slides/slide95.xml"/><Relationship Id="rId140" Type="http://schemas.openxmlformats.org/officeDocument/2006/relationships/slide" Target="slides/slide139.xml"/><Relationship Id="rId161" Type="http://schemas.openxmlformats.org/officeDocument/2006/relationships/slide" Target="slides/slide160.xml"/><Relationship Id="rId182" Type="http://schemas.openxmlformats.org/officeDocument/2006/relationships/slide" Target="slides/slide181.xml"/><Relationship Id="rId6" Type="http://schemas.openxmlformats.org/officeDocument/2006/relationships/slide" Target="slides/slide5.xml"/><Relationship Id="rId23" Type="http://schemas.openxmlformats.org/officeDocument/2006/relationships/slide" Target="slides/slide22.xml"/><Relationship Id="rId119" Type="http://schemas.openxmlformats.org/officeDocument/2006/relationships/slide" Target="slides/slide118.xml"/><Relationship Id="rId44" Type="http://schemas.openxmlformats.org/officeDocument/2006/relationships/slide" Target="slides/slide43.xml"/><Relationship Id="rId65" Type="http://schemas.openxmlformats.org/officeDocument/2006/relationships/slide" Target="slides/slide64.xml"/><Relationship Id="rId86" Type="http://schemas.openxmlformats.org/officeDocument/2006/relationships/slide" Target="slides/slide85.xml"/><Relationship Id="rId130" Type="http://schemas.openxmlformats.org/officeDocument/2006/relationships/slide" Target="slides/slide129.xml"/><Relationship Id="rId151" Type="http://schemas.openxmlformats.org/officeDocument/2006/relationships/slide" Target="slides/slide150.xml"/><Relationship Id="rId172" Type="http://schemas.openxmlformats.org/officeDocument/2006/relationships/slide" Target="slides/slide171.xml"/><Relationship Id="rId193" Type="http://schemas.openxmlformats.org/officeDocument/2006/relationships/slide" Target="slides/slide192.xml"/><Relationship Id="rId13" Type="http://schemas.openxmlformats.org/officeDocument/2006/relationships/slide" Target="slides/slide12.xml"/><Relationship Id="rId109" Type="http://schemas.openxmlformats.org/officeDocument/2006/relationships/slide" Target="slides/slide108.xml"/><Relationship Id="rId34" Type="http://schemas.openxmlformats.org/officeDocument/2006/relationships/slide" Target="slides/slide33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20" Type="http://schemas.openxmlformats.org/officeDocument/2006/relationships/slide" Target="slides/slide119.xml"/><Relationship Id="rId141" Type="http://schemas.openxmlformats.org/officeDocument/2006/relationships/slide" Target="slides/slide140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162" Type="http://schemas.openxmlformats.org/officeDocument/2006/relationships/slide" Target="slides/slide161.xml"/><Relationship Id="rId183" Type="http://schemas.openxmlformats.org/officeDocument/2006/relationships/slide" Target="slides/slide182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110" Type="http://schemas.openxmlformats.org/officeDocument/2006/relationships/slide" Target="slides/slide109.xml"/><Relationship Id="rId115" Type="http://schemas.openxmlformats.org/officeDocument/2006/relationships/slide" Target="slides/slide114.xml"/><Relationship Id="rId131" Type="http://schemas.openxmlformats.org/officeDocument/2006/relationships/slide" Target="slides/slide130.xml"/><Relationship Id="rId136" Type="http://schemas.openxmlformats.org/officeDocument/2006/relationships/slide" Target="slides/slide135.xml"/><Relationship Id="rId157" Type="http://schemas.openxmlformats.org/officeDocument/2006/relationships/slide" Target="slides/slide156.xml"/><Relationship Id="rId178" Type="http://schemas.openxmlformats.org/officeDocument/2006/relationships/slide" Target="slides/slide177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52" Type="http://schemas.openxmlformats.org/officeDocument/2006/relationships/slide" Target="slides/slide151.xml"/><Relationship Id="rId173" Type="http://schemas.openxmlformats.org/officeDocument/2006/relationships/slide" Target="slides/slide172.xml"/><Relationship Id="rId194" Type="http://schemas.openxmlformats.org/officeDocument/2006/relationships/notesMaster" Target="notesMasters/notesMaster1.xml"/><Relationship Id="rId199" Type="http://schemas.microsoft.com/office/2016/11/relationships/changesInfo" Target="changesInfos/changesInfo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slide" Target="slides/slide104.xml"/><Relationship Id="rId126" Type="http://schemas.openxmlformats.org/officeDocument/2006/relationships/slide" Target="slides/slide125.xml"/><Relationship Id="rId147" Type="http://schemas.openxmlformats.org/officeDocument/2006/relationships/slide" Target="slides/slide146.xml"/><Relationship Id="rId168" Type="http://schemas.openxmlformats.org/officeDocument/2006/relationships/slide" Target="slides/slide167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121" Type="http://schemas.openxmlformats.org/officeDocument/2006/relationships/slide" Target="slides/slide120.xml"/><Relationship Id="rId142" Type="http://schemas.openxmlformats.org/officeDocument/2006/relationships/slide" Target="slides/slide141.xml"/><Relationship Id="rId163" Type="http://schemas.openxmlformats.org/officeDocument/2006/relationships/slide" Target="slides/slide162.xml"/><Relationship Id="rId184" Type="http://schemas.openxmlformats.org/officeDocument/2006/relationships/slide" Target="slides/slide183.xml"/><Relationship Id="rId189" Type="http://schemas.openxmlformats.org/officeDocument/2006/relationships/slide" Target="slides/slide188.xml"/><Relationship Id="rId3" Type="http://schemas.openxmlformats.org/officeDocument/2006/relationships/slide" Target="slides/slide2.xml"/><Relationship Id="rId25" Type="http://schemas.openxmlformats.org/officeDocument/2006/relationships/slide" Target="slides/slide24.xml"/><Relationship Id="rId46" Type="http://schemas.openxmlformats.org/officeDocument/2006/relationships/slide" Target="slides/slide45.xml"/><Relationship Id="rId67" Type="http://schemas.openxmlformats.org/officeDocument/2006/relationships/slide" Target="slides/slide66.xml"/><Relationship Id="rId116" Type="http://schemas.openxmlformats.org/officeDocument/2006/relationships/slide" Target="slides/slide115.xml"/><Relationship Id="rId137" Type="http://schemas.openxmlformats.org/officeDocument/2006/relationships/slide" Target="slides/slide136.xml"/><Relationship Id="rId158" Type="http://schemas.openxmlformats.org/officeDocument/2006/relationships/slide" Target="slides/slide157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62" Type="http://schemas.openxmlformats.org/officeDocument/2006/relationships/slide" Target="slides/slide61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111" Type="http://schemas.openxmlformats.org/officeDocument/2006/relationships/slide" Target="slides/slide110.xml"/><Relationship Id="rId132" Type="http://schemas.openxmlformats.org/officeDocument/2006/relationships/slide" Target="slides/slide131.xml"/><Relationship Id="rId153" Type="http://schemas.openxmlformats.org/officeDocument/2006/relationships/slide" Target="slides/slide152.xml"/><Relationship Id="rId174" Type="http://schemas.openxmlformats.org/officeDocument/2006/relationships/slide" Target="slides/slide173.xml"/><Relationship Id="rId179" Type="http://schemas.openxmlformats.org/officeDocument/2006/relationships/slide" Target="slides/slide178.xml"/><Relationship Id="rId195" Type="http://schemas.openxmlformats.org/officeDocument/2006/relationships/presProps" Target="presProps.xml"/><Relationship Id="rId190" Type="http://schemas.openxmlformats.org/officeDocument/2006/relationships/slide" Target="slides/slide189.xml"/><Relationship Id="rId15" Type="http://schemas.openxmlformats.org/officeDocument/2006/relationships/slide" Target="slides/slide14.xml"/><Relationship Id="rId36" Type="http://schemas.openxmlformats.org/officeDocument/2006/relationships/slide" Target="slides/slide35.xml"/><Relationship Id="rId57" Type="http://schemas.openxmlformats.org/officeDocument/2006/relationships/slide" Target="slides/slide56.xml"/><Relationship Id="rId106" Type="http://schemas.openxmlformats.org/officeDocument/2006/relationships/slide" Target="slides/slide105.xml"/><Relationship Id="rId127" Type="http://schemas.openxmlformats.org/officeDocument/2006/relationships/slide" Target="slides/slide12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52" Type="http://schemas.openxmlformats.org/officeDocument/2006/relationships/slide" Target="slides/slide51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122" Type="http://schemas.openxmlformats.org/officeDocument/2006/relationships/slide" Target="slides/slide121.xml"/><Relationship Id="rId143" Type="http://schemas.openxmlformats.org/officeDocument/2006/relationships/slide" Target="slides/slide142.xml"/><Relationship Id="rId148" Type="http://schemas.openxmlformats.org/officeDocument/2006/relationships/slide" Target="slides/slide147.xml"/><Relationship Id="rId164" Type="http://schemas.openxmlformats.org/officeDocument/2006/relationships/slide" Target="slides/slide163.xml"/><Relationship Id="rId169" Type="http://schemas.openxmlformats.org/officeDocument/2006/relationships/slide" Target="slides/slide168.xml"/><Relationship Id="rId185" Type="http://schemas.openxmlformats.org/officeDocument/2006/relationships/slide" Target="slides/slide184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80" Type="http://schemas.openxmlformats.org/officeDocument/2006/relationships/slide" Target="slides/slide179.xml"/><Relationship Id="rId26" Type="http://schemas.openxmlformats.org/officeDocument/2006/relationships/slide" Target="slides/slide25.xml"/><Relationship Id="rId47" Type="http://schemas.openxmlformats.org/officeDocument/2006/relationships/slide" Target="slides/slide46.xml"/><Relationship Id="rId68" Type="http://schemas.openxmlformats.org/officeDocument/2006/relationships/slide" Target="slides/slide67.xml"/><Relationship Id="rId89" Type="http://schemas.openxmlformats.org/officeDocument/2006/relationships/slide" Target="slides/slide88.xml"/><Relationship Id="rId112" Type="http://schemas.openxmlformats.org/officeDocument/2006/relationships/slide" Target="slides/slide111.xml"/><Relationship Id="rId133" Type="http://schemas.openxmlformats.org/officeDocument/2006/relationships/slide" Target="slides/slide132.xml"/><Relationship Id="rId154" Type="http://schemas.openxmlformats.org/officeDocument/2006/relationships/slide" Target="slides/slide153.xml"/><Relationship Id="rId175" Type="http://schemas.openxmlformats.org/officeDocument/2006/relationships/slide" Target="slides/slide174.xml"/><Relationship Id="rId196" Type="http://schemas.openxmlformats.org/officeDocument/2006/relationships/viewProps" Target="viewProps.xml"/><Relationship Id="rId200" Type="http://schemas.microsoft.com/office/2015/10/relationships/revisionInfo" Target="revisionInfo.xml"/><Relationship Id="rId16" Type="http://schemas.openxmlformats.org/officeDocument/2006/relationships/slide" Target="slides/slide15.xml"/><Relationship Id="rId37" Type="http://schemas.openxmlformats.org/officeDocument/2006/relationships/slide" Target="slides/slide36.xml"/><Relationship Id="rId58" Type="http://schemas.openxmlformats.org/officeDocument/2006/relationships/slide" Target="slides/slide57.xml"/><Relationship Id="rId79" Type="http://schemas.openxmlformats.org/officeDocument/2006/relationships/slide" Target="slides/slide78.xml"/><Relationship Id="rId102" Type="http://schemas.openxmlformats.org/officeDocument/2006/relationships/slide" Target="slides/slide101.xml"/><Relationship Id="rId123" Type="http://schemas.openxmlformats.org/officeDocument/2006/relationships/slide" Target="slides/slide122.xml"/><Relationship Id="rId144" Type="http://schemas.openxmlformats.org/officeDocument/2006/relationships/slide" Target="slides/slide143.xml"/><Relationship Id="rId90" Type="http://schemas.openxmlformats.org/officeDocument/2006/relationships/slide" Target="slides/slide89.xml"/><Relationship Id="rId165" Type="http://schemas.openxmlformats.org/officeDocument/2006/relationships/slide" Target="slides/slide164.xml"/><Relationship Id="rId186" Type="http://schemas.openxmlformats.org/officeDocument/2006/relationships/slide" Target="slides/slide185.xml"/><Relationship Id="rId27" Type="http://schemas.openxmlformats.org/officeDocument/2006/relationships/slide" Target="slides/slide26.xml"/><Relationship Id="rId48" Type="http://schemas.openxmlformats.org/officeDocument/2006/relationships/slide" Target="slides/slide47.xml"/><Relationship Id="rId69" Type="http://schemas.openxmlformats.org/officeDocument/2006/relationships/slide" Target="slides/slide68.xml"/><Relationship Id="rId113" Type="http://schemas.openxmlformats.org/officeDocument/2006/relationships/slide" Target="slides/slide112.xml"/><Relationship Id="rId134" Type="http://schemas.openxmlformats.org/officeDocument/2006/relationships/slide" Target="slides/slide133.xml"/><Relationship Id="rId80" Type="http://schemas.openxmlformats.org/officeDocument/2006/relationships/slide" Target="slides/slide79.xml"/><Relationship Id="rId155" Type="http://schemas.openxmlformats.org/officeDocument/2006/relationships/slide" Target="slides/slide154.xml"/><Relationship Id="rId176" Type="http://schemas.openxmlformats.org/officeDocument/2006/relationships/slide" Target="slides/slide175.xml"/><Relationship Id="rId197" Type="http://schemas.openxmlformats.org/officeDocument/2006/relationships/theme" Target="theme/theme1.xml"/><Relationship Id="rId17" Type="http://schemas.openxmlformats.org/officeDocument/2006/relationships/slide" Target="slides/slide16.xml"/><Relationship Id="rId38" Type="http://schemas.openxmlformats.org/officeDocument/2006/relationships/slide" Target="slides/slide37.xml"/><Relationship Id="rId59" Type="http://schemas.openxmlformats.org/officeDocument/2006/relationships/slide" Target="slides/slide58.xml"/><Relationship Id="rId103" Type="http://schemas.openxmlformats.org/officeDocument/2006/relationships/slide" Target="slides/slide102.xml"/><Relationship Id="rId124" Type="http://schemas.openxmlformats.org/officeDocument/2006/relationships/slide" Target="slides/slide123.xml"/><Relationship Id="rId70" Type="http://schemas.openxmlformats.org/officeDocument/2006/relationships/slide" Target="slides/slide69.xml"/><Relationship Id="rId91" Type="http://schemas.openxmlformats.org/officeDocument/2006/relationships/slide" Target="slides/slide90.xml"/><Relationship Id="rId145" Type="http://schemas.openxmlformats.org/officeDocument/2006/relationships/slide" Target="slides/slide144.xml"/><Relationship Id="rId166" Type="http://schemas.openxmlformats.org/officeDocument/2006/relationships/slide" Target="slides/slide165.xml"/><Relationship Id="rId187" Type="http://schemas.openxmlformats.org/officeDocument/2006/relationships/slide" Target="slides/slide186.xml"/><Relationship Id="rId1" Type="http://schemas.openxmlformats.org/officeDocument/2006/relationships/slideMaster" Target="slideMasters/slideMaster1.xml"/><Relationship Id="rId28" Type="http://schemas.openxmlformats.org/officeDocument/2006/relationships/slide" Target="slides/slide27.xml"/><Relationship Id="rId49" Type="http://schemas.openxmlformats.org/officeDocument/2006/relationships/slide" Target="slides/slide48.xml"/><Relationship Id="rId114" Type="http://schemas.openxmlformats.org/officeDocument/2006/relationships/slide" Target="slides/slide113.xml"/><Relationship Id="rId60" Type="http://schemas.openxmlformats.org/officeDocument/2006/relationships/slide" Target="slides/slide59.xml"/><Relationship Id="rId81" Type="http://schemas.openxmlformats.org/officeDocument/2006/relationships/slide" Target="slides/slide80.xml"/><Relationship Id="rId135" Type="http://schemas.openxmlformats.org/officeDocument/2006/relationships/slide" Target="slides/slide134.xml"/><Relationship Id="rId156" Type="http://schemas.openxmlformats.org/officeDocument/2006/relationships/slide" Target="slides/slide155.xml"/><Relationship Id="rId177" Type="http://schemas.openxmlformats.org/officeDocument/2006/relationships/slide" Target="slides/slide176.xml"/><Relationship Id="rId198" Type="http://schemas.openxmlformats.org/officeDocument/2006/relationships/tableStyles" Target="tableStyles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50" Type="http://schemas.openxmlformats.org/officeDocument/2006/relationships/slide" Target="slides/slide49.xml"/><Relationship Id="rId104" Type="http://schemas.openxmlformats.org/officeDocument/2006/relationships/slide" Target="slides/slide103.xml"/><Relationship Id="rId125" Type="http://schemas.openxmlformats.org/officeDocument/2006/relationships/slide" Target="slides/slide124.xml"/><Relationship Id="rId146" Type="http://schemas.openxmlformats.org/officeDocument/2006/relationships/slide" Target="slides/slide145.xml"/><Relationship Id="rId167" Type="http://schemas.openxmlformats.org/officeDocument/2006/relationships/slide" Target="slides/slide166.xml"/><Relationship Id="rId188" Type="http://schemas.openxmlformats.org/officeDocument/2006/relationships/slide" Target="slides/slide187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ihaly, Krisztian" userId="e193a088-ae0e-4c4f-bd52-c7e027d42371" providerId="ADAL" clId="{1708A0DE-705E-4C92-B887-CE3869E2D395}"/>
    <pc:docChg chg="addSld delSld modSld addSection modSection">
      <pc:chgData name="Mihaly, Krisztian" userId="e193a088-ae0e-4c4f-bd52-c7e027d42371" providerId="ADAL" clId="{1708A0DE-705E-4C92-B887-CE3869E2D395}" dt="2026-02-23T22:44:47.940" v="6" actId="17846"/>
      <pc:docMkLst>
        <pc:docMk/>
      </pc:docMkLst>
      <pc:sldChg chg="add">
        <pc:chgData name="Mihaly, Krisztian" userId="e193a088-ae0e-4c4f-bd52-c7e027d42371" providerId="ADAL" clId="{1708A0DE-705E-4C92-B887-CE3869E2D395}" dt="2026-02-23T22:43:26.792" v="0"/>
        <pc:sldMkLst>
          <pc:docMk/>
          <pc:sldMk cId="644655497" sldId="405"/>
        </pc:sldMkLst>
      </pc:sldChg>
      <pc:sldChg chg="add">
        <pc:chgData name="Mihaly, Krisztian" userId="e193a088-ae0e-4c4f-bd52-c7e027d42371" providerId="ADAL" clId="{1708A0DE-705E-4C92-B887-CE3869E2D395}" dt="2026-02-23T22:44:35.439" v="3"/>
        <pc:sldMkLst>
          <pc:docMk/>
          <pc:sldMk cId="1735817085" sldId="406"/>
        </pc:sldMkLst>
      </pc:sldChg>
      <pc:sldChg chg="add">
        <pc:chgData name="Mihaly, Krisztian" userId="e193a088-ae0e-4c4f-bd52-c7e027d42371" providerId="ADAL" clId="{1708A0DE-705E-4C92-B887-CE3869E2D395}" dt="2026-02-23T22:43:26.792" v="0"/>
        <pc:sldMkLst>
          <pc:docMk/>
          <pc:sldMk cId="3866800906" sldId="407"/>
        </pc:sldMkLst>
      </pc:sldChg>
      <pc:sldChg chg="add">
        <pc:chgData name="Mihaly, Krisztian" userId="e193a088-ae0e-4c4f-bd52-c7e027d42371" providerId="ADAL" clId="{1708A0DE-705E-4C92-B887-CE3869E2D395}" dt="2026-02-23T22:43:26.792" v="0"/>
        <pc:sldMkLst>
          <pc:docMk/>
          <pc:sldMk cId="3457767107" sldId="409"/>
        </pc:sldMkLst>
      </pc:sldChg>
      <pc:sldChg chg="add">
        <pc:chgData name="Mihaly, Krisztian" userId="e193a088-ae0e-4c4f-bd52-c7e027d42371" providerId="ADAL" clId="{1708A0DE-705E-4C92-B887-CE3869E2D395}" dt="2026-02-23T22:43:26.792" v="0"/>
        <pc:sldMkLst>
          <pc:docMk/>
          <pc:sldMk cId="972652757" sldId="410"/>
        </pc:sldMkLst>
      </pc:sldChg>
      <pc:sldChg chg="add">
        <pc:chgData name="Mihaly, Krisztian" userId="e193a088-ae0e-4c4f-bd52-c7e027d42371" providerId="ADAL" clId="{1708A0DE-705E-4C92-B887-CE3869E2D395}" dt="2026-02-23T22:43:26.792" v="0"/>
        <pc:sldMkLst>
          <pc:docMk/>
          <pc:sldMk cId="1372904066" sldId="411"/>
        </pc:sldMkLst>
      </pc:sldChg>
      <pc:sldChg chg="add">
        <pc:chgData name="Mihaly, Krisztian" userId="e193a088-ae0e-4c4f-bd52-c7e027d42371" providerId="ADAL" clId="{1708A0DE-705E-4C92-B887-CE3869E2D395}" dt="2026-02-23T22:43:26.792" v="0"/>
        <pc:sldMkLst>
          <pc:docMk/>
          <pc:sldMk cId="2060166440" sldId="412"/>
        </pc:sldMkLst>
      </pc:sldChg>
      <pc:sldChg chg="add">
        <pc:chgData name="Mihaly, Krisztian" userId="e193a088-ae0e-4c4f-bd52-c7e027d42371" providerId="ADAL" clId="{1708A0DE-705E-4C92-B887-CE3869E2D395}" dt="2026-02-23T22:43:26.792" v="0"/>
        <pc:sldMkLst>
          <pc:docMk/>
          <pc:sldMk cId="3275978048" sldId="413"/>
        </pc:sldMkLst>
      </pc:sldChg>
      <pc:sldChg chg="add">
        <pc:chgData name="Mihaly, Krisztian" userId="e193a088-ae0e-4c4f-bd52-c7e027d42371" providerId="ADAL" clId="{1708A0DE-705E-4C92-B887-CE3869E2D395}" dt="2026-02-23T22:43:26.792" v="0"/>
        <pc:sldMkLst>
          <pc:docMk/>
          <pc:sldMk cId="1517152287" sldId="414"/>
        </pc:sldMkLst>
      </pc:sldChg>
      <pc:sldChg chg="add">
        <pc:chgData name="Mihaly, Krisztian" userId="e193a088-ae0e-4c4f-bd52-c7e027d42371" providerId="ADAL" clId="{1708A0DE-705E-4C92-B887-CE3869E2D395}" dt="2026-02-23T22:43:26.792" v="0"/>
        <pc:sldMkLst>
          <pc:docMk/>
          <pc:sldMk cId="1680125052" sldId="415"/>
        </pc:sldMkLst>
      </pc:sldChg>
      <pc:sldChg chg="add">
        <pc:chgData name="Mihaly, Krisztian" userId="e193a088-ae0e-4c4f-bd52-c7e027d42371" providerId="ADAL" clId="{1708A0DE-705E-4C92-B887-CE3869E2D395}" dt="2026-02-23T22:43:26.792" v="0"/>
        <pc:sldMkLst>
          <pc:docMk/>
          <pc:sldMk cId="2187996429" sldId="416"/>
        </pc:sldMkLst>
      </pc:sldChg>
      <pc:sldChg chg="add">
        <pc:chgData name="Mihaly, Krisztian" userId="e193a088-ae0e-4c4f-bd52-c7e027d42371" providerId="ADAL" clId="{1708A0DE-705E-4C92-B887-CE3869E2D395}" dt="2026-02-23T22:43:26.792" v="0"/>
        <pc:sldMkLst>
          <pc:docMk/>
          <pc:sldMk cId="497470990" sldId="417"/>
        </pc:sldMkLst>
      </pc:sldChg>
      <pc:sldChg chg="add">
        <pc:chgData name="Mihaly, Krisztian" userId="e193a088-ae0e-4c4f-bd52-c7e027d42371" providerId="ADAL" clId="{1708A0DE-705E-4C92-B887-CE3869E2D395}" dt="2026-02-23T22:43:26.792" v="0"/>
        <pc:sldMkLst>
          <pc:docMk/>
          <pc:sldMk cId="859477473" sldId="418"/>
        </pc:sldMkLst>
      </pc:sldChg>
      <pc:sldChg chg="add">
        <pc:chgData name="Mihaly, Krisztian" userId="e193a088-ae0e-4c4f-bd52-c7e027d42371" providerId="ADAL" clId="{1708A0DE-705E-4C92-B887-CE3869E2D395}" dt="2026-02-23T22:43:26.792" v="0"/>
        <pc:sldMkLst>
          <pc:docMk/>
          <pc:sldMk cId="7205668" sldId="419"/>
        </pc:sldMkLst>
      </pc:sldChg>
      <pc:sldChg chg="add">
        <pc:chgData name="Mihaly, Krisztian" userId="e193a088-ae0e-4c4f-bd52-c7e027d42371" providerId="ADAL" clId="{1708A0DE-705E-4C92-B887-CE3869E2D395}" dt="2026-02-23T22:43:26.792" v="0"/>
        <pc:sldMkLst>
          <pc:docMk/>
          <pc:sldMk cId="2487604076" sldId="420"/>
        </pc:sldMkLst>
      </pc:sldChg>
      <pc:sldChg chg="add">
        <pc:chgData name="Mihaly, Krisztian" userId="e193a088-ae0e-4c4f-bd52-c7e027d42371" providerId="ADAL" clId="{1708A0DE-705E-4C92-B887-CE3869E2D395}" dt="2026-02-23T22:43:26.792" v="0"/>
        <pc:sldMkLst>
          <pc:docMk/>
          <pc:sldMk cId="1256728348" sldId="421"/>
        </pc:sldMkLst>
      </pc:sldChg>
      <pc:sldChg chg="add del">
        <pc:chgData name="Mihaly, Krisztian" userId="e193a088-ae0e-4c4f-bd52-c7e027d42371" providerId="ADAL" clId="{1708A0DE-705E-4C92-B887-CE3869E2D395}" dt="2026-02-23T22:44:40.538" v="4" actId="47"/>
        <pc:sldMkLst>
          <pc:docMk/>
          <pc:sldMk cId="412815809" sldId="467"/>
        </pc:sldMkLst>
      </pc:sldChg>
      <pc:sldChg chg="add">
        <pc:chgData name="Mihaly, Krisztian" userId="e193a088-ae0e-4c4f-bd52-c7e027d42371" providerId="ADAL" clId="{1708A0DE-705E-4C92-B887-CE3869E2D395}" dt="2026-02-23T22:44:35.439" v="3"/>
        <pc:sldMkLst>
          <pc:docMk/>
          <pc:sldMk cId="2884931468" sldId="468"/>
        </pc:sldMkLst>
      </pc:sldChg>
      <pc:sldChg chg="add">
        <pc:chgData name="Mihaly, Krisztian" userId="e193a088-ae0e-4c4f-bd52-c7e027d42371" providerId="ADAL" clId="{1708A0DE-705E-4C92-B887-CE3869E2D395}" dt="2026-02-23T22:44:35.439" v="3"/>
        <pc:sldMkLst>
          <pc:docMk/>
          <pc:sldMk cId="809679595" sldId="469"/>
        </pc:sldMkLst>
      </pc:sldChg>
      <pc:sldChg chg="add">
        <pc:chgData name="Mihaly, Krisztian" userId="e193a088-ae0e-4c4f-bd52-c7e027d42371" providerId="ADAL" clId="{1708A0DE-705E-4C92-B887-CE3869E2D395}" dt="2026-02-23T22:44:35.439" v="3"/>
        <pc:sldMkLst>
          <pc:docMk/>
          <pc:sldMk cId="232858308" sldId="470"/>
        </pc:sldMkLst>
      </pc:sldChg>
      <pc:sldChg chg="add">
        <pc:chgData name="Mihaly, Krisztian" userId="e193a088-ae0e-4c4f-bd52-c7e027d42371" providerId="ADAL" clId="{1708A0DE-705E-4C92-B887-CE3869E2D395}" dt="2026-02-23T22:44:35.439" v="3"/>
        <pc:sldMkLst>
          <pc:docMk/>
          <pc:sldMk cId="3211885748" sldId="471"/>
        </pc:sldMkLst>
      </pc:sldChg>
      <pc:sldChg chg="add">
        <pc:chgData name="Mihaly, Krisztian" userId="e193a088-ae0e-4c4f-bd52-c7e027d42371" providerId="ADAL" clId="{1708A0DE-705E-4C92-B887-CE3869E2D395}" dt="2026-02-23T22:44:35.439" v="3"/>
        <pc:sldMkLst>
          <pc:docMk/>
          <pc:sldMk cId="1694169994" sldId="472"/>
        </pc:sldMkLst>
      </pc:sldChg>
      <pc:sldChg chg="add">
        <pc:chgData name="Mihaly, Krisztian" userId="e193a088-ae0e-4c4f-bd52-c7e027d42371" providerId="ADAL" clId="{1708A0DE-705E-4C92-B887-CE3869E2D395}" dt="2026-02-23T22:44:35.439" v="3"/>
        <pc:sldMkLst>
          <pc:docMk/>
          <pc:sldMk cId="528079710" sldId="473"/>
        </pc:sldMkLst>
      </pc:sldChg>
      <pc:sldChg chg="add">
        <pc:chgData name="Mihaly, Krisztian" userId="e193a088-ae0e-4c4f-bd52-c7e027d42371" providerId="ADAL" clId="{1708A0DE-705E-4C92-B887-CE3869E2D395}" dt="2026-02-23T22:44:35.439" v="3"/>
        <pc:sldMkLst>
          <pc:docMk/>
          <pc:sldMk cId="764853565" sldId="474"/>
        </pc:sldMkLst>
      </pc:sldChg>
      <pc:sldChg chg="add">
        <pc:chgData name="Mihaly, Krisztian" userId="e193a088-ae0e-4c4f-bd52-c7e027d42371" providerId="ADAL" clId="{1708A0DE-705E-4C92-B887-CE3869E2D395}" dt="2026-02-23T22:44:35.439" v="3"/>
        <pc:sldMkLst>
          <pc:docMk/>
          <pc:sldMk cId="1197265645" sldId="475"/>
        </pc:sldMkLst>
      </pc:sldChg>
      <pc:sldChg chg="add">
        <pc:chgData name="Mihaly, Krisztian" userId="e193a088-ae0e-4c4f-bd52-c7e027d42371" providerId="ADAL" clId="{1708A0DE-705E-4C92-B887-CE3869E2D395}" dt="2026-02-23T22:44:35.439" v="3"/>
        <pc:sldMkLst>
          <pc:docMk/>
          <pc:sldMk cId="4264813320" sldId="476"/>
        </pc:sldMkLst>
      </pc:sldChg>
      <pc:sldChg chg="add">
        <pc:chgData name="Mihaly, Krisztian" userId="e193a088-ae0e-4c4f-bd52-c7e027d42371" providerId="ADAL" clId="{1708A0DE-705E-4C92-B887-CE3869E2D395}" dt="2026-02-23T22:44:35.439" v="3"/>
        <pc:sldMkLst>
          <pc:docMk/>
          <pc:sldMk cId="3880439727" sldId="477"/>
        </pc:sldMkLst>
      </pc:sldChg>
      <pc:sldChg chg="add">
        <pc:chgData name="Mihaly, Krisztian" userId="e193a088-ae0e-4c4f-bd52-c7e027d42371" providerId="ADAL" clId="{1708A0DE-705E-4C92-B887-CE3869E2D395}" dt="2026-02-23T22:44:35.439" v="3"/>
        <pc:sldMkLst>
          <pc:docMk/>
          <pc:sldMk cId="2223113894" sldId="478"/>
        </pc:sldMkLst>
      </pc:sldChg>
      <pc:sldChg chg="add">
        <pc:chgData name="Mihaly, Krisztian" userId="e193a088-ae0e-4c4f-bd52-c7e027d42371" providerId="ADAL" clId="{1708A0DE-705E-4C92-B887-CE3869E2D395}" dt="2026-02-23T22:44:35.439" v="3"/>
        <pc:sldMkLst>
          <pc:docMk/>
          <pc:sldMk cId="3207883338" sldId="479"/>
        </pc:sldMkLst>
      </pc:sldChg>
      <pc:sldChg chg="add">
        <pc:chgData name="Mihaly, Krisztian" userId="e193a088-ae0e-4c4f-bd52-c7e027d42371" providerId="ADAL" clId="{1708A0DE-705E-4C92-B887-CE3869E2D395}" dt="2026-02-23T22:44:35.439" v="3"/>
        <pc:sldMkLst>
          <pc:docMk/>
          <pc:sldMk cId="2160415742" sldId="480"/>
        </pc:sldMkLst>
      </pc:sldChg>
      <pc:sldChg chg="add">
        <pc:chgData name="Mihaly, Krisztian" userId="e193a088-ae0e-4c4f-bd52-c7e027d42371" providerId="ADAL" clId="{1708A0DE-705E-4C92-B887-CE3869E2D395}" dt="2026-02-23T22:44:35.439" v="3"/>
        <pc:sldMkLst>
          <pc:docMk/>
          <pc:sldMk cId="2782331964" sldId="481"/>
        </pc:sldMkLst>
      </pc:sldChg>
      <pc:sldChg chg="add">
        <pc:chgData name="Mihaly, Krisztian" userId="e193a088-ae0e-4c4f-bd52-c7e027d42371" providerId="ADAL" clId="{1708A0DE-705E-4C92-B887-CE3869E2D395}" dt="2026-02-23T22:44:35.439" v="3"/>
        <pc:sldMkLst>
          <pc:docMk/>
          <pc:sldMk cId="130082199" sldId="482"/>
        </pc:sldMkLst>
      </pc:sldChg>
      <pc:sldChg chg="add">
        <pc:chgData name="Mihaly, Krisztian" userId="e193a088-ae0e-4c4f-bd52-c7e027d42371" providerId="ADAL" clId="{1708A0DE-705E-4C92-B887-CE3869E2D395}" dt="2026-02-23T22:44:35.439" v="3"/>
        <pc:sldMkLst>
          <pc:docMk/>
          <pc:sldMk cId="2404032984" sldId="483"/>
        </pc:sldMkLst>
      </pc:sldChg>
      <pc:sldChg chg="add">
        <pc:chgData name="Mihaly, Krisztian" userId="e193a088-ae0e-4c4f-bd52-c7e027d42371" providerId="ADAL" clId="{1708A0DE-705E-4C92-B887-CE3869E2D395}" dt="2026-02-23T22:44:35.439" v="3"/>
        <pc:sldMkLst>
          <pc:docMk/>
          <pc:sldMk cId="2967047526" sldId="484"/>
        </pc:sldMkLst>
      </pc:sldChg>
      <pc:sldChg chg="add">
        <pc:chgData name="Mihaly, Krisztian" userId="e193a088-ae0e-4c4f-bd52-c7e027d42371" providerId="ADAL" clId="{1708A0DE-705E-4C92-B887-CE3869E2D395}" dt="2026-02-23T22:44:35.439" v="3"/>
        <pc:sldMkLst>
          <pc:docMk/>
          <pc:sldMk cId="1108382060" sldId="485"/>
        </pc:sldMkLst>
      </pc:sldChg>
      <pc:sldChg chg="add">
        <pc:chgData name="Mihaly, Krisztian" userId="e193a088-ae0e-4c4f-bd52-c7e027d42371" providerId="ADAL" clId="{1708A0DE-705E-4C92-B887-CE3869E2D395}" dt="2026-02-23T22:44:35.439" v="3"/>
        <pc:sldMkLst>
          <pc:docMk/>
          <pc:sldMk cId="291450692" sldId="486"/>
        </pc:sldMkLst>
      </pc:sldChg>
      <pc:sldChg chg="add">
        <pc:chgData name="Mihaly, Krisztian" userId="e193a088-ae0e-4c4f-bd52-c7e027d42371" providerId="ADAL" clId="{1708A0DE-705E-4C92-B887-CE3869E2D395}" dt="2026-02-23T22:44:35.439" v="3"/>
        <pc:sldMkLst>
          <pc:docMk/>
          <pc:sldMk cId="3427802284" sldId="487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8967378-7428-4BDC-807D-272741C6C518}" type="datetimeFigureOut">
              <a:rPr lang="en-GB" smtClean="0"/>
              <a:t>23/02/2026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F3318AE-BDA3-4B1A-9DE0-0F05CAA4B01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304864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4AABA86-13A4-40D6-B1D8-F43D4C1B8BD9}" type="slidenum">
              <a:rPr lang="en-US" smtClean="0"/>
              <a:t>101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979204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4AABA86-13A4-40D6-B1D8-F43D4C1B8BD9}" type="slidenum">
              <a:rPr lang="en-US" smtClean="0"/>
              <a:t>102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587113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4AABA86-13A4-40D6-B1D8-F43D4C1B8BD9}" type="slidenum">
              <a:rPr lang="en-US" smtClean="0"/>
              <a:t>103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271640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4AABA86-13A4-40D6-B1D8-F43D4C1B8BD9}" type="slidenum">
              <a:rPr lang="en-US" smtClean="0"/>
              <a:t>104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38560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4AABA86-13A4-40D6-B1D8-F43D4C1B8BD9}" type="slidenum">
              <a:rPr lang="en-US" smtClean="0"/>
              <a:t>105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26086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4AABA86-13A4-40D6-B1D8-F43D4C1B8BD9}" type="slidenum">
              <a:rPr lang="en-US" smtClean="0"/>
              <a:t>106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750397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4AABA86-13A4-40D6-B1D8-F43D4C1B8BD9}" type="slidenum">
              <a:rPr lang="en-US" smtClean="0"/>
              <a:t>107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711726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4AABA86-13A4-40D6-B1D8-F43D4C1B8BD9}" type="slidenum">
              <a:rPr lang="en-US" smtClean="0"/>
              <a:t>129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615143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4AABA86-13A4-40D6-B1D8-F43D4C1B8BD9}" type="slidenum">
              <a:rPr lang="en-US" smtClean="0"/>
              <a:t>130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17384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3504" y="770467"/>
            <a:ext cx="10782300" cy="3352800"/>
          </a:xfrm>
        </p:spPr>
        <p:txBody>
          <a:bodyPr anchor="b">
            <a:noAutofit/>
          </a:bodyPr>
          <a:lstStyle>
            <a:lvl1pPr algn="l">
              <a:lnSpc>
                <a:spcPct val="80000"/>
              </a:lnSpc>
              <a:defRPr sz="8800" spc="-120" baseline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67512" y="4206876"/>
            <a:ext cx="9228201" cy="1645920"/>
          </a:xfrm>
        </p:spPr>
        <p:txBody>
          <a:bodyPr>
            <a:normAutofit/>
          </a:bodyPr>
          <a:lstStyle>
            <a:lvl1pPr marL="0" indent="0" algn="l">
              <a:buNone/>
              <a:defRPr sz="3200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fld id="{89241DA8-E7F9-49F1-B82E-D2E4AC6153A2}" type="datetimeFigureOut">
              <a:rPr lang="en-US" smtClean="0"/>
              <a:t>2/23/2026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25000"/>
                  </a:srgbClr>
                </a:solidFill>
              </a:defRPr>
            </a:lvl1pPr>
          </a:lstStyle>
          <a:p>
            <a:fld id="{E6DDAFDC-163B-4585-B9B1-572B200E2D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61695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241DA8-E7F9-49F1-B82E-D2E4AC6153A2}" type="datetimeFigureOut">
              <a:rPr lang="en-US" smtClean="0"/>
              <a:t>2/23/2026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DDAFDC-163B-4585-B9B1-572B200E2D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88178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43950" y="695325"/>
            <a:ext cx="2628900" cy="48006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1525" y="714375"/>
            <a:ext cx="7734300" cy="540067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241DA8-E7F9-49F1-B82E-D2E4AC6153A2}" type="datetimeFigureOut">
              <a:rPr lang="en-US" smtClean="0"/>
              <a:t>2/23/2026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DDAFDC-163B-4585-B9B1-572B200E2D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31228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241DA8-E7F9-49F1-B82E-D2E4AC6153A2}" type="datetimeFigureOut">
              <a:rPr lang="en-US" smtClean="0"/>
              <a:t>2/23/2026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DDAFDC-163B-4585-B9B1-572B200E2D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97069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3504" y="767419"/>
            <a:ext cx="10780776" cy="3355848"/>
          </a:xfrm>
        </p:spPr>
        <p:txBody>
          <a:bodyPr anchor="b">
            <a:normAutofit/>
          </a:bodyPr>
          <a:lstStyle>
            <a:lvl1pPr>
              <a:lnSpc>
                <a:spcPct val="80000"/>
              </a:lnSpc>
              <a:defRPr sz="8800" b="0" baseline="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67512" y="4204209"/>
            <a:ext cx="9226296" cy="1645920"/>
          </a:xfrm>
        </p:spPr>
        <p:txBody>
          <a:bodyPr anchor="t">
            <a:normAutofit/>
          </a:bodyPr>
          <a:lstStyle>
            <a:lvl1pPr marL="0" indent="0">
              <a:buNone/>
              <a:defRPr sz="320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241DA8-E7F9-49F1-B82E-D2E4AC6153A2}" type="datetimeFigureOut">
              <a:rPr lang="en-US" smtClean="0"/>
              <a:t>2/23/2026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DDAFDC-163B-4585-B9B1-572B200E2D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88827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6656" y="1998134"/>
            <a:ext cx="4663440" cy="376732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11330" y="1998134"/>
            <a:ext cx="4663440" cy="376732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241DA8-E7F9-49F1-B82E-D2E4AC6153A2}" type="datetimeFigureOut">
              <a:rPr lang="en-US" smtClean="0"/>
              <a:t>2/23/2026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DDAFDC-163B-4585-B9B1-572B200E2D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93619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040467"/>
            <a:ext cx="4663440" cy="723400"/>
          </a:xfrm>
        </p:spPr>
        <p:txBody>
          <a:bodyPr anchor="ctr">
            <a:normAutofit/>
          </a:bodyPr>
          <a:lstStyle>
            <a:lvl1pPr marL="0" indent="0">
              <a:buNone/>
              <a:defRPr sz="2200" b="0" cap="all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6656" y="2753084"/>
            <a:ext cx="4663440" cy="32004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07608" y="2038435"/>
            <a:ext cx="4663440" cy="722376"/>
          </a:xfrm>
        </p:spPr>
        <p:txBody>
          <a:bodyPr anchor="ctr">
            <a:normAutofit/>
          </a:bodyPr>
          <a:lstStyle>
            <a:lvl1pPr marL="0" indent="0">
              <a:buNone/>
              <a:defRPr sz="2200" b="0" cap="all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007608" y="2750990"/>
            <a:ext cx="4663440" cy="32004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241DA8-E7F9-49F1-B82E-D2E4AC6153A2}" type="datetimeFigureOut">
              <a:rPr lang="en-US" smtClean="0"/>
              <a:t>2/23/2026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DDAFDC-163B-4585-B9B1-572B200E2D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96681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241DA8-E7F9-49F1-B82E-D2E4AC6153A2}" type="datetimeFigureOut">
              <a:rPr lang="en-US" smtClean="0"/>
              <a:t>2/23/2026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DDAFDC-163B-4585-B9B1-572B200E2D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54204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241DA8-E7F9-49F1-B82E-D2E4AC6153A2}" type="datetimeFigureOut">
              <a:rPr lang="en-US" smtClean="0"/>
              <a:t>2/23/2026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DDAFDC-163B-4585-B9B1-572B200E2D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72658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620000" y="0"/>
            <a:ext cx="457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8261404" y="542282"/>
            <a:ext cx="3383280" cy="1920240"/>
          </a:xfrm>
        </p:spPr>
        <p:txBody>
          <a:bodyPr anchor="b">
            <a:noAutofit/>
          </a:bodyPr>
          <a:lstStyle>
            <a:lvl1pPr>
              <a:lnSpc>
                <a:spcPct val="85000"/>
              </a:lnSpc>
              <a:defRPr sz="400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762000"/>
            <a:ext cx="6096000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75982" y="2511813"/>
            <a:ext cx="3398520" cy="3126987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>
                <a:solidFill>
                  <a:srgbClr val="262626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241DA8-E7F9-49F1-B82E-D2E4AC6153A2}" type="datetimeFigureOut">
              <a:rPr lang="en-US" smtClean="0"/>
              <a:t>2/23/2026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20000"/>
                  </a:srgbClr>
                </a:solidFill>
              </a:defRPr>
            </a:lvl1pPr>
          </a:lstStyle>
          <a:p>
            <a:fld id="{E6DDAFDC-163B-4585-B9B1-572B200E2D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13100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9224" y="5418667"/>
            <a:ext cx="10780776" cy="613283"/>
          </a:xfrm>
        </p:spPr>
        <p:txBody>
          <a:bodyPr anchor="b">
            <a:normAutofit/>
          </a:bodyPr>
          <a:lstStyle>
            <a:lvl1pPr>
              <a:defRPr sz="32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12192000" cy="5330952"/>
          </a:xfrm>
          <a:solidFill>
            <a:schemeClr val="accent1">
              <a:lumMod val="20000"/>
              <a:lumOff val="80000"/>
            </a:schemeClr>
          </a:solidFill>
        </p:spPr>
        <p:txBody>
          <a:bodyPr anchor="t"/>
          <a:lstStyle>
            <a:lvl1pPr marL="0" indent="0" algn="ctr">
              <a:spcBef>
                <a:spcPts val="800"/>
              </a:spcBef>
              <a:buNone/>
              <a:defRPr sz="3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6656" y="5909735"/>
            <a:ext cx="9229344" cy="5334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400">
                <a:solidFill>
                  <a:srgbClr val="262626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fld id="{89241DA8-E7F9-49F1-B82E-D2E4AC6153A2}" type="datetimeFigureOut">
              <a:rPr lang="en-US" smtClean="0"/>
              <a:t>2/23/2026</a:t>
            </a:fld>
            <a:endParaRPr lang="en-US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endParaRPr lang="en-US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25000"/>
                  </a:srgbClr>
                </a:solidFill>
              </a:defRPr>
            </a:lvl1pPr>
          </a:lstStyle>
          <a:p>
            <a:fld id="{E6DDAFDC-163B-4585-B9B1-572B200E2D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379532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57224" y="499533"/>
            <a:ext cx="10772775" cy="165819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011680"/>
            <a:ext cx="10753725" cy="376618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5800" y="6412447"/>
            <a:ext cx="41148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50">
                <a:solidFill>
                  <a:schemeClr val="tx1">
                    <a:alpha val="80000"/>
                  </a:schemeClr>
                </a:solidFill>
              </a:defRPr>
            </a:lvl1pPr>
          </a:lstStyle>
          <a:p>
            <a:fld id="{89241DA8-E7F9-49F1-B82E-D2E4AC6153A2}" type="datetimeFigureOut">
              <a:rPr lang="en-US" smtClean="0"/>
              <a:t>2/23/2026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554697"/>
            <a:ext cx="50292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50" cap="all" baseline="0">
                <a:solidFill>
                  <a:schemeClr val="tx1">
                    <a:alpha val="8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926" y="5876412"/>
            <a:ext cx="2926080" cy="139703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300" b="0">
                <a:ln>
                  <a:noFill/>
                </a:ln>
                <a:solidFill>
                  <a:schemeClr val="accent1">
                    <a:alpha val="25000"/>
                  </a:schemeClr>
                </a:solidFill>
                <a:latin typeface="+mj-lt"/>
              </a:defRPr>
            </a:lvl1pPr>
          </a:lstStyle>
          <a:p>
            <a:fld id="{E6DDAFDC-163B-4585-B9B1-572B200E2D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19712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6" r:id="rId1"/>
    <p:sldLayoutId id="2147483777" r:id="rId2"/>
    <p:sldLayoutId id="2147483778" r:id="rId3"/>
    <p:sldLayoutId id="2147483779" r:id="rId4"/>
    <p:sldLayoutId id="2147483780" r:id="rId5"/>
    <p:sldLayoutId id="2147483781" r:id="rId6"/>
    <p:sldLayoutId id="2147483782" r:id="rId7"/>
    <p:sldLayoutId id="2147483783" r:id="rId8"/>
    <p:sldLayoutId id="2147483784" r:id="rId9"/>
    <p:sldLayoutId id="2147483785" r:id="rId10"/>
    <p:sldLayoutId id="2147483786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5400" kern="1200" spc="-120" baseline="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85000"/>
        </a:lnSpc>
        <a:spcBef>
          <a:spcPts val="1300"/>
        </a:spcBef>
        <a:buFont typeface="Arial" pitchFamily="34" charset="0"/>
        <a:buChar char=" 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347472" indent="-3429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548640" indent="-54864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2000" i="1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822960" indent="-82296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097280" indent="-109728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2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6pPr>
      <a:lvl7pPr marL="14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7pPr>
      <a:lvl8pPr marL="16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8pPr>
      <a:lvl9pPr marL="18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/Relationships>
</file>

<file path=ppt/slides/_rels/slide10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0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0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0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0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0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0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/Relationships>
</file>

<file path=ppt/slides/_rels/slide10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4.xml.rels><?xml version="1.0" encoding="UTF-8" standalone="yes"?>
<Relationships xmlns="http://schemas.openxmlformats.org/package/2006/relationships"><Relationship Id="rId3" Type="http://schemas.openxmlformats.org/officeDocument/2006/relationships/hyperlink" Target="https://help.sap.com/doc/abapdocu_752_index_htm/7.52/en-US/index.htm?file=abenbuiltin_types_numeric.htm" TargetMode="External"/><Relationship Id="rId2" Type="http://schemas.openxmlformats.org/officeDocument/2006/relationships/hyperlink" Target="https://help.sap.com/doc/abapdocu_752_index_htm/7.52/en-US/index.htm?file=abenbuiltin_types_date_time.htm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help.sap.com/doc/abapdocu_752_index_htm/7.52/en-US/index.htm?file=abenddic_data_elements.htm" TargetMode="External"/><Relationship Id="rId4" Type="http://schemas.openxmlformats.org/officeDocument/2006/relationships/hyperlink" Target="https://help.sap.com/doc/abapdocu_752_index_htm/7.52/en-US/index.htm?file=abenbuiltin_types_byte.htm" TargetMode="External"/></Relationships>
</file>

<file path=ppt/slides/_rels/slide1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8.xml.rels><?xml version="1.0" encoding="UTF-8" standalone="yes"?>
<Relationships xmlns="http://schemas.openxmlformats.org/package/2006/relationships"><Relationship Id="rId2" Type="http://schemas.openxmlformats.org/officeDocument/2006/relationships/hyperlink" Target="https://help.sap.com/docs/SAP_NETWEAVER_AS_ABAP_752/c238d694b825421f940829321ffa326a/4ec20e296e391014adc9fffe4e204223.html" TargetMode="External"/><Relationship Id="rId1" Type="http://schemas.openxmlformats.org/officeDocument/2006/relationships/slideLayout" Target="../slideLayouts/slideLayout2.xml"/></Relationships>
</file>

<file path=ppt/slides/_rels/slide1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2.xml"/></Relationships>
</file>

<file path=ppt/slides/_rels/slide1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2.xml"/></Relationships>
</file>

<file path=ppt/slides/_rels/slide1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2.xml"/></Relationships>
</file>

<file path=ppt/slides/_rels/slide1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2.xml"/></Relationships>
</file>

<file path=ppt/slides/_rels/slide1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2.xml"/></Relationships>
</file>

<file path=ppt/slides/_rels/slide1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2.xml"/></Relationships>
</file>

<file path=ppt/slides/_rels/slide1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1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png"/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2.xml"/></Relationships>
</file>

<file path=ppt/slides/_rels/slide1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2.xml"/></Relationships>
</file>

<file path=ppt/slides/_rels/slide1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5.png"/><Relationship Id="rId1" Type="http://schemas.openxmlformats.org/officeDocument/2006/relationships/slideLayout" Target="../slideLayouts/slideLayout2.xml"/></Relationships>
</file>

<file path=ppt/slides/_rels/slide1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6.png"/><Relationship Id="rId1" Type="http://schemas.openxmlformats.org/officeDocument/2006/relationships/slideLayout" Target="../slideLayouts/slideLayout2.xml"/></Relationships>
</file>

<file path=ppt/slides/_rels/slide1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7.png"/><Relationship Id="rId1" Type="http://schemas.openxmlformats.org/officeDocument/2006/relationships/slideLayout" Target="../slideLayouts/slideLayout2.xml"/></Relationships>
</file>

<file path=ppt/slides/_rels/slide1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9.png"/><Relationship Id="rId1" Type="http://schemas.openxmlformats.org/officeDocument/2006/relationships/slideLayout" Target="../slideLayouts/slideLayout2.xml"/></Relationships>
</file>

<file path=ppt/slides/_rels/slide1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2.xml"/></Relationships>
</file>

<file path=ppt/slides/_rels/slide1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1.png"/><Relationship Id="rId1" Type="http://schemas.openxmlformats.org/officeDocument/2006/relationships/slideLayout" Target="../slideLayouts/slideLayout2.xml"/></Relationships>
</file>

<file path=ppt/slides/_rels/slide1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2.png"/><Relationship Id="rId1" Type="http://schemas.openxmlformats.org/officeDocument/2006/relationships/slideLayout" Target="../slideLayouts/slideLayout2.xml"/></Relationships>
</file>

<file path=ppt/slides/_rels/slide1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3.png"/><Relationship Id="rId1" Type="http://schemas.openxmlformats.org/officeDocument/2006/relationships/slideLayout" Target="../slideLayouts/slideLayout2.xml"/></Relationships>
</file>

<file path=ppt/slides/_rels/slide1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4.png"/><Relationship Id="rId1" Type="http://schemas.openxmlformats.org/officeDocument/2006/relationships/slideLayout" Target="../slideLayouts/slideLayout2.xml"/></Relationships>
</file>

<file path=ppt/slides/_rels/slide1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5.png"/><Relationship Id="rId1" Type="http://schemas.openxmlformats.org/officeDocument/2006/relationships/slideLayout" Target="../slideLayouts/slideLayout2.xml"/></Relationships>
</file>

<file path=ppt/slides/_rels/slide1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6.png"/><Relationship Id="rId1" Type="http://schemas.openxmlformats.org/officeDocument/2006/relationships/slideLayout" Target="../slideLayouts/slideLayout2.xml"/></Relationships>
</file>

<file path=ppt/slides/_rels/slide158.xml.rels><?xml version="1.0" encoding="UTF-8" standalone="yes"?>
<Relationships xmlns="http://schemas.openxmlformats.org/package/2006/relationships"><Relationship Id="rId2" Type="http://schemas.openxmlformats.org/officeDocument/2006/relationships/hyperlink" Target="https://developers.sap.com/tutorial-navigator.html?tag=software-product%3Atechnology-platform%2Fsap-business-technology-platform%2Fsap-btp-abap-environment" TargetMode="External"/><Relationship Id="rId1" Type="http://schemas.openxmlformats.org/officeDocument/2006/relationships/slideLayout" Target="../slideLayouts/slideLayout2.xml"/></Relationships>
</file>

<file path=ppt/slides/_rels/slide159.xml.rels><?xml version="1.0" encoding="UTF-8" standalone="yes"?>
<Relationships xmlns="http://schemas.openxmlformats.org/package/2006/relationships"><Relationship Id="rId2" Type="http://schemas.openxmlformats.org/officeDocument/2006/relationships/hyperlink" Target="https://developers.sap.com/tutorials/abap-environment-trial-onboarding.html" TargetMode="Externa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7.png"/><Relationship Id="rId1" Type="http://schemas.openxmlformats.org/officeDocument/2006/relationships/slideLayout" Target="../slideLayouts/slideLayout2.xml"/></Relationships>
</file>

<file path=ppt/slides/_rels/slide1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8.png"/><Relationship Id="rId1" Type="http://schemas.openxmlformats.org/officeDocument/2006/relationships/slideLayout" Target="../slideLayouts/slideLayout2.xml"/></Relationships>
</file>

<file path=ppt/slides/_rels/slide1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9.png"/><Relationship Id="rId1" Type="http://schemas.openxmlformats.org/officeDocument/2006/relationships/slideLayout" Target="../slideLayouts/slideLayout2.xml"/></Relationships>
</file>

<file path=ppt/slides/_rels/slide1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0.png"/><Relationship Id="rId1" Type="http://schemas.openxmlformats.org/officeDocument/2006/relationships/slideLayout" Target="../slideLayouts/slideLayout2.xml"/></Relationships>
</file>

<file path=ppt/slides/_rels/slide1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1.png"/><Relationship Id="rId1" Type="http://schemas.openxmlformats.org/officeDocument/2006/relationships/slideLayout" Target="../slideLayouts/slideLayout2.xml"/></Relationships>
</file>

<file path=ppt/slides/_rels/slide1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2.png"/><Relationship Id="rId1" Type="http://schemas.openxmlformats.org/officeDocument/2006/relationships/slideLayout" Target="../slideLayouts/slideLayout2.xml"/></Relationships>
</file>

<file path=ppt/slides/_rels/slide1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3.png"/><Relationship Id="rId1" Type="http://schemas.openxmlformats.org/officeDocument/2006/relationships/slideLayout" Target="../slideLayouts/slideLayout2.xml"/></Relationships>
</file>

<file path=ppt/slides/_rels/slide1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4.png"/><Relationship Id="rId1" Type="http://schemas.openxmlformats.org/officeDocument/2006/relationships/slideLayout" Target="../slideLayouts/slideLayout2.xml"/></Relationships>
</file>

<file path=ppt/slides/_rels/slide1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6.png"/><Relationship Id="rId1" Type="http://schemas.openxmlformats.org/officeDocument/2006/relationships/slideLayout" Target="../slideLayouts/slideLayout2.xml"/></Relationships>
</file>

<file path=ppt/slides/_rels/slide1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7.png"/><Relationship Id="rId1" Type="http://schemas.openxmlformats.org/officeDocument/2006/relationships/slideLayout" Target="../slideLayouts/slideLayout2.xml"/></Relationships>
</file>

<file path=ppt/slides/_rels/slide1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6.xml.rels><?xml version="1.0" encoding="UTF-8" standalone="yes"?>
<Relationships xmlns="http://schemas.openxmlformats.org/package/2006/relationships"><Relationship Id="rId2" Type="http://schemas.openxmlformats.org/officeDocument/2006/relationships/hyperlink" Target="https://help.sap.com/doc/abapdocu_751_index_htm/7.51/en-US/abentypes_statements.htm" TargetMode="External"/><Relationship Id="rId1" Type="http://schemas.openxmlformats.org/officeDocument/2006/relationships/slideLayout" Target="../slideLayouts/slideLayout2.xml"/></Relationships>
</file>

<file path=ppt/slides/_rels/slide1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6.xml.rels><?xml version="1.0" encoding="UTF-8" standalone="yes"?>
<Relationships xmlns="http://schemas.openxmlformats.org/package/2006/relationships"><Relationship Id="rId2" Type="http://schemas.openxmlformats.org/officeDocument/2006/relationships/hyperlink" Target="https://help.sap.com/saphelp_nw70/helpdata/en/fc/eb384e358411d1829f0000e829fbfe/content.htm" TargetMode="External"/><Relationship Id="rId1" Type="http://schemas.openxmlformats.org/officeDocument/2006/relationships/slideLayout" Target="../slideLayouts/slideLayout2.xml"/></Relationships>
</file>

<file path=ppt/slides/_rels/slide1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s://info.cloud9erp.com/blog/acumatica-named-erp-leader-by-nucleus-research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hyperlink" Target="https://training.sap.com/" TargetMode="Externa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hyperlink" Target="http://www.fmc-modeling.org/" TargetMode="Externa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mailto:krisztian.mihaly@sap.com" TargetMode="External"/><Relationship Id="rId2" Type="http://schemas.openxmlformats.org/officeDocument/2006/relationships/hyperlink" Target="mailto:mihalykrisztian@gmail.com" TargetMode="Externa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file:///\\dwdf204\xu_prarch_kt\Modeling\TechnicalArchitectureModeling\Trainings\MakingArchitectureUnderstandable\Figures\BlockDiagrams\OnlineShop-agents.BD.emf" TargetMode="External"/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file:///\\dwdf204\xu_prarch_kt\Modeling\TechnicalArchitectureModeling\Trainings\MakingArchitectureUnderstandable\Figures\BlockDiagrams\agents_BD.emf" TargetMode="External"/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file:///\\dwdf204\xu_prarch_kt\Modeling\TechnicalArchitectureModeling\Trainings\MakingArchitectureUnderstandable\Figures\BlockDiagrams\OnlineShop-storages.BD.emf" TargetMode="External"/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file:///\\dwdf204\xu_prarch_kt\Modeling\TechnicalArchitectureModeling\Trainings\MakingArchitectureUnderstandable\Figures\BlockDiagrams\storages_BD.emf" TargetMode="External"/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file:///\\dwdf204\xu_prarch_kt\Modeling\TechnicalArchitectureModeling\Trainings\MakingArchitectureUnderstandable\Figures\BlockDiagrams\OnlineShop-channel+access.BD.emf" TargetMode="External"/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file:///\\dwdf204\xu_prarch_kt\Modeling\TechnicalArchitectureModeling\Trainings\MakingArchitectureUnderstandable\Figures\BlockDiagrams\channels_BD.emf" TargetMode="External"/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2.xml"/><Relationship Id="rId5" Type="http://schemas.openxmlformats.org/officeDocument/2006/relationships/image" Target="file:///\\dwdf204\xu_prarch_kt\Modeling\TechnicalArchitectureModeling\Trainings\MakingArchitectureUnderstandable\Figures\BlockDiagrams\accessArcs_BD.emf" TargetMode="External"/><Relationship Id="rId4" Type="http://schemas.openxmlformats.org/officeDocument/2006/relationships/image" Target="../media/image23.emf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file:///\\dwdf204\xu_prarch_kt\Modeling\TechnicalArchitectureModeling\Trainings\MakingArchitectureUnderstandable\Figures\BlockDiagrams\request-response-channel_BD.emf" TargetMode="External"/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file:///\\dwdf204\xu_prarch_kt\Modeling\TechnicalArchitectureModeling\Trainings\MakingArchitectureUnderstandable\Figures\BlockDiagrams\the_3_dots_BD.emf" TargetMode="External"/><Relationship Id="rId2" Type="http://schemas.openxmlformats.org/officeDocument/2006/relationships/image" Target="../media/image25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file:///\\dwdf204\xu_prarch_kt\Modeling\TechnicalArchitectureModeling\Trainings\MakingArchitectureUnderstandable\Figures\BlockDiagrams\grouping-resolved_BD.emf" TargetMode="External"/><Relationship Id="rId2" Type="http://schemas.openxmlformats.org/officeDocument/2006/relationships/image" Target="../media/image26.emf"/><Relationship Id="rId1" Type="http://schemas.openxmlformats.org/officeDocument/2006/relationships/slideLayout" Target="../slideLayouts/slideLayout2.xml"/><Relationship Id="rId5" Type="http://schemas.openxmlformats.org/officeDocument/2006/relationships/image" Target="file:///\\dwdf204\xu_prarch_kt\Modeling\TechnicalArchitectureModeling\Trainings\MakingArchitectureUnderstandable\Figures\BlockDiagrams\shading_example_BD.emf" TargetMode="External"/><Relationship Id="rId4" Type="http://schemas.openxmlformats.org/officeDocument/2006/relationships/image" Target="../media/image27.emf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file:///\\dwdf204\xu_prarch_kt\Modeling\TechnicalArchitectureModeling\Trainings\MakingArchitectureUnderstandable\Figures\BlockDiagrams\exercise1-online_edition_BD.emf" TargetMode="External"/><Relationship Id="rId2" Type="http://schemas.openxmlformats.org/officeDocument/2006/relationships/image" Target="../media/image28.emf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file:///\\dwdf204\xu_prarch_kt\Modeling\TechnicalArchitectureModeling\Trainings\MakingArchitectureUnderstandable\Figures\BlockDiagrams\OnlineShop-without_refinement.BD.emf" TargetMode="External"/><Relationship Id="rId2" Type="http://schemas.openxmlformats.org/officeDocument/2006/relationships/image" Target="../media/image29.emf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file:///\\dwdf204\xu_prarch_kt\Modeling\TechnicalArchitectureModeling\Trainings\MakingArchitectureUnderstandable\Figures\BlockDiagrams\OnlineShop-refinement.BD.emf" TargetMode="External"/><Relationship Id="rId2" Type="http://schemas.openxmlformats.org/officeDocument/2006/relationships/image" Target="../media/image30.emf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file:///\\dwdf204\xu_prarch_kt\Modeling\TechnicalArchitectureModeling\Trainings\MakingArchitectureUnderstandable\Figures\BlockDiagrams\OnlineShop-refinement2.BD.emf" TargetMode="External"/><Relationship Id="rId2" Type="http://schemas.openxmlformats.org/officeDocument/2006/relationships/image" Target="../media/image31.emf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file:///\\dwdf204\xu_prarch_kt\Modeling\TechnicalArchitectureModeling\Trainings\MakingArchitectureUnderstandable\Figures\ClassDiagrams\OnlineShopOrders_CD.emf" TargetMode="External"/><Relationship Id="rId2" Type="http://schemas.openxmlformats.org/officeDocument/2006/relationships/image" Target="../media/image32.emf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file:///\\dwdf204\xu_prarch_kt\Modeling\TechnicalArchitectureModeling\Trainings\MakingArchitectureUnderstandable\Figures\ClassDiagrams\entities_and_instances_ER.emf" TargetMode="External"/><Relationship Id="rId2" Type="http://schemas.openxmlformats.org/officeDocument/2006/relationships/image" Target="../media/image33.emf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file:///\\dwdf204\xu_prarch_kt\Modeling\TechnicalArchitectureModeling\Trainings\MakingArchitectureUnderstandable\Figures\ClassDiagrams\specialization_CD.emf" TargetMode="External"/><Relationship Id="rId2" Type="http://schemas.openxmlformats.org/officeDocument/2006/relationships/image" Target="../media/image34.emf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file:///\\dwdf204\xu_prarch_kt\Modeling\TechnicalArchitectureModeling\Trainings\MakingArchitectureUnderstandable\Figures\ClassDiagrams\relationships-NtoM_ER.emf" TargetMode="External"/><Relationship Id="rId2" Type="http://schemas.openxmlformats.org/officeDocument/2006/relationships/image" Target="../media/image35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training.sap.com/course/bc401-abap-objects-classroom-018-hu-hu/" TargetMode="External"/><Relationship Id="rId2" Type="http://schemas.openxmlformats.org/officeDocument/2006/relationships/hyperlink" Target="https://training.sap.com/course/bc400-abap-workbench-foundations-classroom-015-us-en/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open.sap.com/" TargetMode="External"/><Relationship Id="rId4" Type="http://schemas.openxmlformats.org/officeDocument/2006/relationships/hyperlink" Target="https://training.sap.com/course/" TargetMode="Externa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file:///\\dwdf204\xu_prarch_kt\Modeling\TechnicalArchitectureModeling\Trainings\MakingArchitectureUnderstandable\Figures\ClassDiagrams\composition_CD.emf" TargetMode="External"/><Relationship Id="rId2" Type="http://schemas.openxmlformats.org/officeDocument/2006/relationships/image" Target="../media/image36.emf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emf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emf"/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emf"/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emf"/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hyperlink" Target="https://help.sap.com/saphelp_pserv464/helpdata/en/fc/eb2e97358411d1829f0000e829fbfe/frameset.htm" TargetMode="External"/><Relationship Id="rId2" Type="http://schemas.openxmlformats.org/officeDocument/2006/relationships/image" Target="../media/image41.gif"/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hyperlink" Target="https://help.sap.com/saphelp_pserv464/helpdata/en/fc/eb2e97358411d1829f0000e829fbfe/frameset.htm" TargetMode="External"/><Relationship Id="rId2" Type="http://schemas.openxmlformats.org/officeDocument/2006/relationships/image" Target="../media/image42.gi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gif"/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gif"/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gif"/><Relationship Id="rId1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9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gif"/><Relationship Id="rId1" Type="http://schemas.openxmlformats.org/officeDocument/2006/relationships/slideLayout" Target="../slideLayouts/slideLayout2.xml"/></Relationships>
</file>

<file path=ppt/slides/_rels/slide9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gif"/><Relationship Id="rId1" Type="http://schemas.openxmlformats.org/officeDocument/2006/relationships/slideLayout" Target="../slideLayouts/slideLayout2.xml"/></Relationships>
</file>

<file path=ppt/slides/_rels/slide9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gif"/><Relationship Id="rId1" Type="http://schemas.openxmlformats.org/officeDocument/2006/relationships/slideLayout" Target="../slideLayouts/slideLayout2.xml"/></Relationships>
</file>

<file path=ppt/slides/_rels/slide9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gif"/><Relationship Id="rId1" Type="http://schemas.openxmlformats.org/officeDocument/2006/relationships/slideLayout" Target="../slideLayouts/slideLayout2.xml"/></Relationships>
</file>

<file path=ppt/slides/_rels/slide9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gif"/><Relationship Id="rId1" Type="http://schemas.openxmlformats.org/officeDocument/2006/relationships/slideLayout" Target="../slideLayouts/slideLayout2.xml"/></Relationships>
</file>

<file path=ppt/slides/_rels/slide9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gif"/><Relationship Id="rId1" Type="http://schemas.openxmlformats.org/officeDocument/2006/relationships/slideLayout" Target="../slideLayouts/slideLayout2.xml"/></Relationships>
</file>

<file path=ppt/slides/_rels/slide9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1DDB19-0CE1-4C7B-A7C6-585F190AEC2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hu-HU" dirty="0"/>
              <a:t>SAP </a:t>
            </a:r>
            <a:br>
              <a:rPr lang="hu-HU" dirty="0"/>
            </a:br>
            <a:r>
              <a:rPr lang="hu-HU" dirty="0"/>
              <a:t>ABAP programozás alapjai - Nappali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A986AB6-C142-4B5A-A272-9A40123CF1D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hu-HU" dirty="0"/>
              <a:t>1. alkalom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778857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B0B8F1-BD4F-4D62-90DE-10B54C994D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Online környezet specialitásai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D23FB10-F8B9-4884-8CFC-9F1037A7C2A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2001" y="2011679"/>
            <a:ext cx="10753725" cy="3766185"/>
          </a:xfrm>
        </p:spPr>
        <p:txBody>
          <a:bodyPr/>
          <a:lstStyle/>
          <a:p>
            <a:r>
              <a:rPr lang="hu-HU" dirty="0"/>
              <a:t>Rugalmasságot kérek</a:t>
            </a:r>
          </a:p>
          <a:p>
            <a:endParaRPr lang="hu-HU" dirty="0"/>
          </a:p>
          <a:p>
            <a:r>
              <a:rPr lang="hu-HU" dirty="0"/>
              <a:t>MS </a:t>
            </a:r>
            <a:r>
              <a:rPr lang="hu-HU" dirty="0" err="1"/>
              <a:t>Teams</a:t>
            </a:r>
            <a:r>
              <a:rPr lang="hu-HU" dirty="0"/>
              <a:t> </a:t>
            </a:r>
            <a:r>
              <a:rPr lang="hu-HU" dirty="0" err="1"/>
              <a:t>raise</a:t>
            </a:r>
            <a:r>
              <a:rPr lang="hu-HU" dirty="0"/>
              <a:t> </a:t>
            </a:r>
            <a:r>
              <a:rPr lang="hu-HU" dirty="0" err="1"/>
              <a:t>hand</a:t>
            </a:r>
            <a:r>
              <a:rPr lang="hu-HU" dirty="0"/>
              <a:t>: </a:t>
            </a:r>
          </a:p>
          <a:p>
            <a:endParaRPr lang="hu-HU" dirty="0"/>
          </a:p>
          <a:p>
            <a:endParaRPr lang="hu-HU" dirty="0"/>
          </a:p>
          <a:p>
            <a:endParaRPr lang="hu-HU" dirty="0"/>
          </a:p>
          <a:p>
            <a:r>
              <a:rPr lang="hu-HU" dirty="0"/>
              <a:t>Meeting chat</a:t>
            </a:r>
            <a:endParaRPr lang="en-US" dirty="0"/>
          </a:p>
        </p:txBody>
      </p:sp>
      <p:pic>
        <p:nvPicPr>
          <p:cNvPr id="1026" name="Picture 2" descr="Button to raise your hand">
            <a:extLst>
              <a:ext uri="{FF2B5EF4-FFF2-40B4-BE49-F238E27FC236}">
                <a16:creationId xmlns:a16="http://schemas.microsoft.com/office/drawing/2014/main" id="{D991B020-5A30-4D0A-A583-F52E17F99B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5525" y="3410585"/>
            <a:ext cx="3286125" cy="371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FF9B2B8C-72E7-45E6-A5CF-7B65042838CE}"/>
              </a:ext>
            </a:extLst>
          </p:cNvPr>
          <p:cNvSpPr txBox="1"/>
          <p:nvPr/>
        </p:nvSpPr>
        <p:spPr>
          <a:xfrm>
            <a:off x="965525" y="3894771"/>
            <a:ext cx="1002612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i="1" dirty="0" err="1"/>
              <a:t>Source</a:t>
            </a:r>
            <a:r>
              <a:rPr lang="hu-HU" i="1" dirty="0"/>
              <a:t>: </a:t>
            </a:r>
            <a:r>
              <a:rPr lang="en-US" i="1" dirty="0"/>
              <a:t>https://support.microsoft.com/en-us/office/raise-your-hand-in-a-teams-meeting-bb2dd8e1-e6bd-43a6-85cf-30822667b372</a:t>
            </a:r>
          </a:p>
        </p:txBody>
      </p:sp>
    </p:spTree>
    <p:extLst>
      <p:ext uri="{BB962C8B-B14F-4D97-AF65-F5344CB8AC3E}">
        <p14:creationId xmlns:p14="http://schemas.microsoft.com/office/powerpoint/2010/main" val="1862082824"/>
      </p:ext>
    </p:extLst>
  </p:cSld>
  <p:clrMapOvr>
    <a:masterClrMapping/>
  </p:clrMapOvr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FB9F74B-91F6-A091-FE3D-E47621EA806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09AFFC-0A52-0A47-DB29-4B2D205A97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ABAP Program nézetei</a:t>
            </a:r>
            <a:endParaRPr lang="en-GB" dirty="0"/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AA129227-DC69-35AC-2BB2-F65A6F15265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076267" y="2011363"/>
            <a:ext cx="5953740" cy="37671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0181913"/>
      </p:ext>
    </p:extLst>
  </p:cSld>
  <p:clrMapOvr>
    <a:masterClrMapping/>
  </p:clrMapOvr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2015B5-57D6-4F49-82C6-35266F183D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sz="3600" dirty="0"/>
              <a:t>Program Flow – Load Program Context</a:t>
            </a:r>
            <a:endParaRPr lang="en-US" sz="360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87A5C98-B75E-4973-AB46-87B302CA9BB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10507" y="1545960"/>
            <a:ext cx="7570986" cy="48125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8212545"/>
      </p:ext>
    </p:extLst>
  </p:cSld>
  <p:clrMapOvr>
    <a:masterClrMapping/>
  </p:clrMapOvr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2015B5-57D6-4F49-82C6-35266F183D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sz="3600" dirty="0"/>
              <a:t>Program Flow – Send Selection Screen</a:t>
            </a:r>
            <a:endParaRPr lang="en-US" sz="36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10F663C-44CC-4751-9224-8609BF68E17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26663" y="1678330"/>
            <a:ext cx="7399776" cy="46801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3379798"/>
      </p:ext>
    </p:extLst>
  </p:cSld>
  <p:clrMapOvr>
    <a:masterClrMapping/>
  </p:clrMapOvr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2015B5-57D6-4F49-82C6-35266F183D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sz="3600" dirty="0"/>
              <a:t>Program Flow – Input Values Transferred</a:t>
            </a:r>
            <a:endParaRPr lang="en-US" sz="360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07E0578-34E9-4947-BC68-CB5DC6ED982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73073" y="1623037"/>
            <a:ext cx="7645854" cy="48606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7607581"/>
      </p:ext>
    </p:extLst>
  </p:cSld>
  <p:clrMapOvr>
    <a:masterClrMapping/>
  </p:clrMapOvr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2015B5-57D6-4F49-82C6-35266F183D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sz="3600" dirty="0"/>
              <a:t>Program Flow – Loading and Calling Reuse Units</a:t>
            </a:r>
            <a:endParaRPr lang="en-US" sz="360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70BE1D8-CA8B-43D4-8B40-AB245B43C44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75980" y="1583069"/>
            <a:ext cx="7440040" cy="47753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1403402"/>
      </p:ext>
    </p:extLst>
  </p:cSld>
  <p:clrMapOvr>
    <a:masterClrMapping/>
  </p:clrMapOvr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2015B5-57D6-4F49-82C6-35266F183D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sz="3600" dirty="0"/>
              <a:t>Program Flow – Request and Fetch Data Records</a:t>
            </a:r>
            <a:endParaRPr lang="en-US" sz="3600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6E4F43C7-7A37-499C-8B63-C8DBED2FCAA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51292" y="1602992"/>
            <a:ext cx="6689416" cy="42734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0083472"/>
      </p:ext>
    </p:extLst>
  </p:cSld>
  <p:clrMapOvr>
    <a:masterClrMapping/>
  </p:clrMapOvr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2015B5-57D6-4F49-82C6-35266F183D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sz="3600" dirty="0"/>
              <a:t>Program Flow – Reuse Unit Returns the Data</a:t>
            </a:r>
            <a:endParaRPr lang="en-US" sz="36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C435340-841A-4EAC-B81E-D24A02C7091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49332" y="1969917"/>
            <a:ext cx="6893335" cy="4388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3963532"/>
      </p:ext>
    </p:extLst>
  </p:cSld>
  <p:clrMapOvr>
    <a:masterClrMapping/>
  </p:clrMapOvr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2015B5-57D6-4F49-82C6-35266F183D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sz="3600" dirty="0"/>
              <a:t>Program Flow – Display the List</a:t>
            </a:r>
            <a:endParaRPr lang="en-US" sz="360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113EA8F-CA7F-4727-BE18-C0C6C6A198D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08937" y="2001379"/>
            <a:ext cx="6974125" cy="4357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6256466"/>
      </p:ext>
    </p:extLst>
  </p:cSld>
  <p:clrMapOvr>
    <a:masterClrMapping/>
  </p:clrMapOvr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DA017B-2CA6-8F2D-91AE-BDE1E3172E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ABAP program története és felépítése</a:t>
            </a:r>
            <a:endParaRPr lang="en-GB" dirty="0"/>
          </a:p>
        </p:txBody>
      </p:sp>
      <p:pic>
        <p:nvPicPr>
          <p:cNvPr id="4" name="Picture 2" descr="Timeline&#10;&#10;Description automatically generated">
            <a:extLst>
              <a:ext uri="{FF2B5EF4-FFF2-40B4-BE49-F238E27FC236}">
                <a16:creationId xmlns:a16="http://schemas.microsoft.com/office/drawing/2014/main" id="{3125289D-A7D2-5026-F42E-E779F6C09D8B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713573" y="2011363"/>
            <a:ext cx="6679129" cy="37671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531067"/>
      </p:ext>
    </p:extLst>
  </p:cSld>
  <p:clrMapOvr>
    <a:masterClrMapping/>
  </p:clrMapOvr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CC7109-D577-43D5-9C26-B0E691435A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ABAP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E073230-1B30-4A73-BE93-4A79AA448F5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anchor="ctr">
            <a:normAutofit/>
          </a:bodyPr>
          <a:lstStyle/>
          <a:p>
            <a:pPr algn="ctr"/>
            <a:r>
              <a:rPr lang="hu-HU" sz="3600" dirty="0"/>
              <a:t>Szintaktikai ismerkedés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302332362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CD616D-CE5F-A919-D9EF-F3BCC56599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/>
              <a:t>Katalógus</a:t>
            </a:r>
            <a:r>
              <a:rPr lang="en-GB" dirty="0"/>
              <a:t>, </a:t>
            </a:r>
            <a:r>
              <a:rPr lang="en-GB" dirty="0" err="1"/>
              <a:t>óralátogatás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9DDA193-5027-1FEA-E0B2-F2D907B6BA5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en-GB" dirty="0"/>
              <a:t>A </a:t>
            </a:r>
            <a:r>
              <a:rPr lang="en-GB" dirty="0" err="1"/>
              <a:t>hallgató</a:t>
            </a:r>
            <a:r>
              <a:rPr lang="en-GB" dirty="0"/>
              <a:t> </a:t>
            </a:r>
            <a:r>
              <a:rPr lang="en-GB" dirty="0" err="1"/>
              <a:t>felnőtt</a:t>
            </a:r>
            <a:r>
              <a:rPr lang="en-GB" dirty="0"/>
              <a:t> ember </a:t>
            </a:r>
            <a:r>
              <a:rPr lang="en-GB" dirty="0" err="1"/>
              <a:t>és</a:t>
            </a:r>
            <a:r>
              <a:rPr lang="en-GB" dirty="0"/>
              <a:t> </a:t>
            </a:r>
            <a:r>
              <a:rPr lang="en-GB" dirty="0" err="1"/>
              <a:t>racionális</a:t>
            </a:r>
            <a:r>
              <a:rPr lang="en-GB" dirty="0"/>
              <a:t> </a:t>
            </a:r>
            <a:r>
              <a:rPr lang="en-GB" dirty="0" err="1"/>
              <a:t>döntést</a:t>
            </a:r>
            <a:r>
              <a:rPr lang="en-GB" dirty="0"/>
              <a:t> </a:t>
            </a:r>
            <a:r>
              <a:rPr lang="en-GB" dirty="0" err="1"/>
              <a:t>tud</a:t>
            </a:r>
            <a:r>
              <a:rPr lang="en-GB" dirty="0"/>
              <a:t> </a:t>
            </a:r>
            <a:r>
              <a:rPr lang="en-GB" dirty="0" err="1"/>
              <a:t>hozni</a:t>
            </a:r>
            <a:r>
              <a:rPr lang="hu-HU" dirty="0"/>
              <a:t>. A</a:t>
            </a:r>
            <a:r>
              <a:rPr lang="en-GB" dirty="0"/>
              <a:t>z </a:t>
            </a:r>
            <a:r>
              <a:rPr lang="en-GB" dirty="0" err="1"/>
              <a:t>előadások</a:t>
            </a:r>
            <a:r>
              <a:rPr lang="en-GB" dirty="0"/>
              <a:t> </a:t>
            </a:r>
            <a:r>
              <a:rPr lang="en-GB" dirty="0" err="1"/>
              <a:t>és</a:t>
            </a:r>
            <a:r>
              <a:rPr lang="en-GB" dirty="0"/>
              <a:t> </a:t>
            </a:r>
            <a:r>
              <a:rPr lang="en-GB" dirty="0" err="1"/>
              <a:t>gyakorlatok</a:t>
            </a:r>
            <a:r>
              <a:rPr lang="en-GB" dirty="0"/>
              <a:t> </a:t>
            </a:r>
            <a:r>
              <a:rPr lang="en-GB" dirty="0" err="1"/>
              <a:t>látogatása</a:t>
            </a:r>
            <a:r>
              <a:rPr lang="en-GB" dirty="0"/>
              <a:t> </a:t>
            </a:r>
            <a:r>
              <a:rPr lang="en-GB" dirty="0" err="1"/>
              <a:t>nem</a:t>
            </a:r>
            <a:r>
              <a:rPr lang="en-GB" dirty="0"/>
              <a:t> </a:t>
            </a:r>
            <a:r>
              <a:rPr lang="en-GB" dirty="0" err="1"/>
              <a:t>kötelező</a:t>
            </a:r>
            <a:r>
              <a:rPr lang="en-GB" dirty="0"/>
              <a:t>, </a:t>
            </a:r>
            <a:r>
              <a:rPr lang="en-GB" dirty="0" err="1"/>
              <a:t>azonban</a:t>
            </a:r>
            <a:r>
              <a:rPr lang="en-GB" dirty="0"/>
              <a:t> </a:t>
            </a:r>
            <a:r>
              <a:rPr lang="en-GB" dirty="0" err="1"/>
              <a:t>erősen</a:t>
            </a:r>
            <a:r>
              <a:rPr lang="en-GB" dirty="0"/>
              <a:t> </a:t>
            </a:r>
            <a:r>
              <a:rPr lang="en-GB" dirty="0" err="1"/>
              <a:t>ajánlott</a:t>
            </a:r>
            <a:r>
              <a:rPr lang="hu-HU" dirty="0"/>
              <a:t>.</a:t>
            </a:r>
            <a:endParaRPr lang="en-GB" dirty="0"/>
          </a:p>
          <a:p>
            <a:pPr algn="just"/>
            <a:r>
              <a:rPr lang="en-GB" dirty="0" err="1"/>
              <a:t>Tömbösített</a:t>
            </a:r>
            <a:r>
              <a:rPr lang="en-GB" dirty="0"/>
              <a:t> </a:t>
            </a:r>
            <a:r>
              <a:rPr lang="en-GB" dirty="0" err="1"/>
              <a:t>jellege</a:t>
            </a:r>
            <a:r>
              <a:rPr lang="en-GB" dirty="0"/>
              <a:t> </a:t>
            </a:r>
            <a:r>
              <a:rPr lang="en-GB" dirty="0" err="1"/>
              <a:t>miatt</a:t>
            </a:r>
            <a:r>
              <a:rPr lang="en-GB" dirty="0"/>
              <a:t> </a:t>
            </a:r>
            <a:r>
              <a:rPr lang="en-GB" dirty="0" err="1"/>
              <a:t>az</a:t>
            </a:r>
            <a:r>
              <a:rPr lang="en-GB" dirty="0"/>
              <a:t> </a:t>
            </a:r>
            <a:r>
              <a:rPr lang="en-GB" dirty="0" err="1"/>
              <a:t>óráról</a:t>
            </a:r>
            <a:r>
              <a:rPr lang="en-GB" dirty="0"/>
              <a:t> </a:t>
            </a:r>
            <a:r>
              <a:rPr lang="en-GB" dirty="0" err="1"/>
              <a:t>órára</a:t>
            </a:r>
            <a:r>
              <a:rPr lang="en-GB" dirty="0"/>
              <a:t> </a:t>
            </a:r>
            <a:r>
              <a:rPr lang="en-GB" dirty="0" err="1"/>
              <a:t>készülés</a:t>
            </a:r>
            <a:r>
              <a:rPr lang="en-GB" dirty="0"/>
              <a:t> </a:t>
            </a:r>
            <a:r>
              <a:rPr lang="hu-HU" dirty="0"/>
              <a:t>erősen </a:t>
            </a:r>
            <a:r>
              <a:rPr lang="en-GB" dirty="0" err="1"/>
              <a:t>ajánlott</a:t>
            </a:r>
            <a:r>
              <a:rPr lang="en-GB" dirty="0"/>
              <a:t>. 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472743648"/>
      </p:ext>
    </p:extLst>
  </p:cSld>
  <p:clrMapOvr>
    <a:masterClrMapping/>
  </p:clrMapOvr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6880A1-FF3A-4003-8CDC-D36EEA24A2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ABAP Syntax 1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FF99DD5-81BB-4866-94EC-00FDF2BEC42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257800" cy="4667250"/>
          </a:xfrm>
        </p:spPr>
        <p:txBody>
          <a:bodyPr>
            <a:normAutofit/>
          </a:bodyPr>
          <a:lstStyle/>
          <a:p>
            <a:r>
              <a:rPr lang="hu-HU" dirty="0"/>
              <a:t>Az </a:t>
            </a:r>
            <a:r>
              <a:rPr lang="en-US" dirty="0"/>
              <a:t>ABAP programs </a:t>
            </a:r>
            <a:r>
              <a:rPr lang="hu-HU" dirty="0"/>
              <a:t>mondatokból áll (</a:t>
            </a:r>
            <a:r>
              <a:rPr lang="en-US" b="1" dirty="0"/>
              <a:t>sentences</a:t>
            </a:r>
            <a:r>
              <a:rPr lang="en-US" dirty="0"/>
              <a:t> </a:t>
            </a:r>
            <a:r>
              <a:rPr lang="hu-HU" dirty="0"/>
              <a:t>- </a:t>
            </a:r>
            <a:r>
              <a:rPr lang="en-US" b="1" dirty="0"/>
              <a:t>statements</a:t>
            </a:r>
            <a:r>
              <a:rPr lang="en-US" dirty="0"/>
              <a:t>).</a:t>
            </a:r>
          </a:p>
          <a:p>
            <a:r>
              <a:rPr lang="hu-HU" dirty="0"/>
              <a:t>A mondat első szavát ABAP foglalt szónak (</a:t>
            </a:r>
            <a:r>
              <a:rPr lang="hu-HU" b="1" dirty="0"/>
              <a:t>ABAP </a:t>
            </a:r>
            <a:r>
              <a:rPr lang="hu-HU" b="1" dirty="0" err="1"/>
              <a:t>keyword</a:t>
            </a:r>
            <a:r>
              <a:rPr lang="hu-HU" dirty="0"/>
              <a:t>) nevezzük.</a:t>
            </a:r>
            <a:endParaRPr lang="en-US" dirty="0"/>
          </a:p>
          <a:p>
            <a:r>
              <a:rPr lang="hu-HU" dirty="0"/>
              <a:t>Minden mondat ponttal (</a:t>
            </a:r>
            <a:r>
              <a:rPr lang="hu-HU" b="1" dirty="0" err="1"/>
              <a:t>period</a:t>
            </a:r>
            <a:r>
              <a:rPr lang="hu-HU" dirty="0"/>
              <a:t>) végződik.</a:t>
            </a:r>
            <a:endParaRPr lang="en-US" dirty="0"/>
          </a:p>
          <a:p>
            <a:r>
              <a:rPr lang="hu-HU" dirty="0"/>
              <a:t>A szavak legalább egy szóközzel elválasztottak.</a:t>
            </a:r>
          </a:p>
          <a:p>
            <a:r>
              <a:rPr lang="hu-HU" dirty="0"/>
              <a:t>Az ABAP nem különbözteti meg a kis és nagybetűket.</a:t>
            </a:r>
            <a:endParaRPr lang="en-US" dirty="0"/>
          </a:p>
        </p:txBody>
      </p:sp>
      <p:sp>
        <p:nvSpPr>
          <p:cNvPr id="4" name="Rounded Rectangle 2">
            <a:extLst>
              <a:ext uri="{FF2B5EF4-FFF2-40B4-BE49-F238E27FC236}">
                <a16:creationId xmlns:a16="http://schemas.microsoft.com/office/drawing/2014/main" id="{DDBF8DEA-A7C9-4140-88EE-A33119812E28}"/>
              </a:ext>
            </a:extLst>
          </p:cNvPr>
          <p:cNvSpPr/>
          <p:nvPr/>
        </p:nvSpPr>
        <p:spPr bwMode="gray">
          <a:xfrm>
            <a:off x="6553200" y="1623835"/>
            <a:ext cx="5118506" cy="4649922"/>
          </a:xfrm>
          <a:prstGeom prst="rect">
            <a:avLst/>
          </a:prstGeom>
          <a:noFill/>
          <a:ln w="6350" algn="ctr">
            <a:solidFill>
              <a:schemeClr val="tx1"/>
            </a:solidFill>
            <a:miter lim="800000"/>
            <a:headEnd/>
            <a:tailEnd/>
          </a:ln>
        </p:spPr>
        <p:txBody>
          <a:bodyPr wrap="square" lIns="107916" tIns="107916" rIns="71944" bIns="107916" rtlCol="0" anchor="t" anchorCtr="0">
            <a:spAutoFit/>
          </a:bodyPr>
          <a:lstStyle/>
          <a:p>
            <a:pPr algn="l"/>
            <a:r>
              <a:rPr lang="hu-HU" sz="1800" dirty="0">
                <a:solidFill>
                  <a:srgbClr val="0000FF"/>
                </a:solidFill>
                <a:latin typeface="Consolas" panose="020B0609020204030204" pitchFamily="49" charset="0"/>
              </a:rPr>
              <a:t>REPORT </a:t>
            </a:r>
            <a:r>
              <a:rPr lang="hu-HU" sz="1800" dirty="0">
                <a:solidFill>
                  <a:srgbClr val="000000"/>
                </a:solidFill>
                <a:latin typeface="Consolas" panose="020B0609020204030204" pitchFamily="49" charset="0"/>
              </a:rPr>
              <a:t>simple_report</a:t>
            </a:r>
            <a:r>
              <a:rPr lang="hu-HU" sz="1800" dirty="0">
                <a:solidFill>
                  <a:srgbClr val="0000FF"/>
                </a:solidFill>
                <a:latin typeface="Consolas" panose="020B0609020204030204" pitchFamily="49" charset="0"/>
              </a:rPr>
              <a:t>.</a:t>
            </a:r>
          </a:p>
          <a:p>
            <a:pPr algn="l"/>
            <a:endParaRPr lang="hu-HU" sz="1800" dirty="0">
              <a:latin typeface="Consolas" panose="020B0609020204030204" pitchFamily="49" charset="0"/>
            </a:endParaRPr>
          </a:p>
          <a:p>
            <a:pPr algn="l"/>
            <a:r>
              <a:rPr lang="pt-BR" sz="1800" dirty="0">
                <a:solidFill>
                  <a:srgbClr val="0000FF"/>
                </a:solidFill>
                <a:highlight>
                  <a:srgbClr val="FFFF00"/>
                </a:highlight>
                <a:latin typeface="Consolas" panose="020B0609020204030204" pitchFamily="49" charset="0"/>
              </a:rPr>
              <a:t>PARAMETERS</a:t>
            </a:r>
            <a:r>
              <a:rPr lang="pt-BR" sz="1800" dirty="0">
                <a:solidFill>
                  <a:srgbClr val="0000FF"/>
                </a:solidFill>
                <a:latin typeface="Consolas" panose="020B0609020204030204" pitchFamily="49" charset="0"/>
              </a:rPr>
              <a:t> </a:t>
            </a:r>
            <a:r>
              <a:rPr lang="pt-BR" sz="1800" dirty="0" err="1">
                <a:solidFill>
                  <a:srgbClr val="000000"/>
                </a:solidFill>
                <a:latin typeface="Consolas" panose="020B0609020204030204" pitchFamily="49" charset="0"/>
              </a:rPr>
              <a:t>pa_num</a:t>
            </a:r>
            <a:r>
              <a:rPr lang="pt-BR" sz="1800" dirty="0">
                <a:solidFill>
                  <a:srgbClr val="0000FF"/>
                </a:solidFill>
                <a:latin typeface="Consolas" panose="020B0609020204030204" pitchFamily="49" charset="0"/>
              </a:rPr>
              <a:t> TYPE </a:t>
            </a:r>
            <a:r>
              <a:rPr lang="pt-BR" sz="1800" dirty="0">
                <a:solidFill>
                  <a:srgbClr val="000000"/>
                </a:solidFill>
                <a:latin typeface="Consolas" panose="020B0609020204030204" pitchFamily="49" charset="0"/>
              </a:rPr>
              <a:t>i</a:t>
            </a:r>
            <a:r>
              <a:rPr lang="pt-BR" sz="1800" dirty="0">
                <a:solidFill>
                  <a:srgbClr val="0000FF"/>
                </a:solidFill>
                <a:highlight>
                  <a:srgbClr val="FFFF00"/>
                </a:highlight>
                <a:latin typeface="Consolas" panose="020B0609020204030204" pitchFamily="49" charset="0"/>
              </a:rPr>
              <a:t>.</a:t>
            </a:r>
          </a:p>
          <a:p>
            <a:pPr algn="l"/>
            <a:endParaRPr lang="hu-HU" sz="1800" dirty="0">
              <a:latin typeface="Consolas" panose="020B0609020204030204" pitchFamily="49" charset="0"/>
            </a:endParaRPr>
          </a:p>
          <a:p>
            <a:pPr algn="l"/>
            <a:r>
              <a:rPr lang="hu-HU" sz="1800" dirty="0">
                <a:solidFill>
                  <a:srgbClr val="0000FF"/>
                </a:solidFill>
                <a:latin typeface="Consolas" panose="020B0609020204030204" pitchFamily="49" charset="0"/>
              </a:rPr>
              <a:t>DATA </a:t>
            </a:r>
            <a:r>
              <a:rPr lang="hu-HU" sz="1800" dirty="0">
                <a:solidFill>
                  <a:srgbClr val="000000"/>
                </a:solidFill>
                <a:latin typeface="Consolas" panose="020B0609020204030204" pitchFamily="49" charset="0"/>
              </a:rPr>
              <a:t>gv_result</a:t>
            </a:r>
            <a:r>
              <a:rPr lang="hu-HU" sz="1800" dirty="0">
                <a:solidFill>
                  <a:srgbClr val="0000FF"/>
                </a:solidFill>
                <a:latin typeface="Consolas" panose="020B0609020204030204" pitchFamily="49" charset="0"/>
              </a:rPr>
              <a:t> TYPE </a:t>
            </a:r>
            <a:r>
              <a:rPr lang="hu-HU" sz="1800" dirty="0">
                <a:solidFill>
                  <a:srgbClr val="000000"/>
                </a:solidFill>
                <a:latin typeface="Consolas" panose="020B0609020204030204" pitchFamily="49" charset="0"/>
              </a:rPr>
              <a:t>i</a:t>
            </a:r>
            <a:r>
              <a:rPr lang="hu-HU" sz="1800" dirty="0">
                <a:solidFill>
                  <a:srgbClr val="0000FF"/>
                </a:solidFill>
                <a:latin typeface="Consolas" panose="020B0609020204030204" pitchFamily="49" charset="0"/>
              </a:rPr>
              <a:t>.</a:t>
            </a:r>
          </a:p>
          <a:p>
            <a:pPr algn="l"/>
            <a:endParaRPr lang="hu-HU" sz="1800" dirty="0">
              <a:latin typeface="Consolas" panose="020B0609020204030204" pitchFamily="49" charset="0"/>
            </a:endParaRPr>
          </a:p>
          <a:p>
            <a:pPr algn="l"/>
            <a:r>
              <a:rPr lang="en-US" sz="1800" dirty="0">
                <a:solidFill>
                  <a:srgbClr val="0000FF"/>
                </a:solidFill>
                <a:latin typeface="Consolas" panose="020B0609020204030204" pitchFamily="49" charset="0"/>
              </a:rPr>
              <a:t>MOVE </a:t>
            </a:r>
            <a:r>
              <a:rPr lang="en-US" sz="1800" dirty="0" err="1">
                <a:solidFill>
                  <a:srgbClr val="000000"/>
                </a:solidFill>
                <a:latin typeface="Consolas" panose="020B0609020204030204" pitchFamily="49" charset="0"/>
              </a:rPr>
              <a:t>pa_num</a:t>
            </a:r>
            <a:r>
              <a:rPr lang="en-US" sz="1800" dirty="0">
                <a:solidFill>
                  <a:srgbClr val="0000FF"/>
                </a:solidFill>
                <a:latin typeface="Consolas" panose="020B0609020204030204" pitchFamily="49" charset="0"/>
              </a:rPr>
              <a:t> TO </a:t>
            </a:r>
            <a:r>
              <a:rPr lang="en-US" sz="1800" dirty="0" err="1">
                <a:solidFill>
                  <a:srgbClr val="000000"/>
                </a:solidFill>
                <a:latin typeface="Consolas" panose="020B0609020204030204" pitchFamily="49" charset="0"/>
              </a:rPr>
              <a:t>gv_result</a:t>
            </a:r>
            <a:r>
              <a:rPr lang="en-US" sz="1800" dirty="0">
                <a:solidFill>
                  <a:srgbClr val="0000FF"/>
                </a:solidFill>
                <a:latin typeface="Consolas" panose="020B0609020204030204" pitchFamily="49" charset="0"/>
              </a:rPr>
              <a:t>.</a:t>
            </a:r>
          </a:p>
          <a:p>
            <a:pPr algn="l"/>
            <a:endParaRPr lang="hu-HU" sz="1800" dirty="0">
              <a:latin typeface="Consolas" panose="020B0609020204030204" pitchFamily="49" charset="0"/>
            </a:endParaRPr>
          </a:p>
          <a:p>
            <a:pPr algn="l"/>
            <a:r>
              <a:rPr lang="en-US" sz="1800" dirty="0">
                <a:solidFill>
                  <a:srgbClr val="0000FF"/>
                </a:solidFill>
                <a:latin typeface="Consolas" panose="020B0609020204030204" pitchFamily="49" charset="0"/>
              </a:rPr>
              <a:t>ADD </a:t>
            </a:r>
            <a:r>
              <a:rPr lang="en-US" sz="1800" dirty="0">
                <a:solidFill>
                  <a:srgbClr val="3399FF"/>
                </a:solidFill>
                <a:latin typeface="Consolas" panose="020B0609020204030204" pitchFamily="49" charset="0"/>
              </a:rPr>
              <a:t>1</a:t>
            </a:r>
            <a:r>
              <a:rPr lang="en-US" sz="1800" dirty="0">
                <a:solidFill>
                  <a:srgbClr val="0000FF"/>
                </a:solidFill>
                <a:latin typeface="Consolas" panose="020B0609020204030204" pitchFamily="49" charset="0"/>
              </a:rPr>
              <a:t> to </a:t>
            </a:r>
            <a:r>
              <a:rPr lang="en-US" sz="1800" dirty="0" err="1">
                <a:solidFill>
                  <a:srgbClr val="000000"/>
                </a:solidFill>
                <a:latin typeface="Consolas" panose="020B0609020204030204" pitchFamily="49" charset="0"/>
              </a:rPr>
              <a:t>gv_result</a:t>
            </a:r>
            <a:r>
              <a:rPr lang="en-US" sz="1800" dirty="0">
                <a:solidFill>
                  <a:srgbClr val="0000FF"/>
                </a:solidFill>
                <a:latin typeface="Consolas" panose="020B0609020204030204" pitchFamily="49" charset="0"/>
              </a:rPr>
              <a:t>.</a:t>
            </a:r>
          </a:p>
          <a:p>
            <a:pPr algn="l"/>
            <a:endParaRPr lang="hu-HU" sz="1800" dirty="0">
              <a:latin typeface="Consolas" panose="020B0609020204030204" pitchFamily="49" charset="0"/>
            </a:endParaRPr>
          </a:p>
          <a:p>
            <a:pPr algn="l"/>
            <a:r>
              <a:rPr lang="hu-HU" sz="1800" dirty="0">
                <a:solidFill>
                  <a:srgbClr val="0000FF"/>
                </a:solidFill>
                <a:latin typeface="Consolas" panose="020B0609020204030204" pitchFamily="49" charset="0"/>
              </a:rPr>
              <a:t>WRITE </a:t>
            </a:r>
            <a:r>
              <a:rPr lang="hu-HU" sz="1800" dirty="0">
                <a:solidFill>
                  <a:srgbClr val="008000"/>
                </a:solidFill>
                <a:latin typeface="Consolas" panose="020B0609020204030204" pitchFamily="49" charset="0"/>
              </a:rPr>
              <a:t>'Your input:'</a:t>
            </a:r>
            <a:r>
              <a:rPr lang="hu-HU" sz="1800" dirty="0">
                <a:solidFill>
                  <a:srgbClr val="0000FF"/>
                </a:solidFill>
                <a:latin typeface="Consolas" panose="020B0609020204030204" pitchFamily="49" charset="0"/>
              </a:rPr>
              <a:t>.</a:t>
            </a:r>
          </a:p>
          <a:p>
            <a:pPr algn="l"/>
            <a:r>
              <a:rPr lang="hu-HU" sz="1800" dirty="0">
                <a:solidFill>
                  <a:srgbClr val="0000FF"/>
                </a:solidFill>
                <a:latin typeface="Consolas" panose="020B0609020204030204" pitchFamily="49" charset="0"/>
              </a:rPr>
              <a:t>WRITE </a:t>
            </a:r>
            <a:r>
              <a:rPr lang="hu-HU" sz="1800" dirty="0">
                <a:solidFill>
                  <a:srgbClr val="000000"/>
                </a:solidFill>
                <a:latin typeface="Consolas" panose="020B0609020204030204" pitchFamily="49" charset="0"/>
              </a:rPr>
              <a:t>pa_num</a:t>
            </a:r>
            <a:r>
              <a:rPr lang="hu-HU" sz="1800" dirty="0">
                <a:solidFill>
                  <a:srgbClr val="0000FF"/>
                </a:solidFill>
                <a:latin typeface="Consolas" panose="020B0609020204030204" pitchFamily="49" charset="0"/>
              </a:rPr>
              <a:t>.</a:t>
            </a:r>
          </a:p>
          <a:p>
            <a:pPr algn="l"/>
            <a:endParaRPr lang="hu-HU" sz="1800" dirty="0">
              <a:latin typeface="Consolas" panose="020B0609020204030204" pitchFamily="49" charset="0"/>
            </a:endParaRPr>
          </a:p>
          <a:p>
            <a:pPr algn="l"/>
            <a:r>
              <a:rPr lang="hu-HU" sz="1800" dirty="0">
                <a:solidFill>
                  <a:srgbClr val="0000FF"/>
                </a:solidFill>
                <a:highlight>
                  <a:srgbClr val="FFFF00"/>
                </a:highlight>
                <a:latin typeface="Consolas" panose="020B0609020204030204" pitchFamily="49" charset="0"/>
              </a:rPr>
              <a:t>NEW-LINE.</a:t>
            </a:r>
          </a:p>
          <a:p>
            <a:pPr algn="l"/>
            <a:endParaRPr lang="hu-HU" sz="1800" dirty="0">
              <a:latin typeface="Consolas" panose="020B0609020204030204" pitchFamily="49" charset="0"/>
            </a:endParaRPr>
          </a:p>
          <a:p>
            <a:pPr algn="l"/>
            <a:r>
              <a:rPr lang="hu-HU" sz="1800" dirty="0">
                <a:solidFill>
                  <a:srgbClr val="0000FF"/>
                </a:solidFill>
                <a:latin typeface="Consolas" panose="020B0609020204030204" pitchFamily="49" charset="0"/>
              </a:rPr>
              <a:t>WRITE |</a:t>
            </a:r>
            <a:r>
              <a:rPr lang="hu-HU" sz="1800" dirty="0">
                <a:solidFill>
                  <a:srgbClr val="008000"/>
                </a:solidFill>
                <a:latin typeface="Consolas" panose="020B0609020204030204" pitchFamily="49" charset="0"/>
              </a:rPr>
              <a:t>'Result:    '</a:t>
            </a:r>
            <a:r>
              <a:rPr lang="hu-HU" sz="1800" dirty="0">
                <a:solidFill>
                  <a:srgbClr val="0000FF"/>
                </a:solidFill>
                <a:latin typeface="Consolas" panose="020B0609020204030204" pitchFamily="49" charset="0"/>
              </a:rPr>
              <a:t>{ </a:t>
            </a:r>
            <a:r>
              <a:rPr lang="hu-HU" sz="1800" dirty="0">
                <a:solidFill>
                  <a:srgbClr val="000000"/>
                </a:solidFill>
                <a:latin typeface="Consolas" panose="020B0609020204030204" pitchFamily="49" charset="0"/>
              </a:rPr>
              <a:t>gv_result</a:t>
            </a:r>
            <a:r>
              <a:rPr lang="hu-HU" sz="1800" dirty="0">
                <a:solidFill>
                  <a:srgbClr val="0000FF"/>
                </a:solidFill>
                <a:latin typeface="Consolas" panose="020B0609020204030204" pitchFamily="49" charset="0"/>
              </a:rPr>
              <a:t> }|.</a:t>
            </a:r>
            <a:endParaRPr lang="en-US" sz="1399" kern="0" dirty="0">
              <a:ea typeface="Arial Unicode MS" pitchFamily="34" charset="-128"/>
              <a:cs typeface="Arial Unicode MS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319348469"/>
      </p:ext>
    </p:extLst>
  </p:cSld>
  <p:clrMapOvr>
    <a:masterClrMapping/>
  </p:clrMapOvr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dirty="0"/>
              <a:t>ABAP alapok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u-HU" sz="2400" dirty="0"/>
              <a:t>Minden utasítás után pontot kell tenni</a:t>
            </a:r>
          </a:p>
          <a:p>
            <a:pPr marL="411480" lvl="1" indent="0">
              <a:buNone/>
            </a:pPr>
            <a:r>
              <a:rPr lang="hu-HU" sz="2000" dirty="0"/>
              <a:t>DATA </a:t>
            </a:r>
            <a:r>
              <a:rPr lang="hu-HU" sz="2000" dirty="0" err="1"/>
              <a:t>lv_a</a:t>
            </a:r>
            <a:r>
              <a:rPr lang="hu-HU" sz="2000" dirty="0"/>
              <a:t> TYPE i.</a:t>
            </a:r>
          </a:p>
          <a:p>
            <a:pPr marL="411480" lvl="1" indent="0">
              <a:buNone/>
            </a:pPr>
            <a:r>
              <a:rPr lang="hu-HU" sz="2000" dirty="0"/>
              <a:t>DATA </a:t>
            </a:r>
            <a:r>
              <a:rPr lang="hu-HU" sz="2000" dirty="0" err="1"/>
              <a:t>lv_b</a:t>
            </a:r>
            <a:r>
              <a:rPr lang="hu-HU" sz="2000" dirty="0"/>
              <a:t> TYPE i.</a:t>
            </a:r>
          </a:p>
          <a:p>
            <a:pPr marL="411480" lvl="1" indent="0">
              <a:buNone/>
            </a:pPr>
            <a:endParaRPr lang="hu-HU" sz="2000" dirty="0"/>
          </a:p>
          <a:p>
            <a:r>
              <a:rPr lang="hu-HU" sz="2400" dirty="0"/>
              <a:t>Ugyanazon utasítást kiadása rövidített formában a : és , használatával </a:t>
            </a:r>
          </a:p>
          <a:p>
            <a:pPr marL="411480" lvl="1" indent="0">
              <a:buNone/>
            </a:pPr>
            <a:r>
              <a:rPr lang="hu-HU" sz="2000" dirty="0"/>
              <a:t>DATA: </a:t>
            </a:r>
            <a:r>
              <a:rPr lang="hu-HU" sz="2000" dirty="0" err="1"/>
              <a:t>lv_a</a:t>
            </a:r>
            <a:r>
              <a:rPr lang="hu-HU" sz="2000" dirty="0"/>
              <a:t> TYPE i,</a:t>
            </a:r>
          </a:p>
          <a:p>
            <a:pPr marL="411480" lvl="1" indent="0">
              <a:buNone/>
            </a:pPr>
            <a:r>
              <a:rPr lang="hu-HU" sz="2000" dirty="0"/>
              <a:t>           </a:t>
            </a:r>
            <a:r>
              <a:rPr lang="hu-HU" sz="2000" dirty="0" err="1"/>
              <a:t>lv_b</a:t>
            </a:r>
            <a:r>
              <a:rPr lang="hu-HU" sz="2000" dirty="0"/>
              <a:t> TYPE i.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668510968"/>
      </p:ext>
    </p:extLst>
  </p:cSld>
  <p:clrMapOvr>
    <a:masterClrMapping/>
  </p:clrMapOvr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dirty="0"/>
              <a:t>ABAP megjegyzések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u-HU" sz="2400" dirty="0"/>
              <a:t>Teljes soros megjegyzés</a:t>
            </a:r>
          </a:p>
          <a:p>
            <a:pPr lvl="1"/>
            <a:r>
              <a:rPr lang="hu-HU" sz="2000" dirty="0"/>
              <a:t>Sor elején „*” karakterrel</a:t>
            </a:r>
          </a:p>
          <a:p>
            <a:pPr lvl="1"/>
            <a:r>
              <a:rPr lang="hu-HU" sz="2000" dirty="0"/>
              <a:t>Blokk kommentekre nincs lehetőség (vesd össze /* és */ )</a:t>
            </a:r>
          </a:p>
          <a:p>
            <a:pPr lvl="2"/>
            <a:r>
              <a:rPr lang="hu-HU" sz="1600" dirty="0"/>
              <a:t>Program szerkesztőben több sor kijelölésével és CTRL+SHFT –l </a:t>
            </a:r>
            <a:r>
              <a:rPr lang="hu-HU" sz="1600" dirty="0" err="1"/>
              <a:t>kommentezni</a:t>
            </a:r>
            <a:r>
              <a:rPr lang="hu-HU" sz="1600" dirty="0"/>
              <a:t>, CTRL+SHFT + &lt; visszavonni lehet</a:t>
            </a:r>
          </a:p>
          <a:p>
            <a:pPr marL="704088" lvl="2" indent="0">
              <a:buNone/>
            </a:pPr>
            <a:endParaRPr lang="hu-HU" sz="1600" dirty="0"/>
          </a:p>
          <a:p>
            <a:r>
              <a:rPr lang="hu-HU" sz="2400" dirty="0"/>
              <a:t>Sorvégi megjegyzés</a:t>
            </a:r>
          </a:p>
          <a:p>
            <a:pPr lvl="1"/>
            <a:r>
              <a:rPr lang="hu-HU" sz="2000" dirty="0"/>
              <a:t>” karakter utáni szöveget fordításkor nem vesz figyelembe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497828643"/>
      </p:ext>
    </p:extLst>
  </p:cSld>
  <p:clrMapOvr>
    <a:masterClrMapping/>
  </p:clrMapOvr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dirty="0"/>
              <a:t>ABAP beépített típusok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1406769" y="2101363"/>
          <a:ext cx="9979269" cy="4106004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{3B4B98B0-60AC-42C2-AFA5-B58CD77FA1E5}</a:tableStyleId>
              </a:tblPr>
              <a:tblGrid>
                <a:gridCol w="1029286">
                  <a:extLst>
                    <a:ext uri="{9D8B030D-6E8A-4147-A177-3AD203B41FA5}">
                      <a16:colId xmlns:a16="http://schemas.microsoft.com/office/drawing/2014/main" val="471588931"/>
                    </a:ext>
                  </a:extLst>
                </a:gridCol>
                <a:gridCol w="2206830">
                  <a:extLst>
                    <a:ext uri="{9D8B030D-6E8A-4147-A177-3AD203B41FA5}">
                      <a16:colId xmlns:a16="http://schemas.microsoft.com/office/drawing/2014/main" val="4212102706"/>
                    </a:ext>
                  </a:extLst>
                </a:gridCol>
                <a:gridCol w="2068633">
                  <a:extLst>
                    <a:ext uri="{9D8B030D-6E8A-4147-A177-3AD203B41FA5}">
                      <a16:colId xmlns:a16="http://schemas.microsoft.com/office/drawing/2014/main" val="1962086626"/>
                    </a:ext>
                  </a:extLst>
                </a:gridCol>
                <a:gridCol w="2960466">
                  <a:extLst>
                    <a:ext uri="{9D8B030D-6E8A-4147-A177-3AD203B41FA5}">
                      <a16:colId xmlns:a16="http://schemas.microsoft.com/office/drawing/2014/main" val="2862175075"/>
                    </a:ext>
                  </a:extLst>
                </a:gridCol>
                <a:gridCol w="1714054">
                  <a:extLst>
                    <a:ext uri="{9D8B030D-6E8A-4147-A177-3AD203B41FA5}">
                      <a16:colId xmlns:a16="http://schemas.microsoft.com/office/drawing/2014/main" val="858744704"/>
                    </a:ext>
                  </a:extLst>
                </a:gridCol>
              </a:tblGrid>
              <a:tr h="58657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1800">
                          <a:effectLst/>
                        </a:rPr>
                        <a:t>Típus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1800" dirty="0">
                          <a:effectLst/>
                        </a:rPr>
                        <a:t>Alapértelmezett méret (byte)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1800">
                          <a:effectLst/>
                        </a:rPr>
                        <a:t>Mérettartomány</a:t>
                      </a:r>
                      <a:endParaRPr lang="en-US" sz="180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1800">
                          <a:effectLst/>
                        </a:rPr>
                        <a:t>(byte)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hu-HU" sz="1800">
                          <a:effectLst/>
                        </a:rPr>
                        <a:t>Leírás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hu-HU" sz="1800">
                          <a:effectLst/>
                        </a:rPr>
                        <a:t>Kezdőérték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772635717"/>
                  </a:ext>
                </a:extLst>
              </a:tr>
              <a:tr h="293286"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hu-HU" sz="1800">
                          <a:effectLst/>
                        </a:rPr>
                        <a:t>I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hu-HU" sz="1800">
                          <a:effectLst/>
                        </a:rPr>
                        <a:t>4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163195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hu-HU" sz="1800" dirty="0">
                          <a:effectLst/>
                        </a:rPr>
                        <a:t>Fix (4)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hu-HU" sz="1800">
                          <a:effectLst/>
                        </a:rPr>
                        <a:t>Egész szám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hu-HU" sz="1800">
                          <a:effectLst/>
                        </a:rPr>
                        <a:t>0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984512756"/>
                  </a:ext>
                </a:extLst>
              </a:tr>
              <a:tr h="293286"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hu-HU" sz="1800" dirty="0">
                          <a:effectLst/>
                        </a:rPr>
                        <a:t>F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hu-HU" sz="1800" dirty="0">
                          <a:effectLst/>
                        </a:rPr>
                        <a:t>8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63195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hu-HU" sz="1800" dirty="0">
                          <a:effectLst/>
                        </a:rPr>
                        <a:t>Fix (8)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hu-HU" sz="1800" dirty="0">
                          <a:effectLst/>
                        </a:rPr>
                        <a:t>Lebegőpontos szám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hu-HU" sz="1800" dirty="0">
                          <a:effectLst/>
                        </a:rPr>
                        <a:t>0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4037585497"/>
                  </a:ext>
                </a:extLst>
              </a:tr>
              <a:tr h="586572"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hu-HU" sz="1800" dirty="0">
                          <a:effectLst/>
                        </a:rPr>
                        <a:t>P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hu-HU" sz="1800" dirty="0">
                          <a:effectLst/>
                        </a:rPr>
                        <a:t>8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163195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hu-HU" sz="1800" dirty="0">
                          <a:effectLst/>
                        </a:rPr>
                        <a:t>Fix (1-16)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hu-HU" sz="1800" dirty="0">
                          <a:effectLst/>
                        </a:rPr>
                        <a:t>Pakolt decimális szám (előjellel)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hu-HU" sz="1800">
                          <a:effectLst/>
                        </a:rPr>
                        <a:t>0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673432379"/>
                  </a:ext>
                </a:extLst>
              </a:tr>
              <a:tr h="293286"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hu-HU" sz="1800">
                          <a:effectLst/>
                        </a:rPr>
                        <a:t>N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hu-HU" sz="1800" dirty="0">
                          <a:effectLst/>
                        </a:rPr>
                        <a:t>1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163195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hu-HU" sz="1800" dirty="0">
                          <a:effectLst/>
                        </a:rPr>
                        <a:t>Fix (1-65535)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hu-HU" sz="1800" dirty="0">
                          <a:effectLst/>
                        </a:rPr>
                        <a:t>Numerikus szöveg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hu-HU" sz="1800">
                          <a:effectLst/>
                        </a:rPr>
                        <a:t>’0…0’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023100120"/>
                  </a:ext>
                </a:extLst>
              </a:tr>
              <a:tr h="586572"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hu-HU" sz="1800">
                          <a:effectLst/>
                        </a:rPr>
                        <a:t>C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hu-HU" sz="1800">
                          <a:effectLst/>
                        </a:rPr>
                        <a:t>1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163195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hu-HU" sz="1800">
                          <a:effectLst/>
                        </a:rPr>
                        <a:t>Fix (1-65535)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hu-HU" sz="1800" dirty="0">
                          <a:effectLst/>
                        </a:rPr>
                        <a:t>Alfanumerikus, karakterek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hu-HU" sz="1800" dirty="0">
                          <a:effectLst/>
                        </a:rPr>
                        <a:t>’ ’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654939147"/>
                  </a:ext>
                </a:extLst>
              </a:tr>
              <a:tr h="293286"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hu-HU" sz="1800">
                          <a:effectLst/>
                        </a:rPr>
                        <a:t>D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hu-HU" sz="1800" dirty="0">
                          <a:effectLst/>
                        </a:rPr>
                        <a:t>8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163195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hu-HU" sz="1800" dirty="0">
                          <a:effectLst/>
                        </a:rPr>
                        <a:t>Fix (8)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hu-HU" sz="1800" dirty="0">
                          <a:effectLst/>
                        </a:rPr>
                        <a:t>Alfanumerikus, dátum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hu-HU" sz="1800">
                          <a:effectLst/>
                        </a:rPr>
                        <a:t>’00000000’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883315237"/>
                  </a:ext>
                </a:extLst>
              </a:tr>
              <a:tr h="293286"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hu-HU" sz="1800">
                          <a:effectLst/>
                        </a:rPr>
                        <a:t>T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hu-HU" sz="1800">
                          <a:effectLst/>
                        </a:rPr>
                        <a:t>6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163195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hu-HU" sz="1800">
                          <a:effectLst/>
                        </a:rPr>
                        <a:t>Fix (6)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hu-HU" sz="1800">
                          <a:effectLst/>
                        </a:rPr>
                        <a:t>Alfanumerikus, idő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hu-HU" sz="1800">
                          <a:effectLst/>
                        </a:rPr>
                        <a:t>’000000’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834769999"/>
                  </a:ext>
                </a:extLst>
              </a:tr>
              <a:tr h="293286"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hu-HU" sz="1800">
                          <a:effectLst/>
                        </a:rPr>
                        <a:t>X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hu-HU" sz="1800" dirty="0">
                          <a:effectLst/>
                        </a:rPr>
                        <a:t>1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163195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hu-HU" sz="1800" dirty="0">
                          <a:effectLst/>
                        </a:rPr>
                        <a:t>Fix (1-65535)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hu-HU" sz="1800" dirty="0">
                          <a:effectLst/>
                        </a:rPr>
                        <a:t>Hexadecimális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hu-HU" sz="1800">
                          <a:effectLst/>
                        </a:rPr>
                        <a:t>’00…00’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4154323941"/>
                  </a:ext>
                </a:extLst>
              </a:tr>
              <a:tr h="293286"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hu-HU" sz="1800">
                          <a:effectLst/>
                        </a:rPr>
                        <a:t>String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hu-HU" sz="1800" dirty="0">
                          <a:effectLst/>
                        </a:rPr>
                        <a:t> 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163195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hu-HU" sz="1800">
                          <a:effectLst/>
                        </a:rPr>
                        <a:t>Változó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hu-HU" sz="1800">
                          <a:effectLst/>
                        </a:rPr>
                        <a:t>Sztring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hu-HU" sz="1800">
                          <a:effectLst/>
                        </a:rPr>
                        <a:t> 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886826456"/>
                  </a:ext>
                </a:extLst>
              </a:tr>
              <a:tr h="293286"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hu-HU" sz="1800">
                          <a:effectLst/>
                        </a:rPr>
                        <a:t>Xstring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hu-HU" sz="1800">
                          <a:effectLst/>
                        </a:rPr>
                        <a:t> 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163195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hu-HU" sz="1800" b="0" dirty="0">
                          <a:effectLst/>
                        </a:rPr>
                        <a:t>Változó</a:t>
                      </a:r>
                      <a:endParaRPr lang="en-US" sz="18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hu-HU" sz="1800" b="0" dirty="0">
                          <a:effectLst/>
                        </a:rPr>
                        <a:t>Hexadecimális </a:t>
                      </a:r>
                      <a:r>
                        <a:rPr lang="hu-HU" sz="1800" b="0" dirty="0" err="1">
                          <a:effectLst/>
                        </a:rPr>
                        <a:t>sztring</a:t>
                      </a:r>
                      <a:endParaRPr lang="en-US" sz="18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hu-HU" sz="1800" dirty="0">
                          <a:effectLst/>
                        </a:rPr>
                        <a:t> 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9965166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7554650"/>
      </p:ext>
    </p:extLst>
  </p:cSld>
  <p:clrMapOvr>
    <a:masterClrMapping/>
  </p:clrMapOvr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77C2EF-FF22-5A69-DC11-7C1E1C0E34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ABAP típusok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8AEF310-C638-BBDF-EB45-81D096EF13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6274" y="2405219"/>
            <a:ext cx="10753725" cy="3766185"/>
          </a:xfrm>
        </p:spPr>
        <p:txBody>
          <a:bodyPr>
            <a:normAutofit fontScale="70000" lnSpcReduction="20000"/>
          </a:bodyPr>
          <a:lstStyle/>
          <a:p>
            <a:r>
              <a:rPr lang="en-US" dirty="0"/>
              <a:t>Complete Types</a:t>
            </a:r>
          </a:p>
          <a:p>
            <a:pPr lvl="1"/>
            <a:r>
              <a:rPr lang="en-US" dirty="0">
                <a:hlinkClick r:id="rId2"/>
              </a:rPr>
              <a:t>D</a:t>
            </a:r>
            <a:r>
              <a:rPr lang="en-US" dirty="0"/>
              <a:t> – date in YYYYMMDD format, length 8 (fixed)</a:t>
            </a:r>
          </a:p>
          <a:p>
            <a:pPr lvl="1"/>
            <a:r>
              <a:rPr lang="en-US" dirty="0">
                <a:hlinkClick r:id="rId2"/>
              </a:rPr>
              <a:t>T</a:t>
            </a:r>
            <a:r>
              <a:rPr lang="en-US" dirty="0"/>
              <a:t> – time in HHMMSS format, length 6 (fixed)</a:t>
            </a:r>
          </a:p>
          <a:p>
            <a:pPr lvl="1"/>
            <a:r>
              <a:rPr lang="en-US" dirty="0">
                <a:hlinkClick r:id="rId3"/>
              </a:rPr>
              <a:t>I</a:t>
            </a:r>
            <a:r>
              <a:rPr lang="en-US" dirty="0"/>
              <a:t> – integer, length 4 (fixed)</a:t>
            </a:r>
          </a:p>
          <a:p>
            <a:pPr lvl="1"/>
            <a:r>
              <a:rPr lang="en-US" dirty="0">
                <a:hlinkClick r:id="rId3"/>
              </a:rPr>
              <a:t>F</a:t>
            </a:r>
            <a:r>
              <a:rPr lang="en-US" dirty="0"/>
              <a:t> – floating point number, length 8 (fixed)</a:t>
            </a:r>
          </a:p>
          <a:p>
            <a:pPr lvl="1"/>
            <a:r>
              <a:rPr lang="en-US" dirty="0">
                <a:hlinkClick r:id="rId3"/>
              </a:rPr>
              <a:t>STRING</a:t>
            </a:r>
            <a:r>
              <a:rPr lang="en-US" dirty="0"/>
              <a:t> – dynamic length character string</a:t>
            </a:r>
          </a:p>
          <a:p>
            <a:pPr lvl="1"/>
            <a:r>
              <a:rPr lang="en-US" dirty="0">
                <a:hlinkClick r:id="rId4"/>
              </a:rPr>
              <a:t>XSTRING</a:t>
            </a:r>
            <a:r>
              <a:rPr lang="en-US" dirty="0"/>
              <a:t> – dynamic length byte sequence (</a:t>
            </a:r>
            <a:r>
              <a:rPr lang="en-US" dirty="0" err="1"/>
              <a:t>He</a:t>
            </a:r>
            <a:r>
              <a:rPr lang="en-US" b="1" dirty="0" err="1"/>
              <a:t>X</a:t>
            </a:r>
            <a:r>
              <a:rPr lang="en-US" dirty="0" err="1"/>
              <a:t>adecimal</a:t>
            </a:r>
            <a:r>
              <a:rPr lang="en-US" dirty="0"/>
              <a:t> string)</a:t>
            </a:r>
          </a:p>
          <a:p>
            <a:pPr lvl="1"/>
            <a:r>
              <a:rPr lang="en-US" dirty="0">
                <a:hlinkClick r:id="rId3"/>
              </a:rPr>
              <a:t>DECFLOAT16</a:t>
            </a:r>
            <a:r>
              <a:rPr lang="en-US" dirty="0"/>
              <a:t> – Decimal Floating point numbers with mantissa and exponent, length 8 (fixed)</a:t>
            </a:r>
          </a:p>
          <a:p>
            <a:pPr lvl="1"/>
            <a:r>
              <a:rPr lang="en-US" dirty="0">
                <a:hlinkClick r:id="rId3"/>
              </a:rPr>
              <a:t>DECFLOAT34</a:t>
            </a:r>
            <a:r>
              <a:rPr lang="en-US" dirty="0"/>
              <a:t> – Decimal Floating point numbers with mantissa and exponent, length 16 (fixed)</a:t>
            </a:r>
          </a:p>
          <a:p>
            <a:r>
              <a:rPr lang="en-US" dirty="0"/>
              <a:t>Incomplete Types:</a:t>
            </a:r>
          </a:p>
          <a:p>
            <a:pPr lvl="1"/>
            <a:r>
              <a:rPr lang="en-US" dirty="0">
                <a:hlinkClick r:id="rId3"/>
              </a:rPr>
              <a:t>C</a:t>
            </a:r>
            <a:r>
              <a:rPr lang="en-US" dirty="0"/>
              <a:t> – type for character string, fixed length to be specified</a:t>
            </a:r>
          </a:p>
          <a:p>
            <a:pPr lvl="1"/>
            <a:r>
              <a:rPr lang="en-US" dirty="0">
                <a:hlinkClick r:id="rId3"/>
              </a:rPr>
              <a:t>N</a:t>
            </a:r>
            <a:r>
              <a:rPr lang="en-US" dirty="0"/>
              <a:t> – type for numerical character string, fixed length to be specified</a:t>
            </a:r>
          </a:p>
          <a:p>
            <a:pPr lvl="1"/>
            <a:r>
              <a:rPr lang="en-US" dirty="0">
                <a:hlinkClick r:id="rId4"/>
              </a:rPr>
              <a:t>X</a:t>
            </a:r>
            <a:r>
              <a:rPr lang="en-US" dirty="0">
                <a:hlinkClick r:id="rId5"/>
              </a:rPr>
              <a:t> </a:t>
            </a:r>
            <a:r>
              <a:rPr lang="en-US" dirty="0"/>
              <a:t>– type for byte sequence, fixed length to be specified</a:t>
            </a:r>
          </a:p>
          <a:p>
            <a:pPr lvl="1"/>
            <a:r>
              <a:rPr lang="en-US" dirty="0">
                <a:hlinkClick r:id="rId3"/>
              </a:rPr>
              <a:t>P</a:t>
            </a:r>
            <a:r>
              <a:rPr lang="en-US" dirty="0"/>
              <a:t> – type for packed number, fixed length to be specified. Decimal points may also be specified.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52880071"/>
      </p:ext>
    </p:extLst>
  </p:cSld>
  <p:clrMapOvr>
    <a:masterClrMapping/>
  </p:clrMapOvr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dirty="0"/>
              <a:t>Változók definiálása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u-HU" sz="2400" dirty="0"/>
              <a:t>DATA utasítással kell deklarálni.</a:t>
            </a:r>
          </a:p>
          <a:p>
            <a:r>
              <a:rPr lang="hu-HU" sz="2400" dirty="0"/>
              <a:t>TYPE vagy LIKE kulcsszóval lehet megadni a típusát</a:t>
            </a:r>
          </a:p>
          <a:p>
            <a:pPr lvl="1"/>
            <a:r>
              <a:rPr lang="hu-HU" sz="2000" dirty="0"/>
              <a:t>TYPE: előre definiált típus, vagy adatszótárban lévő típus</a:t>
            </a:r>
          </a:p>
          <a:p>
            <a:pPr lvl="1"/>
            <a:r>
              <a:rPr lang="hu-HU" sz="2000" dirty="0"/>
              <a:t>LIKE: létező objektummal azonos típust lehet  vele definiálni </a:t>
            </a:r>
            <a:br>
              <a:rPr lang="hu-HU" sz="2000" dirty="0"/>
            </a:br>
            <a:r>
              <a:rPr lang="hu-HU" sz="2000" dirty="0"/>
              <a:t>(használata indokolt esetben javasolt)</a:t>
            </a:r>
          </a:p>
          <a:p>
            <a:pPr lvl="1"/>
            <a:r>
              <a:rPr lang="hu-HU" sz="2000" dirty="0"/>
              <a:t>Ha nem használunk típus azonosítót, akkor alapértelmezetten a típus C.</a:t>
            </a:r>
          </a:p>
          <a:p>
            <a:pPr marL="109728" indent="0">
              <a:buNone/>
            </a:pPr>
            <a:endParaRPr lang="hu-HU" sz="2400" dirty="0"/>
          </a:p>
          <a:p>
            <a:pPr marL="109728" indent="0">
              <a:buNone/>
            </a:pPr>
            <a:r>
              <a:rPr lang="hu-HU" sz="2400" dirty="0"/>
              <a:t>DATA lv_szam1 TYPE i.</a:t>
            </a:r>
          </a:p>
          <a:p>
            <a:pPr marL="109728" indent="0">
              <a:buNone/>
            </a:pPr>
            <a:r>
              <a:rPr lang="hu-HU" sz="2400" dirty="0"/>
              <a:t>DATA lv_szam2 LIKE lv_szam1.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622775981"/>
      </p:ext>
    </p:extLst>
  </p:cSld>
  <p:clrMapOvr>
    <a:masterClrMapping/>
  </p:clrMapOvr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dirty="0"/>
              <a:t>Változók definiálása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u-HU" sz="2400" dirty="0"/>
              <a:t>C, N, X és P típusok esetén változó hossz megadható.</a:t>
            </a:r>
          </a:p>
          <a:p>
            <a:r>
              <a:rPr lang="hu-HU" sz="2400" dirty="0"/>
              <a:t>A változó hosszát a deklarálásnál a változó neve után kell zárójelben megadni</a:t>
            </a:r>
          </a:p>
          <a:p>
            <a:endParaRPr lang="hu-HU" sz="2400" dirty="0"/>
          </a:p>
          <a:p>
            <a:pPr marL="109728" indent="0">
              <a:buNone/>
            </a:pPr>
            <a:r>
              <a:rPr lang="hu-HU" sz="2400" dirty="0"/>
              <a:t>DATA </a:t>
            </a:r>
            <a:r>
              <a:rPr lang="hu-HU" sz="2400" dirty="0" err="1"/>
              <a:t>lv_rendszam</a:t>
            </a:r>
            <a:r>
              <a:rPr lang="hu-HU" sz="2400" dirty="0"/>
              <a:t>(7) TYPE c.</a:t>
            </a:r>
          </a:p>
          <a:p>
            <a:pPr marL="109728" indent="0">
              <a:buNone/>
            </a:pPr>
            <a:endParaRPr lang="hu-HU" sz="2400" dirty="0"/>
          </a:p>
          <a:p>
            <a:r>
              <a:rPr lang="hu-HU" sz="2400" dirty="0"/>
              <a:t>VALUE kiterjesztéssel kezdőérték adható:</a:t>
            </a:r>
          </a:p>
          <a:p>
            <a:pPr marL="109728" indent="0">
              <a:buNone/>
            </a:pPr>
            <a:r>
              <a:rPr lang="hu-HU" sz="2400" dirty="0"/>
              <a:t>DATA </a:t>
            </a:r>
            <a:r>
              <a:rPr lang="hu-HU" sz="2400" dirty="0" err="1"/>
              <a:t>lv_rendszam</a:t>
            </a:r>
            <a:r>
              <a:rPr lang="hu-HU" sz="2400" dirty="0"/>
              <a:t>(7) TYPE c VALUE ’SAP-221’.</a:t>
            </a:r>
          </a:p>
        </p:txBody>
      </p:sp>
    </p:spTree>
    <p:extLst>
      <p:ext uri="{BB962C8B-B14F-4D97-AF65-F5344CB8AC3E}">
        <p14:creationId xmlns:p14="http://schemas.microsoft.com/office/powerpoint/2010/main" val="4285299434"/>
      </p:ext>
    </p:extLst>
  </p:cSld>
  <p:clrMapOvr>
    <a:masterClrMapping/>
  </p:clrMapOvr>
</p:sld>
</file>

<file path=ppt/slides/slide1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dirty="0"/>
              <a:t>Változók definiálása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u-HU" sz="2400" dirty="0"/>
              <a:t>C, N, X és P típusok esetén változó hossz megadható.</a:t>
            </a:r>
          </a:p>
          <a:p>
            <a:r>
              <a:rPr lang="hu-HU" sz="2400" dirty="0"/>
              <a:t>A változó hosszát a deklarálásnál a változó neve után kell zárójelben megadni</a:t>
            </a:r>
          </a:p>
          <a:p>
            <a:endParaRPr lang="hu-HU" sz="2400" dirty="0"/>
          </a:p>
          <a:p>
            <a:pPr marL="109728" indent="0">
              <a:buNone/>
            </a:pPr>
            <a:r>
              <a:rPr lang="hu-HU" sz="2400" dirty="0"/>
              <a:t>DATA </a:t>
            </a:r>
            <a:r>
              <a:rPr lang="hu-HU" sz="2400" dirty="0" err="1"/>
              <a:t>lv_rendszam</a:t>
            </a:r>
            <a:r>
              <a:rPr lang="hu-HU" sz="2400" dirty="0"/>
              <a:t>(7) TYPE c.</a:t>
            </a:r>
          </a:p>
          <a:p>
            <a:pPr marL="109728" indent="0">
              <a:buNone/>
            </a:pPr>
            <a:endParaRPr lang="hu-HU" sz="2400" dirty="0"/>
          </a:p>
          <a:p>
            <a:r>
              <a:rPr lang="hu-HU" sz="2400" dirty="0"/>
              <a:t>VALUE kiterjesztéssel kezdőérték adható:</a:t>
            </a:r>
          </a:p>
          <a:p>
            <a:pPr marL="109728" indent="0">
              <a:buNone/>
            </a:pPr>
            <a:r>
              <a:rPr lang="hu-HU" sz="2400" dirty="0"/>
              <a:t>DATA </a:t>
            </a:r>
            <a:r>
              <a:rPr lang="hu-HU" sz="2400" dirty="0" err="1"/>
              <a:t>lv_rendszam</a:t>
            </a:r>
            <a:r>
              <a:rPr lang="hu-HU" sz="2400" dirty="0"/>
              <a:t>(7) TYPE c VALUE ’SAP-221’.</a:t>
            </a:r>
          </a:p>
        </p:txBody>
      </p:sp>
    </p:spTree>
    <p:extLst>
      <p:ext uri="{BB962C8B-B14F-4D97-AF65-F5344CB8AC3E}">
        <p14:creationId xmlns:p14="http://schemas.microsoft.com/office/powerpoint/2010/main" val="1955976627"/>
      </p:ext>
    </p:extLst>
  </p:cSld>
  <p:clrMapOvr>
    <a:masterClrMapping/>
  </p:clrMapOvr>
</p:sld>
</file>

<file path=ppt/slides/slide1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dirty="0"/>
              <a:t>Számtípusokról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u-HU" sz="2400" dirty="0"/>
              <a:t>I</a:t>
            </a:r>
          </a:p>
          <a:p>
            <a:pPr lvl="1"/>
            <a:r>
              <a:rPr lang="hu-HU" sz="2000" dirty="0"/>
              <a:t>Egész szám</a:t>
            </a:r>
          </a:p>
          <a:p>
            <a:pPr lvl="1"/>
            <a:r>
              <a:rPr lang="hu-HU" sz="2000" dirty="0"/>
              <a:t>Aritmetikai műveletek eredménye </a:t>
            </a:r>
            <a:r>
              <a:rPr lang="hu-HU" sz="2000" b="1" dirty="0"/>
              <a:t>kerekítve </a:t>
            </a:r>
            <a:r>
              <a:rPr lang="hu-HU" sz="2000" dirty="0"/>
              <a:t>lesz</a:t>
            </a:r>
          </a:p>
          <a:p>
            <a:pPr marL="704088" lvl="2" indent="0">
              <a:buNone/>
            </a:pPr>
            <a:r>
              <a:rPr lang="hu-HU" sz="1600" dirty="0"/>
              <a:t>	DATA: </a:t>
            </a:r>
            <a:r>
              <a:rPr lang="hu-HU" sz="1600" dirty="0" err="1"/>
              <a:t>lv_eredmeny</a:t>
            </a:r>
            <a:r>
              <a:rPr lang="hu-HU" sz="1600" dirty="0"/>
              <a:t> TYPE i.</a:t>
            </a:r>
          </a:p>
          <a:p>
            <a:pPr marL="704088" lvl="2" indent="0">
              <a:buNone/>
            </a:pPr>
            <a:r>
              <a:rPr lang="hu-HU" sz="1600" dirty="0"/>
              <a:t>	</a:t>
            </a:r>
            <a:r>
              <a:rPr lang="hu-HU" sz="1600" dirty="0" err="1"/>
              <a:t>lv_eredmeny</a:t>
            </a:r>
            <a:r>
              <a:rPr lang="hu-HU" sz="1600" dirty="0"/>
              <a:t> = 4 / 20 . 		 ” 0 </a:t>
            </a:r>
          </a:p>
          <a:p>
            <a:pPr marL="704088" lvl="2" indent="0">
              <a:buNone/>
            </a:pPr>
            <a:r>
              <a:rPr lang="hu-HU" sz="1600" dirty="0"/>
              <a:t>	</a:t>
            </a:r>
            <a:r>
              <a:rPr lang="hu-HU" sz="1600" dirty="0" err="1"/>
              <a:t>lv_eredmeny</a:t>
            </a:r>
            <a:r>
              <a:rPr lang="hu-HU" sz="1600" dirty="0"/>
              <a:t> = 16 / 20 .		 ” 1</a:t>
            </a:r>
          </a:p>
          <a:p>
            <a:pPr marL="704088" lvl="2" indent="0">
              <a:buNone/>
            </a:pPr>
            <a:endParaRPr lang="hu-HU" sz="1600" dirty="0"/>
          </a:p>
          <a:p>
            <a:r>
              <a:rPr lang="hu-HU" sz="2400" dirty="0"/>
              <a:t>P</a:t>
            </a:r>
          </a:p>
          <a:p>
            <a:pPr lvl="1"/>
            <a:r>
              <a:rPr lang="hu-HU" sz="2000" dirty="0"/>
              <a:t>DECIMALS kulcsszóval tizedesjegyek száma előírható (</a:t>
            </a:r>
            <a:r>
              <a:rPr lang="hu-HU" sz="2000" dirty="0" err="1"/>
              <a:t>max</a:t>
            </a:r>
            <a:r>
              <a:rPr lang="hu-HU" sz="2000" dirty="0"/>
              <a:t> 14)</a:t>
            </a:r>
          </a:p>
          <a:p>
            <a:pPr marL="411480" lvl="1" indent="0">
              <a:buNone/>
            </a:pPr>
            <a:r>
              <a:rPr lang="hu-HU" sz="2000" dirty="0"/>
              <a:t>	DATA </a:t>
            </a:r>
            <a:r>
              <a:rPr lang="hu-HU" sz="2000" dirty="0" err="1"/>
              <a:t>lv_tizedes</a:t>
            </a:r>
            <a:r>
              <a:rPr lang="hu-HU" sz="2000" dirty="0"/>
              <a:t> TYPE p DECIMALS 4 VALUE ’1234.0012’ .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710092819"/>
      </p:ext>
    </p:extLst>
  </p:cSld>
  <p:clrMapOvr>
    <a:masterClrMapping/>
  </p:clrMapOvr>
</p:sld>
</file>

<file path=ppt/slides/slide1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dirty="0"/>
              <a:t>Konstansok, literálok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u-HU" sz="2400" dirty="0"/>
              <a:t>Kulcsszó: CONSTANTS + VALUE</a:t>
            </a:r>
          </a:p>
          <a:p>
            <a:pPr lvl="1"/>
            <a:r>
              <a:rPr lang="hu-HU" sz="2000" dirty="0"/>
              <a:t>CONSTANTS </a:t>
            </a:r>
            <a:r>
              <a:rPr lang="hu-HU" sz="2000" dirty="0" err="1"/>
              <a:t>lc_max_wp</a:t>
            </a:r>
            <a:r>
              <a:rPr lang="hu-HU" sz="2000" dirty="0"/>
              <a:t> TYPE i VALUE 10.</a:t>
            </a:r>
          </a:p>
          <a:p>
            <a:pPr marL="201168" lvl="1" indent="0">
              <a:buNone/>
            </a:pPr>
            <a:endParaRPr lang="hu-HU" sz="2000" dirty="0"/>
          </a:p>
          <a:p>
            <a:r>
              <a:rPr lang="hu-HU" sz="2400" dirty="0"/>
              <a:t>Literál:</a:t>
            </a:r>
          </a:p>
          <a:p>
            <a:pPr lvl="1"/>
            <a:r>
              <a:rPr lang="hu-HU" sz="2000" dirty="0"/>
              <a:t>’ … ’</a:t>
            </a:r>
          </a:p>
          <a:p>
            <a:pPr lvl="1"/>
            <a:r>
              <a:rPr lang="hu-HU" sz="2000" dirty="0"/>
              <a:t>CONSTANTS </a:t>
            </a:r>
            <a:r>
              <a:rPr lang="hu-HU" sz="2000" dirty="0" err="1"/>
              <a:t>lc_standard_header</a:t>
            </a:r>
            <a:r>
              <a:rPr lang="hu-HU" sz="2000" dirty="0"/>
              <a:t> TYPE </a:t>
            </a:r>
            <a:r>
              <a:rPr lang="hu-HU" sz="2000" dirty="0" err="1"/>
              <a:t>string</a:t>
            </a:r>
            <a:r>
              <a:rPr lang="hu-HU" sz="2000" dirty="0"/>
              <a:t> VALUE ’ </a:t>
            </a:r>
            <a:r>
              <a:rPr lang="hu-HU" sz="2000" dirty="0" err="1"/>
              <a:t>Header</a:t>
            </a:r>
            <a:r>
              <a:rPr lang="hu-HU" sz="2000" dirty="0"/>
              <a:t>’.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70497371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529521-59C1-47DF-BB50-6B900A3C72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Számonkérés - Aláírás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C7745A0-3AC9-4AD6-9962-8BEC50846B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6656" y="2011680"/>
            <a:ext cx="10753725" cy="434678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hu-HU" dirty="0"/>
              <a:t>Aláírás feltétele a sikeres zárthelyi dolgozat</a:t>
            </a:r>
          </a:p>
          <a:p>
            <a:r>
              <a:rPr lang="hu-HU" dirty="0"/>
              <a:t>1 zárthelyi (tervezett 1</a:t>
            </a:r>
            <a:r>
              <a:rPr lang="en-GB" dirty="0"/>
              <a:t>2</a:t>
            </a:r>
            <a:r>
              <a:rPr lang="hu-HU" dirty="0"/>
              <a:t>. oktatási hét)</a:t>
            </a:r>
          </a:p>
          <a:p>
            <a:r>
              <a:rPr lang="hu-HU" dirty="0"/>
              <a:t>1 pótzárthelyi (tervezett 1</a:t>
            </a:r>
            <a:r>
              <a:rPr lang="en-GB" dirty="0"/>
              <a:t>4</a:t>
            </a:r>
            <a:r>
              <a:rPr lang="hu-HU" dirty="0"/>
              <a:t>. oktatási hét)</a:t>
            </a:r>
          </a:p>
          <a:p>
            <a:endParaRPr lang="hu-HU" dirty="0"/>
          </a:p>
          <a:p>
            <a:r>
              <a:rPr lang="hu-HU" dirty="0"/>
              <a:t>A zárthelyi írásbeli (120 perc). </a:t>
            </a:r>
          </a:p>
          <a:p>
            <a:pPr marL="0" indent="0">
              <a:buNone/>
            </a:pPr>
            <a:endParaRPr lang="hu-HU" dirty="0"/>
          </a:p>
          <a:p>
            <a:pPr marL="0" indent="0">
              <a:buNone/>
            </a:pPr>
            <a:r>
              <a:rPr lang="hu-HU" dirty="0"/>
              <a:t>Aláírás pótlása</a:t>
            </a:r>
          </a:p>
          <a:p>
            <a:r>
              <a:rPr lang="hu-HU" dirty="0"/>
              <a:t>Első két vizsgahéten, az egyetemi szabályzatnak megfelelően. Az aláíráspótlás szóbeli (!) vizsga formájában kerül lebonyolításra.</a:t>
            </a:r>
          </a:p>
        </p:txBody>
      </p:sp>
    </p:spTree>
    <p:extLst>
      <p:ext uri="{BB962C8B-B14F-4D97-AF65-F5344CB8AC3E}">
        <p14:creationId xmlns:p14="http://schemas.microsoft.com/office/powerpoint/2010/main" val="1795877968"/>
      </p:ext>
    </p:extLst>
  </p:cSld>
  <p:clrMapOvr>
    <a:masterClrMapping/>
  </p:clrMapOvr>
</p:sld>
</file>

<file path=ppt/slides/slide1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dirty="0"/>
              <a:t>Értékadás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hu-HU" sz="2400" dirty="0"/>
              <a:t>CLEAR</a:t>
            </a:r>
          </a:p>
          <a:p>
            <a:pPr lvl="1"/>
            <a:r>
              <a:rPr lang="hu-HU" sz="2000" dirty="0"/>
              <a:t>Tetszőleges adattípust iniciális értékre állít</a:t>
            </a:r>
          </a:p>
          <a:p>
            <a:r>
              <a:rPr lang="hu-HU" sz="2400" dirty="0"/>
              <a:t>Egyszerű értékadás</a:t>
            </a:r>
          </a:p>
          <a:p>
            <a:pPr lvl="1"/>
            <a:r>
              <a:rPr lang="hu-HU" sz="2000" dirty="0"/>
              <a:t>változó2 = változó1 .</a:t>
            </a:r>
          </a:p>
          <a:p>
            <a:r>
              <a:rPr lang="hu-HU" sz="2400" dirty="0"/>
              <a:t>MOVE</a:t>
            </a:r>
          </a:p>
          <a:p>
            <a:pPr lvl="1"/>
            <a:r>
              <a:rPr lang="hu-HU" sz="2000" dirty="0"/>
              <a:t>MOVE változó1 TO változó2.</a:t>
            </a:r>
          </a:p>
          <a:p>
            <a:pPr lvl="1"/>
            <a:r>
              <a:rPr lang="hu-HU" sz="2000" dirty="0"/>
              <a:t>Típuskonvertálási szabályoknak megfelelően a változó értékét másolja.</a:t>
            </a:r>
          </a:p>
          <a:p>
            <a:r>
              <a:rPr lang="hu-HU" sz="2400" dirty="0"/>
              <a:t>MOVE-CORRESPONDING</a:t>
            </a:r>
          </a:p>
          <a:p>
            <a:pPr lvl="1"/>
            <a:r>
              <a:rPr lang="hu-HU" sz="2000" dirty="0"/>
              <a:t>MOVE-CORRESPONDING struktúra1 TO struktúra2.</a:t>
            </a:r>
          </a:p>
          <a:p>
            <a:pPr lvl="1"/>
            <a:r>
              <a:rPr lang="hu-HU" sz="2000" dirty="0"/>
              <a:t>Értékek mezőként másol, mely során a mezők nevét egyezteti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641710308"/>
      </p:ext>
    </p:extLst>
  </p:cSld>
  <p:clrMapOvr>
    <a:masterClrMapping/>
  </p:clrMapOvr>
</p:sld>
</file>

<file path=ppt/slides/slide1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dirty="0"/>
              <a:t>Műveletvégzés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u-HU" sz="2400" dirty="0"/>
              <a:t>Változó = Aritmetikai kifejezés .</a:t>
            </a:r>
          </a:p>
          <a:p>
            <a:pPr lvl="1"/>
            <a:r>
              <a:rPr lang="hu-HU" sz="2000" dirty="0"/>
              <a:t>COMPUTE előtag használható, de opcionális. Nem szoktuk használni.</a:t>
            </a:r>
          </a:p>
          <a:p>
            <a:pPr marL="201168" lvl="1" indent="0">
              <a:buNone/>
            </a:pPr>
            <a:endParaRPr lang="hu-HU" sz="2000" dirty="0"/>
          </a:p>
          <a:p>
            <a:r>
              <a:rPr lang="hu-HU" sz="2400" dirty="0"/>
              <a:t>Az aritmetikai kifejezésben használhatunk zárójelet és operátorokat.</a:t>
            </a:r>
          </a:p>
          <a:p>
            <a:pPr lvl="1"/>
            <a:r>
              <a:rPr lang="hu-HU" sz="2000" dirty="0"/>
              <a:t>A zárójeleket és operátorokat mindig szóközzel el kell választani. Ez szokatlan lehet a legtöbb programozási nyelvvel ellentétben.</a:t>
            </a:r>
          </a:p>
          <a:p>
            <a:pPr marL="109728" indent="0">
              <a:buNone/>
            </a:pPr>
            <a:endParaRPr lang="hu-HU" sz="2400" dirty="0"/>
          </a:p>
        </p:txBody>
      </p:sp>
    </p:spTree>
    <p:extLst>
      <p:ext uri="{BB962C8B-B14F-4D97-AF65-F5344CB8AC3E}">
        <p14:creationId xmlns:p14="http://schemas.microsoft.com/office/powerpoint/2010/main" val="1083858268"/>
      </p:ext>
    </p:extLst>
  </p:cSld>
  <p:clrMapOvr>
    <a:masterClrMapping/>
  </p:clrMapOvr>
</p:sld>
</file>

<file path=ppt/slides/slide1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dirty="0"/>
              <a:t>Logikai kifejezések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u-HU" sz="2400" dirty="0"/>
              <a:t>NOT, AND, OR</a:t>
            </a:r>
            <a:endParaRPr lang="en-US" sz="2400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2092276" y="2622974"/>
          <a:ext cx="8068408" cy="2468880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{3B4B98B0-60AC-42C2-AFA5-B58CD77FA1E5}</a:tableStyleId>
              </a:tblPr>
              <a:tblGrid>
                <a:gridCol w="2017102">
                  <a:extLst>
                    <a:ext uri="{9D8B030D-6E8A-4147-A177-3AD203B41FA5}">
                      <a16:colId xmlns:a16="http://schemas.microsoft.com/office/drawing/2014/main" val="3005447614"/>
                    </a:ext>
                  </a:extLst>
                </a:gridCol>
                <a:gridCol w="670414">
                  <a:extLst>
                    <a:ext uri="{9D8B030D-6E8A-4147-A177-3AD203B41FA5}">
                      <a16:colId xmlns:a16="http://schemas.microsoft.com/office/drawing/2014/main" val="1685240865"/>
                    </a:ext>
                  </a:extLst>
                </a:gridCol>
                <a:gridCol w="2118946">
                  <a:extLst>
                    <a:ext uri="{9D8B030D-6E8A-4147-A177-3AD203B41FA5}">
                      <a16:colId xmlns:a16="http://schemas.microsoft.com/office/drawing/2014/main" val="127271286"/>
                    </a:ext>
                  </a:extLst>
                </a:gridCol>
                <a:gridCol w="3261946">
                  <a:extLst>
                    <a:ext uri="{9D8B030D-6E8A-4147-A177-3AD203B41FA5}">
                      <a16:colId xmlns:a16="http://schemas.microsoft.com/office/drawing/2014/main" val="1158125830"/>
                    </a:ext>
                  </a:extLst>
                </a:gridCol>
              </a:tblGrid>
              <a:tr h="0">
                <a:tc gridSpan="3"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hu-HU" sz="1800">
                          <a:effectLst/>
                        </a:rPr>
                        <a:t>Operátor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hu-HU" sz="1800" dirty="0">
                          <a:effectLst/>
                        </a:rPr>
                        <a:t>Jelentés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90858757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hu-HU" sz="1800">
                          <a:effectLst/>
                        </a:rPr>
                        <a:t>EQ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hu-HU" sz="1800">
                          <a:effectLst/>
                        </a:rPr>
                        <a:t>=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hu-HU" sz="1800">
                          <a:effectLst/>
                        </a:rPr>
                        <a:t> 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hu-HU" sz="1800">
                          <a:effectLst/>
                        </a:rPr>
                        <a:t>Egyenlő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23406177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hu-HU" sz="1800" dirty="0">
                          <a:effectLst/>
                        </a:rPr>
                        <a:t>NE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hu-HU" sz="1800" dirty="0">
                          <a:effectLst/>
                        </a:rPr>
                        <a:t>&lt;&gt; 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hu-HU" sz="1800" dirty="0">
                          <a:effectLst/>
                        </a:rPr>
                        <a:t>&gt;&lt; 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hu-HU" sz="1800" dirty="0">
                          <a:effectLst/>
                        </a:rPr>
                        <a:t>Nem egyenlő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2257842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hu-HU" sz="1800">
                          <a:effectLst/>
                        </a:rPr>
                        <a:t>GT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hu-HU" sz="1800" dirty="0">
                          <a:effectLst/>
                        </a:rPr>
                        <a:t>&gt; 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hu-HU" sz="1800" dirty="0">
                          <a:effectLst/>
                        </a:rPr>
                        <a:t> 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hu-HU" sz="1800">
                          <a:effectLst/>
                        </a:rPr>
                        <a:t>Nagyobb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12681121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hu-HU" sz="1800" dirty="0">
                          <a:effectLst/>
                        </a:rPr>
                        <a:t>GE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hu-HU" sz="1800" dirty="0">
                          <a:effectLst/>
                        </a:rPr>
                        <a:t>&gt;=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hu-HU" sz="1800" dirty="0">
                          <a:effectLst/>
                        </a:rPr>
                        <a:t>=&gt;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hu-HU" sz="1800" dirty="0">
                          <a:effectLst/>
                        </a:rPr>
                        <a:t>Nagyobb vagy egyenlő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3233230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hu-HU" sz="1800">
                          <a:effectLst/>
                        </a:rPr>
                        <a:t>LT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hu-HU" sz="1800">
                          <a:effectLst/>
                        </a:rPr>
                        <a:t>&lt; 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hu-HU" sz="1800">
                          <a:effectLst/>
                        </a:rPr>
                        <a:t> 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hu-HU" sz="1800">
                          <a:effectLst/>
                        </a:rPr>
                        <a:t>Kisebb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87421691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hu-HU" sz="1800" dirty="0">
                          <a:effectLst/>
                        </a:rPr>
                        <a:t>LE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hu-HU" sz="1800" dirty="0">
                          <a:effectLst/>
                        </a:rPr>
                        <a:t>&lt;=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hu-HU" sz="1800" dirty="0">
                          <a:effectLst/>
                        </a:rPr>
                        <a:t>=&lt;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hu-HU" sz="1800" dirty="0">
                          <a:effectLst/>
                        </a:rPr>
                        <a:t>Kisebb vagy egyenlő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19351435"/>
                  </a:ext>
                </a:extLst>
              </a:tr>
              <a:tr h="0">
                <a:tc gridSpan="3"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hu-HU" sz="1800">
                          <a:effectLst/>
                        </a:rPr>
                        <a:t>BETWEEN e1 AND e2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hu-HU" sz="1800">
                          <a:effectLst/>
                        </a:rPr>
                        <a:t>Intervallum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653512801"/>
                  </a:ext>
                </a:extLst>
              </a:tr>
              <a:tr h="0">
                <a:tc gridSpan="3"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hu-HU" sz="1800" dirty="0">
                          <a:effectLst/>
                        </a:rPr>
                        <a:t>IS INITIAL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hu-HU" sz="1800" dirty="0">
                          <a:effectLst/>
                        </a:rPr>
                        <a:t>Inicializálási érték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07981965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807389"/>
      </p:ext>
    </p:extLst>
  </p:cSld>
  <p:clrMapOvr>
    <a:masterClrMapping/>
  </p:clrMapOvr>
</p:sld>
</file>

<file path=ppt/slides/slide1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dirty="0"/>
              <a:t>Vezérlési szerkezetek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u-HU" sz="2400" dirty="0"/>
              <a:t>IF szerkezet</a:t>
            </a:r>
          </a:p>
          <a:p>
            <a:pPr marL="411480" lvl="1" indent="0">
              <a:buNone/>
            </a:pPr>
            <a:r>
              <a:rPr lang="hu-HU" sz="2000" dirty="0"/>
              <a:t>IF logikai kifejezés.</a:t>
            </a:r>
          </a:p>
          <a:p>
            <a:pPr marL="411480" lvl="1" indent="0">
              <a:buNone/>
            </a:pPr>
            <a:r>
              <a:rPr lang="hu-HU" sz="2000" dirty="0"/>
              <a:t>	Utasítás 1.</a:t>
            </a:r>
          </a:p>
          <a:p>
            <a:pPr marL="411480" lvl="1" indent="0">
              <a:buNone/>
            </a:pPr>
            <a:r>
              <a:rPr lang="hu-HU" sz="2000" dirty="0"/>
              <a:t>ELSEIF logikai kifejezés.</a:t>
            </a:r>
          </a:p>
          <a:p>
            <a:pPr marL="411480" lvl="1" indent="0">
              <a:buNone/>
            </a:pPr>
            <a:r>
              <a:rPr lang="hu-HU" sz="2000" dirty="0"/>
              <a:t>	Utasítás 2.</a:t>
            </a:r>
          </a:p>
          <a:p>
            <a:pPr marL="411480" lvl="1" indent="0">
              <a:buNone/>
            </a:pPr>
            <a:r>
              <a:rPr lang="hu-HU" sz="2000" dirty="0"/>
              <a:t>ELSEIF logikai kifejezés.</a:t>
            </a:r>
          </a:p>
          <a:p>
            <a:pPr marL="411480" lvl="1" indent="0">
              <a:buNone/>
            </a:pPr>
            <a:r>
              <a:rPr lang="hu-HU" sz="2000" dirty="0"/>
              <a:t>	Utasítás 3.</a:t>
            </a:r>
          </a:p>
          <a:p>
            <a:pPr marL="411480" lvl="1" indent="0">
              <a:buNone/>
            </a:pPr>
            <a:r>
              <a:rPr lang="hu-HU" sz="2000" dirty="0"/>
              <a:t>ELSE.</a:t>
            </a:r>
          </a:p>
          <a:p>
            <a:pPr marL="411480" lvl="1" indent="0">
              <a:buNone/>
            </a:pPr>
            <a:r>
              <a:rPr lang="hu-HU" sz="2000" dirty="0"/>
              <a:t>	Utasítás 4.</a:t>
            </a:r>
          </a:p>
          <a:p>
            <a:pPr marL="411480" lvl="1" indent="0">
              <a:buNone/>
            </a:pPr>
            <a:r>
              <a:rPr lang="hu-HU" sz="2000" dirty="0"/>
              <a:t>ENDIF.</a:t>
            </a:r>
          </a:p>
          <a:p>
            <a:pPr lvl="1"/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952856733"/>
      </p:ext>
    </p:extLst>
  </p:cSld>
  <p:clrMapOvr>
    <a:masterClrMapping/>
  </p:clrMapOvr>
</p:sld>
</file>

<file path=ppt/slides/slide1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dirty="0"/>
              <a:t>Vezérlési szerkezetek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109728" indent="0">
              <a:buNone/>
            </a:pPr>
            <a:r>
              <a:rPr lang="hu-HU" sz="2400" dirty="0"/>
              <a:t>CASE változó.</a:t>
            </a:r>
            <a:endParaRPr lang="en-US" sz="2400" dirty="0"/>
          </a:p>
          <a:p>
            <a:pPr marL="109728" indent="0">
              <a:buNone/>
            </a:pPr>
            <a:r>
              <a:rPr lang="hu-HU" sz="2400" dirty="0"/>
              <a:t>	WHEN érték1.</a:t>
            </a:r>
            <a:endParaRPr lang="en-US" sz="2400" dirty="0"/>
          </a:p>
          <a:p>
            <a:pPr marL="109728" indent="0">
              <a:buNone/>
            </a:pPr>
            <a:r>
              <a:rPr lang="hu-HU" sz="2400" dirty="0"/>
              <a:t>		utasítások.</a:t>
            </a:r>
            <a:endParaRPr lang="en-US" sz="2400" dirty="0"/>
          </a:p>
          <a:p>
            <a:pPr marL="109728" indent="0">
              <a:buNone/>
            </a:pPr>
            <a:r>
              <a:rPr lang="hu-HU" sz="2400" dirty="0"/>
              <a:t>	WHEN érték2 OR érték3. </a:t>
            </a:r>
          </a:p>
          <a:p>
            <a:pPr marL="109728" indent="0">
              <a:buNone/>
            </a:pPr>
            <a:r>
              <a:rPr lang="hu-HU" sz="2400" dirty="0"/>
              <a:t>		utasítások.</a:t>
            </a:r>
            <a:endParaRPr lang="en-US" sz="2400" dirty="0"/>
          </a:p>
          <a:p>
            <a:pPr marL="109728" indent="0">
              <a:buNone/>
            </a:pPr>
            <a:r>
              <a:rPr lang="hu-HU" sz="2400" dirty="0"/>
              <a:t>	WHEN OTHERS.</a:t>
            </a:r>
            <a:endParaRPr lang="en-US" sz="2400" dirty="0"/>
          </a:p>
          <a:p>
            <a:pPr marL="109728" indent="0">
              <a:buNone/>
            </a:pPr>
            <a:r>
              <a:rPr lang="hu-HU" sz="2400" dirty="0"/>
              <a:t>		utasítások.</a:t>
            </a:r>
            <a:endParaRPr lang="en-US" sz="2400" dirty="0"/>
          </a:p>
          <a:p>
            <a:pPr marL="109728" indent="0">
              <a:buNone/>
            </a:pPr>
            <a:r>
              <a:rPr lang="hu-HU" sz="2400" dirty="0"/>
              <a:t>ENDCASE.</a:t>
            </a:r>
            <a:endParaRPr lang="en-US" sz="2400" dirty="0"/>
          </a:p>
          <a:p>
            <a:pPr marL="109728" indent="0">
              <a:buNone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199842395"/>
      </p:ext>
    </p:extLst>
  </p:cSld>
  <p:clrMapOvr>
    <a:masterClrMapping/>
  </p:clrMapOvr>
</p:sld>
</file>

<file path=ppt/slides/slide1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dirty="0"/>
              <a:t>Vezérlési szerkezetek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109728" indent="0">
              <a:buNone/>
            </a:pPr>
            <a:r>
              <a:rPr lang="hu-HU" sz="2400" dirty="0"/>
              <a:t>DO n TIMES.</a:t>
            </a:r>
            <a:endParaRPr lang="en-US" sz="2400" dirty="0"/>
          </a:p>
          <a:p>
            <a:pPr marL="109728" indent="0">
              <a:buNone/>
            </a:pPr>
            <a:r>
              <a:rPr lang="hu-HU" sz="2400" dirty="0"/>
              <a:t>	utasítások .</a:t>
            </a:r>
            <a:endParaRPr lang="en-US" sz="2400" dirty="0"/>
          </a:p>
          <a:p>
            <a:pPr marL="109728" indent="0">
              <a:buNone/>
            </a:pPr>
            <a:r>
              <a:rPr lang="hu-HU" sz="2400" dirty="0"/>
              <a:t>ENDDO.</a:t>
            </a:r>
            <a:endParaRPr lang="en-US" sz="2400" dirty="0"/>
          </a:p>
          <a:p>
            <a:pPr marL="109728" indent="0">
              <a:buNone/>
            </a:pPr>
            <a:endParaRPr lang="hu-HU" sz="2400" dirty="0"/>
          </a:p>
          <a:p>
            <a:pPr marL="109728" indent="0">
              <a:buNone/>
            </a:pPr>
            <a:r>
              <a:rPr lang="hu-HU" sz="2400" dirty="0"/>
              <a:t>Futás közben a SY-INDEX rendszerváltozót 1-től kezdve egyesével növeli.</a:t>
            </a:r>
          </a:p>
          <a:p>
            <a:pPr marL="109728" indent="0">
              <a:buNone/>
            </a:pPr>
            <a:r>
              <a:rPr lang="hu-HU" sz="2400" dirty="0"/>
              <a:t>Az N egész szám opcionális, ilyen esetben a ciklus végtelen ciklus.</a:t>
            </a:r>
          </a:p>
          <a:p>
            <a:pPr marL="109728" indent="0">
              <a:buNone/>
            </a:pPr>
            <a:endParaRPr lang="hu-HU" sz="2400" dirty="0"/>
          </a:p>
          <a:p>
            <a:pPr marL="109728" indent="0">
              <a:buNone/>
            </a:pPr>
            <a:r>
              <a:rPr lang="hu-HU" sz="2400" dirty="0"/>
              <a:t>Ha a ciklust elkezdte lefuttatni, a futási számot az n változóval, vagy a </a:t>
            </a:r>
            <a:r>
              <a:rPr lang="hu-HU" sz="2400" dirty="0" err="1"/>
              <a:t>sy</a:t>
            </a:r>
            <a:r>
              <a:rPr lang="hu-HU" sz="2400" dirty="0"/>
              <a:t>-index változóval már módosítani nem lehet.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670901507"/>
      </p:ext>
    </p:extLst>
  </p:cSld>
  <p:clrMapOvr>
    <a:masterClrMapping/>
  </p:clrMapOvr>
</p:sld>
</file>

<file path=ppt/slides/slide1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dirty="0"/>
              <a:t>Vezérlési szerkezetek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109728" indent="0">
              <a:buNone/>
            </a:pPr>
            <a:r>
              <a:rPr lang="hu-HU" sz="2400" dirty="0"/>
              <a:t>WHILE &lt;logikai kifejezés&gt;.</a:t>
            </a:r>
            <a:endParaRPr lang="en-US" sz="2400" dirty="0"/>
          </a:p>
          <a:p>
            <a:pPr marL="109728" indent="0">
              <a:buNone/>
            </a:pPr>
            <a:r>
              <a:rPr lang="hu-HU" sz="2400" dirty="0"/>
              <a:t>	&lt;utasítások&gt;.</a:t>
            </a:r>
            <a:endParaRPr lang="en-US" sz="2400" dirty="0"/>
          </a:p>
          <a:p>
            <a:pPr marL="109728" indent="0">
              <a:buNone/>
            </a:pPr>
            <a:r>
              <a:rPr lang="hu-HU" sz="2400" dirty="0"/>
              <a:t>ENDWHILE.</a:t>
            </a:r>
            <a:endParaRPr lang="en-US" sz="2400" dirty="0"/>
          </a:p>
          <a:p>
            <a:pPr marL="109728" indent="0">
              <a:buNone/>
            </a:pPr>
            <a:endParaRPr lang="hu-HU" sz="2400" dirty="0"/>
          </a:p>
          <a:p>
            <a:pPr marL="109728" indent="0">
              <a:buNone/>
            </a:pPr>
            <a:r>
              <a:rPr lang="hu-HU" sz="2400" dirty="0"/>
              <a:t>Ciklusváltozója a </a:t>
            </a:r>
            <a:r>
              <a:rPr lang="hu-HU" sz="2400" dirty="0" err="1"/>
              <a:t>sy</a:t>
            </a:r>
            <a:r>
              <a:rPr lang="hu-HU" sz="2400" dirty="0"/>
              <a:t>-index paraméterrel érhető el.</a:t>
            </a:r>
          </a:p>
          <a:p>
            <a:pPr marL="109728" indent="0">
              <a:buNone/>
            </a:pPr>
            <a:r>
              <a:rPr lang="hu-HU" sz="2400" dirty="0"/>
              <a:t>A számolást 1-től kezdődik (nem 0, mint sok más programozási nyelvben)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619706017"/>
      </p:ext>
    </p:extLst>
  </p:cSld>
  <p:clrMapOvr>
    <a:masterClrMapping/>
  </p:clrMapOvr>
</p:sld>
</file>

<file path=ppt/slides/slide1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dirty="0"/>
              <a:t>Vezérlési szerkezetek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109728" indent="0">
              <a:buNone/>
            </a:pPr>
            <a:r>
              <a:rPr lang="hu-HU" sz="2400" dirty="0"/>
              <a:t>CHECK &lt;logikai kifejezés&gt; .</a:t>
            </a:r>
          </a:p>
          <a:p>
            <a:pPr marL="109728" indent="0">
              <a:buNone/>
            </a:pPr>
            <a:r>
              <a:rPr lang="hu-HU" sz="2400" dirty="0"/>
              <a:t>	Ha a logikai kifejezés nem teljesül, akkor a következő iterációs ciklusra lép.</a:t>
            </a:r>
          </a:p>
          <a:p>
            <a:pPr marL="109728" indent="0">
              <a:buNone/>
            </a:pPr>
            <a:endParaRPr lang="hu-HU" sz="2400" dirty="0"/>
          </a:p>
          <a:p>
            <a:pPr marL="109728" indent="0">
              <a:buNone/>
            </a:pPr>
            <a:r>
              <a:rPr lang="hu-HU" sz="2400" dirty="0"/>
              <a:t>EXIT .</a:t>
            </a:r>
          </a:p>
          <a:p>
            <a:pPr marL="109728" indent="0">
              <a:buNone/>
            </a:pPr>
            <a:r>
              <a:rPr lang="hu-HU" sz="2400" dirty="0"/>
              <a:t>	Az adott ciklusból kilép.</a:t>
            </a:r>
          </a:p>
          <a:p>
            <a:pPr marL="109728" indent="0">
              <a:buNone/>
            </a:pPr>
            <a:endParaRPr lang="hu-HU" sz="2400" dirty="0"/>
          </a:p>
          <a:p>
            <a:pPr marL="109728" indent="0">
              <a:buNone/>
            </a:pPr>
            <a:r>
              <a:rPr lang="hu-HU" sz="2400" dirty="0"/>
              <a:t>CONTINUE .</a:t>
            </a:r>
          </a:p>
          <a:p>
            <a:pPr marL="109728" indent="0">
              <a:buNone/>
            </a:pPr>
            <a:r>
              <a:rPr lang="hu-HU" sz="2400" dirty="0"/>
              <a:t>	Hasonló a CHECK-</a:t>
            </a:r>
            <a:r>
              <a:rPr lang="hu-HU" sz="2400" dirty="0" err="1"/>
              <a:t>hez</a:t>
            </a:r>
            <a:r>
              <a:rPr lang="hu-HU" sz="2400" dirty="0"/>
              <a:t>, de nincs feltételhez kötve.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808597378"/>
      </p:ext>
    </p:extLst>
  </p:cSld>
  <p:clrMapOvr>
    <a:masterClrMapping/>
  </p:clrMapOvr>
</p:sld>
</file>

<file path=ppt/slides/slide1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2015B5-57D6-4F49-82C6-35266F183D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>
                <a:hlinkClick r:id="rId2"/>
              </a:rPr>
              <a:t>Tools for ABAP Development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2956799-DE77-44AC-B41F-E9A17A89B24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hu-HU" dirty="0"/>
              <a:t>ABAPDevelopmentTools (ADT)</a:t>
            </a:r>
          </a:p>
          <a:p>
            <a:pPr lvl="1"/>
            <a:r>
              <a:rPr lang="hu-HU" dirty="0" err="1"/>
              <a:t>Eclipse</a:t>
            </a:r>
            <a:r>
              <a:rPr lang="hu-HU" dirty="0"/>
              <a:t> alapú</a:t>
            </a:r>
          </a:p>
          <a:p>
            <a:pPr lvl="1"/>
            <a:r>
              <a:rPr lang="hu-HU" dirty="0"/>
              <a:t>Legújabb fejlesztési objektumok csak ADT-ben szerkeszthetőek</a:t>
            </a:r>
          </a:p>
          <a:p>
            <a:endParaRPr lang="hu-HU" dirty="0"/>
          </a:p>
          <a:p>
            <a:r>
              <a:rPr lang="hu-HU" dirty="0"/>
              <a:t>ABAP Workbench</a:t>
            </a:r>
          </a:p>
          <a:p>
            <a:pPr lvl="1"/>
            <a:r>
              <a:rPr lang="hu-HU" dirty="0"/>
              <a:t>SAPGUI alapú</a:t>
            </a:r>
          </a:p>
          <a:p>
            <a:pPr lvl="1"/>
            <a:r>
              <a:rPr lang="hu-HU" dirty="0"/>
              <a:t>Klasszikus fejlesztői eszközkészlet</a:t>
            </a:r>
          </a:p>
          <a:p>
            <a:pPr lvl="1"/>
            <a:r>
              <a:rPr lang="hu-HU" dirty="0"/>
              <a:t>Szofisztikált hibakeresés (</a:t>
            </a:r>
            <a:r>
              <a:rPr lang="hu-HU" dirty="0" err="1"/>
              <a:t>Debugger</a:t>
            </a:r>
            <a:r>
              <a:rPr lang="hu-HU" dirty="0"/>
              <a:t>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6633539"/>
      </p:ext>
    </p:extLst>
  </p:cSld>
  <p:clrMapOvr>
    <a:masterClrMapping/>
  </p:clrMapOvr>
</p:sld>
</file>

<file path=ppt/slides/slide1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2015B5-57D6-4F49-82C6-35266F183D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sz="3600" dirty="0"/>
              <a:t>ADT UI</a:t>
            </a:r>
            <a:endParaRPr lang="en-US" sz="3600" dirty="0"/>
          </a:p>
        </p:txBody>
      </p:sp>
      <p:pic>
        <p:nvPicPr>
          <p:cNvPr id="3074" name="Picture 2" descr="Example of your screen when editing an ABAP class with ADT">
            <a:extLst>
              <a:ext uri="{FF2B5EF4-FFF2-40B4-BE49-F238E27FC236}">
                <a16:creationId xmlns:a16="http://schemas.microsoft.com/office/drawing/2014/main" id="{47E1D0CD-5ADB-4263-9123-DE84ACDCE8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6027" y="1705443"/>
            <a:ext cx="8599946" cy="46530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5430727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29E7EC-F076-46A7-8503-CA6779FAB6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Zárthelyi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496600E-D591-4519-A42E-C3968532B42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6656" y="2011680"/>
            <a:ext cx="10753725" cy="4346787"/>
          </a:xfrm>
        </p:spPr>
        <p:txBody>
          <a:bodyPr>
            <a:normAutofit/>
          </a:bodyPr>
          <a:lstStyle/>
          <a:p>
            <a:r>
              <a:rPr lang="hu-HU" dirty="0"/>
              <a:t>A zárthelyi írásbeli.</a:t>
            </a:r>
          </a:p>
          <a:p>
            <a:r>
              <a:rPr lang="hu-HU" dirty="0"/>
              <a:t>120 perc, várhatóan 10-12 feladat.</a:t>
            </a:r>
          </a:p>
          <a:p>
            <a:r>
              <a:rPr lang="hu-HU" dirty="0"/>
              <a:t>Külön elméleti és gyakorlati rész, melyek külön </a:t>
            </a:r>
            <a:r>
              <a:rPr lang="hu-HU" dirty="0" err="1"/>
              <a:t>blokko</a:t>
            </a:r>
            <a:r>
              <a:rPr lang="en-GB" dirty="0"/>
              <a:t>ka</a:t>
            </a:r>
            <a:r>
              <a:rPr lang="hu-HU" dirty="0"/>
              <a:t>t képeznek. Az elméleti és a gyakorlati részek aránya nem </a:t>
            </a:r>
            <a:r>
              <a:rPr lang="en-GB" dirty="0" err="1"/>
              <a:t>garantáltan</a:t>
            </a:r>
            <a:r>
              <a:rPr lang="hu-HU" dirty="0"/>
              <a:t> 50-50%!</a:t>
            </a:r>
          </a:p>
          <a:p>
            <a:r>
              <a:rPr lang="hu-HU" dirty="0"/>
              <a:t>Az elégséges zárthelyi feltétele, hogy mind az elméleti, mind a gyakorlati feladatokból a blokkra kapható maximális pontok legalább 50% -t el kell érni!</a:t>
            </a:r>
          </a:p>
          <a:p>
            <a:r>
              <a:rPr lang="hu-HU" dirty="0"/>
              <a:t>A gyakorlati feladatokat papíron kell megoldani, számítógép a zárthelyi során nem használható!</a:t>
            </a:r>
          </a:p>
          <a:p>
            <a:r>
              <a:rPr lang="hu-HU" dirty="0"/>
              <a:t>A zárthelyin semmilyen segédlet nem használható!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765754"/>
      </p:ext>
    </p:extLst>
  </p:cSld>
  <p:clrMapOvr>
    <a:masterClrMapping/>
  </p:clrMapOvr>
</p:sld>
</file>

<file path=ppt/slides/slide1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2015B5-57D6-4F49-82C6-35266F183D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sz="3600" dirty="0"/>
              <a:t>ABAP Workbench</a:t>
            </a:r>
            <a:endParaRPr lang="en-US" sz="3600" dirty="0"/>
          </a:p>
        </p:txBody>
      </p:sp>
      <p:pic>
        <p:nvPicPr>
          <p:cNvPr id="5122" name="Picture 2">
            <a:extLst>
              <a:ext uri="{FF2B5EF4-FFF2-40B4-BE49-F238E27FC236}">
                <a16:creationId xmlns:a16="http://schemas.microsoft.com/office/drawing/2014/main" id="{45953FCC-12D2-4D15-A589-AE01A742C9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9776" y="1864131"/>
            <a:ext cx="5992447" cy="4494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17858123"/>
      </p:ext>
    </p:extLst>
  </p:cSld>
  <p:clrMapOvr>
    <a:masterClrMapping/>
  </p:clrMapOvr>
</p:sld>
</file>

<file path=ppt/slides/slide1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2259AE-1A00-41F1-8864-B52970B1C8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Rendszer bemutatás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75292C-3051-4388-92F6-E3B4C86C230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hu-HU" dirty="0"/>
              <a:t>Rendszer ismertetés</a:t>
            </a:r>
          </a:p>
          <a:p>
            <a:pPr lvl="1"/>
            <a:r>
              <a:rPr lang="hu-HU" dirty="0"/>
              <a:t>Belépés SAP fejlesztői környezetbe</a:t>
            </a:r>
          </a:p>
          <a:p>
            <a:pPr lvl="1"/>
            <a:r>
              <a:rPr lang="hu-HU" dirty="0"/>
              <a:t>SAP tranzakciók</a:t>
            </a:r>
          </a:p>
          <a:p>
            <a:pPr lvl="1"/>
            <a:r>
              <a:rPr lang="hu-HU" dirty="0"/>
              <a:t>SAP fejlesztői környezetének ismertetése</a:t>
            </a:r>
            <a:endParaRPr lang="en-US" dirty="0"/>
          </a:p>
          <a:p>
            <a:pPr lvl="2"/>
            <a:r>
              <a:rPr lang="hu-HU" sz="2600" dirty="0"/>
              <a:t>ABAP </a:t>
            </a:r>
            <a:r>
              <a:rPr lang="hu-HU" sz="2600" dirty="0" err="1"/>
              <a:t>Workbench</a:t>
            </a:r>
            <a:r>
              <a:rPr lang="hu-HU" sz="2600" dirty="0"/>
              <a:t>, ABAP tranzakciók</a:t>
            </a:r>
            <a:r>
              <a:rPr lang="en-GB" sz="2600" dirty="0"/>
              <a:t> (</a:t>
            </a:r>
            <a:r>
              <a:rPr lang="en-GB" sz="2600" dirty="0" err="1"/>
              <a:t>csak</a:t>
            </a:r>
            <a:r>
              <a:rPr lang="en-GB" sz="2600" dirty="0"/>
              <a:t> </a:t>
            </a:r>
            <a:r>
              <a:rPr lang="en-GB" sz="2600" dirty="0" err="1"/>
              <a:t>prezentáció</a:t>
            </a:r>
            <a:r>
              <a:rPr lang="en-GB" sz="2600" dirty="0"/>
              <a:t>, </a:t>
            </a:r>
            <a:r>
              <a:rPr lang="en-GB" sz="2600" dirty="0" err="1"/>
              <a:t>csak</a:t>
            </a:r>
            <a:r>
              <a:rPr lang="en-GB" sz="2600" dirty="0"/>
              <a:t> </a:t>
            </a:r>
            <a:r>
              <a:rPr lang="en-GB" sz="2600" dirty="0" err="1"/>
              <a:t>nappali</a:t>
            </a:r>
            <a:r>
              <a:rPr lang="en-GB" sz="2600" dirty="0"/>
              <a:t> </a:t>
            </a:r>
            <a:r>
              <a:rPr lang="en-GB" sz="2600" dirty="0" err="1"/>
              <a:t>tagozatos</a:t>
            </a:r>
            <a:r>
              <a:rPr lang="en-GB" sz="2600" dirty="0"/>
              <a:t> </a:t>
            </a:r>
            <a:r>
              <a:rPr lang="en-GB" sz="2600" dirty="0" err="1"/>
              <a:t>hallgatóknak</a:t>
            </a:r>
            <a:r>
              <a:rPr lang="en-GB" sz="2600" dirty="0"/>
              <a:t>)</a:t>
            </a:r>
            <a:endParaRPr lang="en-US" sz="2600" dirty="0"/>
          </a:p>
          <a:p>
            <a:pPr lvl="2"/>
            <a:r>
              <a:rPr lang="hu-HU" sz="2600" dirty="0"/>
              <a:t>ABAP </a:t>
            </a:r>
            <a:r>
              <a:rPr lang="hu-HU" sz="2600" dirty="0" err="1"/>
              <a:t>Development</a:t>
            </a:r>
            <a:r>
              <a:rPr lang="hu-HU" sz="2600" dirty="0"/>
              <a:t> </a:t>
            </a:r>
            <a:r>
              <a:rPr lang="hu-HU" sz="2600" dirty="0" err="1"/>
              <a:t>Tools</a:t>
            </a:r>
            <a:r>
              <a:rPr lang="hu-HU" sz="2600" dirty="0"/>
              <a:t> </a:t>
            </a:r>
            <a:endParaRPr lang="en-US" sz="2600" dirty="0"/>
          </a:p>
          <a:p>
            <a:pPr lvl="1"/>
            <a:r>
              <a:rPr lang="hu-HU" dirty="0"/>
              <a:t>Program típusok</a:t>
            </a:r>
            <a:endParaRPr lang="en-US" dirty="0"/>
          </a:p>
          <a:p>
            <a:pPr lvl="1"/>
            <a:r>
              <a:rPr lang="hu-HU" dirty="0"/>
              <a:t>Minta „Hello World!” program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8278826"/>
      </p:ext>
    </p:extLst>
  </p:cSld>
  <p:clrMapOvr>
    <a:masterClrMapping/>
  </p:clrMapOvr>
</p:sld>
</file>

<file path=ppt/slides/slide1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B4965A-D3DA-454A-A722-A6CDC6B8DF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Belépés SAP rendszerbe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3404C0A-2CD5-468D-8C23-5180F5C0EE5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00387576-D26C-485A-8434-142B1AE4E85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37151" y="1825625"/>
            <a:ext cx="7117697" cy="40999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6477488"/>
      </p:ext>
    </p:extLst>
  </p:cSld>
  <p:clrMapOvr>
    <a:masterClrMapping/>
  </p:clrMapOvr>
</p:sld>
</file>

<file path=ppt/slides/slide1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B4965A-D3DA-454A-A722-A6CDC6B8DF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Belépés SAP rendszerbe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3404C0A-2CD5-468D-8C23-5180F5C0EE5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Az </a:t>
            </a:r>
            <a:r>
              <a:rPr lang="en-US" dirty="0" err="1"/>
              <a:t>alábbi</a:t>
            </a:r>
            <a:r>
              <a:rPr lang="en-US" dirty="0"/>
              <a:t> </a:t>
            </a:r>
            <a:r>
              <a:rPr lang="en-US" dirty="0" err="1"/>
              <a:t>szekció</a:t>
            </a:r>
            <a:r>
              <a:rPr lang="en-US" dirty="0"/>
              <a:t> </a:t>
            </a:r>
            <a:r>
              <a:rPr lang="en-US" dirty="0" err="1"/>
              <a:t>bemutató</a:t>
            </a:r>
            <a:r>
              <a:rPr lang="en-US" dirty="0"/>
              <a:t> </a:t>
            </a:r>
            <a:r>
              <a:rPr lang="en-US" dirty="0" err="1"/>
              <a:t>csak</a:t>
            </a:r>
            <a:r>
              <a:rPr lang="en-US" dirty="0"/>
              <a:t> </a:t>
            </a:r>
            <a:r>
              <a:rPr lang="en-US" dirty="0" err="1"/>
              <a:t>prezentációs</a:t>
            </a:r>
            <a:r>
              <a:rPr lang="en-US" dirty="0"/>
              <a:t> </a:t>
            </a:r>
            <a:r>
              <a:rPr lang="en-US" dirty="0" err="1"/>
              <a:t>jelleggel</a:t>
            </a:r>
            <a:r>
              <a:rPr lang="en-US" dirty="0"/>
              <a:t> </a:t>
            </a:r>
            <a:r>
              <a:rPr lang="en-US" dirty="0" err="1"/>
              <a:t>része</a:t>
            </a:r>
            <a:r>
              <a:rPr lang="en-US" dirty="0"/>
              <a:t> a </a:t>
            </a:r>
            <a:r>
              <a:rPr lang="en-US" dirty="0" err="1"/>
              <a:t>tananyagnak</a:t>
            </a:r>
            <a:r>
              <a:rPr lang="en-US" dirty="0"/>
              <a:t>. A </a:t>
            </a:r>
            <a:r>
              <a:rPr lang="en-US" dirty="0" err="1"/>
              <a:t>hallgatók</a:t>
            </a:r>
            <a:r>
              <a:rPr lang="en-US" dirty="0"/>
              <a:t> </a:t>
            </a:r>
            <a:r>
              <a:rPr lang="en-US" dirty="0" err="1"/>
              <a:t>az</a:t>
            </a:r>
            <a:r>
              <a:rPr lang="en-US" dirty="0"/>
              <a:t> ABAD Development Tools (ADT) </a:t>
            </a:r>
            <a:r>
              <a:rPr lang="en-US" dirty="0" err="1"/>
              <a:t>használják</a:t>
            </a:r>
            <a:r>
              <a:rPr lang="en-US" dirty="0"/>
              <a:t> a </a:t>
            </a:r>
            <a:r>
              <a:rPr lang="en-US" dirty="0" err="1"/>
              <a:t>gyakorlat</a:t>
            </a:r>
            <a:r>
              <a:rPr lang="en-US" dirty="0"/>
              <a:t> </a:t>
            </a:r>
            <a:r>
              <a:rPr lang="en-US" dirty="0" err="1"/>
              <a:t>során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583671164"/>
      </p:ext>
    </p:extLst>
  </p:cSld>
  <p:clrMapOvr>
    <a:masterClrMapping/>
  </p:clrMapOvr>
</p:sld>
</file>

<file path=ppt/slides/slide1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dirty="0"/>
              <a:t>Belépés SAP rendszerbe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65091" y="2088900"/>
            <a:ext cx="4122777" cy="3345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57394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dirty="0"/>
              <a:t>Belépés SAP rendszerbe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30801" y="2114311"/>
            <a:ext cx="4130398" cy="33302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39724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dirty="0"/>
              <a:t>SAP </a:t>
            </a:r>
            <a:r>
              <a:rPr lang="hu-HU" dirty="0" err="1"/>
              <a:t>Easy</a:t>
            </a:r>
            <a:r>
              <a:rPr lang="hu-HU" dirty="0"/>
              <a:t> Access </a:t>
            </a:r>
            <a:r>
              <a:rPr lang="hu-HU" dirty="0" err="1"/>
              <a:t>Menu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3757" y="1973617"/>
            <a:ext cx="9924485" cy="39640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86852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dirty="0"/>
              <a:t>SAP </a:t>
            </a:r>
            <a:r>
              <a:rPr lang="hu-HU" dirty="0" err="1"/>
              <a:t>User</a:t>
            </a:r>
            <a:r>
              <a:rPr lang="hu-HU" dirty="0"/>
              <a:t> </a:t>
            </a:r>
            <a:r>
              <a:rPr lang="hu-HU" dirty="0" err="1"/>
              <a:t>Menu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28131" y="2004566"/>
            <a:ext cx="6196697" cy="37056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44744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dirty="0"/>
              <a:t>SAP </a:t>
            </a:r>
            <a:r>
              <a:rPr lang="hu-HU" dirty="0" err="1"/>
              <a:t>Easy</a:t>
            </a:r>
            <a:r>
              <a:rPr lang="hu-HU" dirty="0"/>
              <a:t> Access - </a:t>
            </a:r>
            <a:r>
              <a:rPr lang="hu-HU" dirty="0" err="1"/>
              <a:t>Favorites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53890" y="1988599"/>
            <a:ext cx="6284220" cy="35202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29223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dirty="0"/>
              <a:t>SAP </a:t>
            </a:r>
            <a:r>
              <a:rPr lang="hu-HU" dirty="0" err="1"/>
              <a:t>Easy</a:t>
            </a:r>
            <a:r>
              <a:rPr lang="hu-HU" dirty="0"/>
              <a:t> Access - </a:t>
            </a:r>
            <a:r>
              <a:rPr lang="hu-HU" dirty="0" err="1"/>
              <a:t>Favorites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13729" y="2952626"/>
            <a:ext cx="4968671" cy="285774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2982" y="1854327"/>
            <a:ext cx="5105842" cy="281964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77233" y="5235014"/>
            <a:ext cx="3627434" cy="1150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63864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529521-59C1-47DF-BB50-6B900A3C72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Számonkérés - Kollokvium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C7745A0-3AC9-4AD6-9962-8BEC50846BD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hu-HU" dirty="0"/>
              <a:t>Vizsga</a:t>
            </a:r>
          </a:p>
          <a:p>
            <a:pPr marL="0" indent="0">
              <a:buNone/>
            </a:pPr>
            <a:r>
              <a:rPr lang="en-GB" dirty="0"/>
              <a:t>Az </a:t>
            </a:r>
            <a:r>
              <a:rPr lang="en-GB" dirty="0" err="1"/>
              <a:t>Egyetem</a:t>
            </a:r>
            <a:r>
              <a:rPr lang="en-GB" dirty="0"/>
              <a:t> </a:t>
            </a:r>
            <a:r>
              <a:rPr lang="en-GB" dirty="0" err="1"/>
              <a:t>által</a:t>
            </a:r>
            <a:r>
              <a:rPr lang="en-GB" dirty="0"/>
              <a:t> </a:t>
            </a:r>
            <a:r>
              <a:rPr lang="en-GB" dirty="0" err="1"/>
              <a:t>meghatározott</a:t>
            </a:r>
            <a:r>
              <a:rPr lang="en-GB" dirty="0"/>
              <a:t> </a:t>
            </a:r>
            <a:r>
              <a:rPr lang="hu-HU" dirty="0"/>
              <a:t>vizsgaidőszak minden hetében 1 alkalom</a:t>
            </a:r>
            <a:r>
              <a:rPr lang="en-GB" dirty="0"/>
              <a:t>.</a:t>
            </a:r>
            <a:endParaRPr lang="hu-HU" dirty="0"/>
          </a:p>
          <a:p>
            <a:pPr marL="0" indent="0">
              <a:buNone/>
            </a:pPr>
            <a:r>
              <a:rPr lang="hu-HU" dirty="0"/>
              <a:t>A vizsgaalkalmak </a:t>
            </a:r>
            <a:r>
              <a:rPr lang="hu-HU" dirty="0" err="1"/>
              <a:t>létszámkorlátosak</a:t>
            </a:r>
            <a:r>
              <a:rPr lang="hu-HU" dirty="0"/>
              <a:t>, az egyetemi szabályzatnak megfelelően.</a:t>
            </a:r>
          </a:p>
          <a:p>
            <a:pPr marL="0" indent="0">
              <a:buNone/>
            </a:pPr>
            <a:r>
              <a:rPr lang="en-GB" dirty="0"/>
              <a:t>A </a:t>
            </a:r>
            <a:r>
              <a:rPr lang="en-GB" dirty="0" err="1"/>
              <a:t>vizsga</a:t>
            </a:r>
            <a:r>
              <a:rPr lang="en-GB" dirty="0"/>
              <a:t> </a:t>
            </a:r>
            <a:r>
              <a:rPr lang="en-GB" dirty="0" err="1"/>
              <a:t>szóbeli</a:t>
            </a:r>
            <a:r>
              <a:rPr lang="en-GB" dirty="0"/>
              <a:t> </a:t>
            </a:r>
            <a:r>
              <a:rPr lang="en-GB" dirty="0" err="1"/>
              <a:t>és</a:t>
            </a:r>
            <a:r>
              <a:rPr lang="en-GB" dirty="0"/>
              <a:t> </a:t>
            </a:r>
            <a:r>
              <a:rPr lang="en-GB" dirty="0" err="1"/>
              <a:t>kiterjed</a:t>
            </a:r>
            <a:r>
              <a:rPr lang="en-GB" dirty="0"/>
              <a:t> </a:t>
            </a:r>
            <a:r>
              <a:rPr lang="en-GB" dirty="0" err="1"/>
              <a:t>elméleti</a:t>
            </a:r>
            <a:r>
              <a:rPr lang="en-GB" dirty="0"/>
              <a:t> </a:t>
            </a:r>
            <a:r>
              <a:rPr lang="en-GB" dirty="0" err="1"/>
              <a:t>és</a:t>
            </a:r>
            <a:r>
              <a:rPr lang="en-GB" dirty="0"/>
              <a:t> </a:t>
            </a:r>
            <a:r>
              <a:rPr lang="en-GB" dirty="0" err="1"/>
              <a:t>gyakorlati</a:t>
            </a:r>
            <a:r>
              <a:rPr lang="en-GB" dirty="0"/>
              <a:t> </a:t>
            </a:r>
            <a:r>
              <a:rPr lang="en-GB" dirty="0" err="1"/>
              <a:t>tudás</a:t>
            </a:r>
            <a:r>
              <a:rPr lang="en-GB" dirty="0"/>
              <a:t> </a:t>
            </a:r>
            <a:r>
              <a:rPr lang="en-GB" dirty="0" err="1"/>
              <a:t>felmérésére</a:t>
            </a:r>
            <a:r>
              <a:rPr lang="en-GB" dirty="0"/>
              <a:t>.</a:t>
            </a:r>
            <a:endParaRPr lang="hu-HU" dirty="0"/>
          </a:p>
          <a:p>
            <a:pPr marL="0" indent="0">
              <a:buNone/>
            </a:pPr>
            <a:endParaRPr lang="hu-HU" dirty="0"/>
          </a:p>
          <a:p>
            <a:pPr marL="0" indent="0">
              <a:buNone/>
            </a:pPr>
            <a:r>
              <a:rPr lang="hu-HU" dirty="0"/>
              <a:t>Pótvizsga</a:t>
            </a:r>
          </a:p>
          <a:p>
            <a:pPr marL="0" indent="0">
              <a:buNone/>
            </a:pPr>
            <a:r>
              <a:rPr lang="hu-HU" dirty="0"/>
              <a:t>Az egyetemi szabályzatnak megfelelően.</a:t>
            </a:r>
          </a:p>
        </p:txBody>
      </p:sp>
    </p:spTree>
    <p:extLst>
      <p:ext uri="{BB962C8B-B14F-4D97-AF65-F5344CB8AC3E}">
        <p14:creationId xmlns:p14="http://schemas.microsoft.com/office/powerpoint/2010/main" val="4114566031"/>
      </p:ext>
    </p:extLst>
  </p:cSld>
  <p:clrMapOvr>
    <a:masterClrMapping/>
  </p:clrMapOvr>
</p:sld>
</file>

<file path=ppt/slides/slide1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dirty="0"/>
              <a:t>Session és </a:t>
            </a:r>
            <a:r>
              <a:rPr lang="hu-HU" dirty="0" err="1"/>
              <a:t>módusz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/>
              <a:t>/N</a:t>
            </a:r>
          </a:p>
          <a:p>
            <a:r>
              <a:rPr lang="hu-HU" dirty="0"/>
              <a:t>/O</a:t>
            </a:r>
          </a:p>
          <a:p>
            <a:endParaRPr lang="hu-HU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46326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dirty="0"/>
              <a:t>SAP Tranzakciók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hu-HU" dirty="0"/>
              <a:t>SE11</a:t>
            </a:r>
            <a:r>
              <a:rPr lang="en-GB" dirty="0"/>
              <a:t> </a:t>
            </a:r>
            <a:r>
              <a:rPr lang="hu-HU" dirty="0"/>
              <a:t>– ABAP adatszótár</a:t>
            </a:r>
          </a:p>
          <a:p>
            <a:r>
              <a:rPr lang="hu-HU" dirty="0"/>
              <a:t>SE38 – ABAP editor</a:t>
            </a:r>
          </a:p>
          <a:p>
            <a:r>
              <a:rPr lang="hu-HU" dirty="0"/>
              <a:t>SE24 – ABAP objektum szerkesztő</a:t>
            </a:r>
          </a:p>
          <a:p>
            <a:r>
              <a:rPr lang="hu-HU" dirty="0"/>
              <a:t>SE80 – ABAP </a:t>
            </a:r>
            <a:r>
              <a:rPr lang="hu-HU" dirty="0" err="1"/>
              <a:t>Workbench</a:t>
            </a:r>
            <a:endParaRPr lang="hu-HU" dirty="0"/>
          </a:p>
          <a:p>
            <a:r>
              <a:rPr lang="hu-HU" dirty="0"/>
              <a:t>SE21 – </a:t>
            </a:r>
            <a:r>
              <a:rPr lang="hu-HU" dirty="0" err="1"/>
              <a:t>Package</a:t>
            </a:r>
            <a:r>
              <a:rPr lang="hu-HU" dirty="0"/>
              <a:t> létrehozása</a:t>
            </a:r>
          </a:p>
          <a:p>
            <a:endParaRPr lang="hu-HU" dirty="0"/>
          </a:p>
          <a:p>
            <a:r>
              <a:rPr lang="hu-HU" dirty="0"/>
              <a:t>SEGW – </a:t>
            </a:r>
            <a:r>
              <a:rPr lang="hu-HU" dirty="0" err="1"/>
              <a:t>Gateway</a:t>
            </a:r>
            <a:r>
              <a:rPr lang="hu-HU" dirty="0"/>
              <a:t> </a:t>
            </a:r>
            <a:r>
              <a:rPr lang="hu-HU" dirty="0" err="1"/>
              <a:t>Workbench</a:t>
            </a:r>
            <a:r>
              <a:rPr lang="hu-HU" dirty="0"/>
              <a:t> (később)</a:t>
            </a:r>
          </a:p>
          <a:p>
            <a:r>
              <a:rPr lang="hu-HU" dirty="0"/>
              <a:t>IMG – Rendszer konfigurálás (később)</a:t>
            </a:r>
          </a:p>
          <a:p>
            <a:endParaRPr lang="hu-HU" dirty="0"/>
          </a:p>
          <a:p>
            <a:r>
              <a:rPr lang="hu-HU" dirty="0"/>
              <a:t>SM59 – Rendszer monitor (később)</a:t>
            </a:r>
          </a:p>
          <a:p>
            <a:pPr marL="109728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26416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dirty="0"/>
              <a:t>SAP </a:t>
            </a:r>
            <a:r>
              <a:rPr lang="hu-HU" dirty="0" err="1"/>
              <a:t>Easy</a:t>
            </a:r>
            <a:r>
              <a:rPr lang="hu-HU" dirty="0"/>
              <a:t> Access </a:t>
            </a:r>
            <a:r>
              <a:rPr lang="hu-HU" dirty="0" err="1"/>
              <a:t>Menu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/>
              <a:t>SAP </a:t>
            </a:r>
            <a:r>
              <a:rPr lang="hu-HU" dirty="0" err="1"/>
              <a:t>Menu</a:t>
            </a:r>
            <a:endParaRPr lang="hu-HU" dirty="0"/>
          </a:p>
          <a:p>
            <a:r>
              <a:rPr lang="hu-HU" dirty="0" err="1"/>
              <a:t>User</a:t>
            </a:r>
            <a:r>
              <a:rPr lang="hu-HU" dirty="0"/>
              <a:t> </a:t>
            </a:r>
            <a:r>
              <a:rPr lang="hu-HU" dirty="0" err="1"/>
              <a:t>Menu</a:t>
            </a:r>
            <a:endParaRPr lang="hu-HU" dirty="0"/>
          </a:p>
          <a:p>
            <a:r>
              <a:rPr lang="hu-HU" dirty="0"/>
              <a:t>SAP </a:t>
            </a:r>
            <a:r>
              <a:rPr lang="hu-HU" dirty="0" err="1"/>
              <a:t>Favorites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95792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dirty="0"/>
              <a:t>Hello World!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/>
              <a:t>Új </a:t>
            </a:r>
            <a:r>
              <a:rPr lang="hu-HU" dirty="0" err="1"/>
              <a:t>package</a:t>
            </a:r>
            <a:r>
              <a:rPr lang="hu-HU" dirty="0"/>
              <a:t> létrehozása</a:t>
            </a:r>
          </a:p>
          <a:p>
            <a:r>
              <a:rPr lang="hu-HU" dirty="0"/>
              <a:t>Új ABAP riport létrehozása</a:t>
            </a:r>
          </a:p>
          <a:p>
            <a:r>
              <a:rPr lang="hu-HU" dirty="0"/>
              <a:t>Forráskód megírása</a:t>
            </a:r>
          </a:p>
          <a:p>
            <a:pPr lvl="1"/>
            <a:r>
              <a:rPr lang="hu-HU" dirty="0"/>
              <a:t>WRITE utasítás</a:t>
            </a:r>
          </a:p>
          <a:p>
            <a:r>
              <a:rPr lang="hu-HU" dirty="0"/>
              <a:t>Forráskód aktiválása</a:t>
            </a:r>
          </a:p>
          <a:p>
            <a:r>
              <a:rPr lang="hu-HU" dirty="0"/>
              <a:t>Program tesztelése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97300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dirty="0"/>
              <a:t>Új </a:t>
            </a:r>
            <a:r>
              <a:rPr lang="hu-HU" dirty="0" err="1"/>
              <a:t>package</a:t>
            </a:r>
            <a:r>
              <a:rPr lang="hu-HU" dirty="0"/>
              <a:t> létrehozása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/>
              <a:t>SE21, vagy SE80</a:t>
            </a:r>
          </a:p>
          <a:p>
            <a:endParaRPr lang="hu-HU" dirty="0"/>
          </a:p>
          <a:p>
            <a:pPr marL="109728" indent="0">
              <a:buNone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52378" y="2958943"/>
            <a:ext cx="3962743" cy="214902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57899" y="3279010"/>
            <a:ext cx="4633362" cy="15088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39353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dirty="0" err="1"/>
              <a:t>Package</a:t>
            </a:r>
            <a:r>
              <a:rPr lang="hu-HU" dirty="0"/>
              <a:t> létrehozása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03028" y="2012060"/>
            <a:ext cx="5585944" cy="44047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98147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dirty="0"/>
              <a:t>Program létrehozása – ABAP </a:t>
            </a:r>
            <a:r>
              <a:rPr lang="hu-HU" dirty="0" err="1"/>
              <a:t>Workbench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/>
              <a:t>SE80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23175" y="2086229"/>
            <a:ext cx="4945650" cy="42564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90577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dirty="0"/>
              <a:t>Program létrehozása – ABAP Editor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973326" y="2485906"/>
            <a:ext cx="4305673" cy="27434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02786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dirty="0" err="1"/>
              <a:t>Create</a:t>
            </a:r>
            <a:r>
              <a:rPr lang="hu-HU" dirty="0"/>
              <a:t> Program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29785" y="2706867"/>
            <a:ext cx="4732430" cy="31778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50064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dirty="0" err="1"/>
              <a:t>Create</a:t>
            </a:r>
            <a:r>
              <a:rPr lang="hu-HU" dirty="0"/>
              <a:t> Program – Csomaghoz rendelés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33445" y="2802164"/>
            <a:ext cx="3185436" cy="21109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28697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6A7BB3-9EB3-4DA8-9C53-D70C489352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Vizsga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AABC91-143E-4D1F-98EE-7D971863F5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/>
              <a:t>Vizsgára bocsájtás feltétele az aláírás megszerzése szükséges a félév során</a:t>
            </a:r>
          </a:p>
          <a:p>
            <a:r>
              <a:rPr lang="hu-HU" dirty="0"/>
              <a:t>A vizsga szóbeli</a:t>
            </a:r>
          </a:p>
          <a:p>
            <a:endParaRPr lang="hu-HU" dirty="0"/>
          </a:p>
          <a:p>
            <a:r>
              <a:rPr lang="hu-HU" dirty="0"/>
              <a:t>A kiadott tananyagból, az előadáson és a gyakorlaton </a:t>
            </a:r>
            <a:r>
              <a:rPr lang="hu-HU" dirty="0" err="1"/>
              <a:t>elhangzottakból</a:t>
            </a:r>
            <a:r>
              <a:rPr lang="hu-HU" dirty="0"/>
              <a:t> elméleti kérdések, valamint gyakorlati feladatok megoldása.</a:t>
            </a:r>
          </a:p>
          <a:p>
            <a:r>
              <a:rPr lang="hu-HU" dirty="0"/>
              <a:t>A vizsgán semmilyen segédlet nem használható!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5005409"/>
      </p:ext>
    </p:extLst>
  </p:cSld>
  <p:clrMapOvr>
    <a:masterClrMapping/>
  </p:clrMapOvr>
</p:sld>
</file>

<file path=ppt/slides/slide1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dirty="0"/>
              <a:t>Forráskód szerkesztése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00422" y="2924094"/>
            <a:ext cx="9251482" cy="18670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13956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dirty="0"/>
              <a:t>Forráskód szerkesztése – Mentés (CTRL + S), Inaktív kód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18354" y="3160336"/>
            <a:ext cx="4755292" cy="13564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21074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dirty="0"/>
              <a:t>Forráskód szerkesztése – kód ellenőrzése (CTRL + F2)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57577" y="2588785"/>
            <a:ext cx="9137172" cy="2537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08901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dirty="0"/>
              <a:t>Forráskód szerkesztése – kód aktiválása (CTRL + F3)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89311" y="2976073"/>
            <a:ext cx="9213378" cy="24767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90868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dirty="0"/>
              <a:t>Forráskód szerkesztése – kód aktiválása (CTRL + F3)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92613" y="2796485"/>
            <a:ext cx="5006774" cy="12650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87581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dirty="0"/>
              <a:t>Forráskód szerkesztése – kód futtatása (F8)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8811" y="2453511"/>
            <a:ext cx="9434378" cy="29796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56830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dirty="0"/>
              <a:t>Program kimenete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883943" y="3067050"/>
            <a:ext cx="4424114" cy="17451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43984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C014A0-2C9D-91AA-0CDF-5D1812B6FE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BTP – ABAP on Cloud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770E8811-3EA7-740D-3C93-AE364158FB7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080360" y="2011363"/>
            <a:ext cx="5945554" cy="3767137"/>
          </a:xfrm>
        </p:spPr>
      </p:pic>
    </p:spTree>
    <p:extLst>
      <p:ext uri="{BB962C8B-B14F-4D97-AF65-F5344CB8AC3E}">
        <p14:creationId xmlns:p14="http://schemas.microsoft.com/office/powerpoint/2010/main" val="644655497"/>
      </p:ext>
    </p:extLst>
  </p:cSld>
  <p:clrMapOvr>
    <a:masterClrMapping/>
  </p:clrMapOvr>
</p:sld>
</file>

<file path=ppt/slides/slide1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43B6CE-C15A-67FE-160E-F78FB51EA9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BTP – ABAP on Cloud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786CE69-C2B5-346B-AC25-1C528FC09D3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b="1" dirty="0"/>
              <a:t>SAP </a:t>
            </a:r>
            <a:r>
              <a:rPr lang="en-GB" b="1" dirty="0" err="1"/>
              <a:t>gyakorló</a:t>
            </a:r>
            <a:r>
              <a:rPr lang="en-GB" b="1" dirty="0"/>
              <a:t> </a:t>
            </a:r>
            <a:r>
              <a:rPr lang="en-GB" b="1" dirty="0" err="1"/>
              <a:t>feladatok</a:t>
            </a:r>
            <a:endParaRPr lang="en-GB" b="1" dirty="0"/>
          </a:p>
          <a:p>
            <a:pPr marL="0" indent="0">
              <a:buNone/>
            </a:pPr>
            <a:r>
              <a:rPr lang="en-GB" dirty="0">
                <a:hlinkClick r:id="rId2"/>
              </a:rPr>
              <a:t>https://developers.sap.com/tutorial-navigator.html?tag=software-product%3Atechnology-platform%2Fsap-business-technology-platform%2Fsap-btp-abap-environment</a:t>
            </a:r>
            <a:r>
              <a:rPr lang="en-GB" dirty="0"/>
              <a:t> </a:t>
            </a:r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66800906"/>
      </p:ext>
    </p:extLst>
  </p:cSld>
  <p:clrMapOvr>
    <a:masterClrMapping/>
  </p:clrMapOvr>
</p:sld>
</file>

<file path=ppt/slides/slide1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086F19-F514-39C4-8E63-34A298BA89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ABAP Trial account </a:t>
            </a:r>
            <a:r>
              <a:rPr lang="en-GB" dirty="0" err="1"/>
              <a:t>létrehozása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385B679-D364-6C50-CCA3-C9C45A5FB5D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>
                <a:hlinkClick r:id="rId2"/>
              </a:rPr>
              <a:t>https://developers.sap.com/tutorials/abap-environment-trial-onboarding.html</a:t>
            </a:r>
            <a:r>
              <a:rPr lang="en-GB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97265275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9AA02CA-CDBE-D128-BD83-0AB6E462BAE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3FC046-2577-5F20-B368-74E725FFCC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Megajánlott jegy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5E685FC-CA25-A4CB-E5C4-62F92FE5CC1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hu-HU" dirty="0"/>
              <a:t>A tárgyból megajánlott jegy szerezhető.</a:t>
            </a:r>
          </a:p>
          <a:p>
            <a:pPr marL="0" indent="0">
              <a:buNone/>
            </a:pPr>
            <a:endParaRPr lang="hu-HU" dirty="0"/>
          </a:p>
          <a:p>
            <a:pPr marL="0" indent="0">
              <a:buNone/>
            </a:pPr>
            <a:r>
              <a:rPr lang="hu-HU" dirty="0"/>
              <a:t>A megajánlott jegy feltétele:</a:t>
            </a:r>
          </a:p>
          <a:p>
            <a:pPr>
              <a:buFontTx/>
              <a:buChar char="-"/>
            </a:pPr>
            <a:r>
              <a:rPr lang="hu-HU" dirty="0"/>
              <a:t> Sikeres zárthelyi dolgozat</a:t>
            </a:r>
          </a:p>
          <a:p>
            <a:pPr>
              <a:buFontTx/>
              <a:buChar char="-"/>
            </a:pPr>
            <a:r>
              <a:rPr lang="hu-HU" dirty="0"/>
              <a:t> Sikeres gyakorlatok</a:t>
            </a:r>
          </a:p>
          <a:p>
            <a:pPr>
              <a:buFontTx/>
              <a:buChar char="-"/>
            </a:pPr>
            <a:r>
              <a:rPr lang="hu-HU" dirty="0"/>
              <a:t> Féléves beadandó feladat vállalása és sikeres bemutatása/megvédése.</a:t>
            </a:r>
          </a:p>
        </p:txBody>
      </p:sp>
    </p:spTree>
    <p:extLst>
      <p:ext uri="{BB962C8B-B14F-4D97-AF65-F5344CB8AC3E}">
        <p14:creationId xmlns:p14="http://schemas.microsoft.com/office/powerpoint/2010/main" val="3024064237"/>
      </p:ext>
    </p:extLst>
  </p:cSld>
  <p:clrMapOvr>
    <a:masterClrMapping/>
  </p:clrMapOvr>
</p:sld>
</file>

<file path=ppt/slides/slide1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6BDA74-5C29-1245-385F-A34B38F2BB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Hello World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0A3461A-39EA-592F-9DAD-387B1B68A37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1) </a:t>
            </a:r>
            <a:r>
              <a:rPr lang="en-GB" dirty="0" err="1"/>
              <a:t>Új</a:t>
            </a:r>
            <a:r>
              <a:rPr lang="en-GB" dirty="0"/>
              <a:t> package (</a:t>
            </a:r>
            <a:r>
              <a:rPr lang="en-GB" dirty="0" err="1"/>
              <a:t>opcionális</a:t>
            </a:r>
            <a:r>
              <a:rPr lang="en-GB" dirty="0"/>
              <a:t>, de </a:t>
            </a:r>
            <a:r>
              <a:rPr lang="en-GB" dirty="0" err="1"/>
              <a:t>javasolt</a:t>
            </a:r>
            <a:r>
              <a:rPr lang="en-GB" dirty="0"/>
              <a:t>)</a:t>
            </a:r>
          </a:p>
          <a:p>
            <a:endParaRPr lang="en-GB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8740285-560C-6EFB-3123-D85C41DC1F3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89617" y="2547803"/>
            <a:ext cx="8412765" cy="34411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7767107"/>
      </p:ext>
    </p:extLst>
  </p:cSld>
  <p:clrMapOvr>
    <a:masterClrMapping/>
  </p:clrMapOvr>
</p:sld>
</file>

<file path=ppt/slides/slide1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8E28DB-9B75-1CF2-3814-97A6A9C97E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Hello World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B67102C-A521-B3D9-B2BD-D63E86D6CCE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1) Package </a:t>
            </a:r>
            <a:r>
              <a:rPr lang="en-GB" dirty="0" err="1"/>
              <a:t>név</a:t>
            </a:r>
            <a:r>
              <a:rPr lang="en-GB" dirty="0"/>
              <a:t>, </a:t>
            </a:r>
            <a:r>
              <a:rPr lang="en-GB" dirty="0" err="1"/>
              <a:t>leírás</a:t>
            </a:r>
            <a:r>
              <a:rPr lang="en-GB" dirty="0"/>
              <a:t> </a:t>
            </a:r>
            <a:r>
              <a:rPr lang="en-GB" dirty="0" err="1"/>
              <a:t>megadása</a:t>
            </a:r>
            <a:endParaRPr lang="en-GB" dirty="0"/>
          </a:p>
          <a:p>
            <a:r>
              <a:rPr lang="en-GB" dirty="0" err="1"/>
              <a:t>Név</a:t>
            </a:r>
            <a:r>
              <a:rPr lang="en-GB" dirty="0"/>
              <a:t> Z-</a:t>
            </a:r>
            <a:r>
              <a:rPr lang="en-GB" dirty="0" err="1"/>
              <a:t>vel</a:t>
            </a:r>
            <a:r>
              <a:rPr lang="en-GB" dirty="0"/>
              <a:t>, </a:t>
            </a:r>
            <a:r>
              <a:rPr lang="en-GB" dirty="0" err="1"/>
              <a:t>vagy</a:t>
            </a:r>
            <a:r>
              <a:rPr lang="en-GB" dirty="0"/>
              <a:t> Y-</a:t>
            </a:r>
            <a:r>
              <a:rPr lang="en-GB" dirty="0" err="1"/>
              <a:t>nal</a:t>
            </a:r>
            <a:r>
              <a:rPr lang="en-GB" dirty="0"/>
              <a:t> </a:t>
            </a:r>
            <a:r>
              <a:rPr lang="en-GB" dirty="0" err="1"/>
              <a:t>kezdődik</a:t>
            </a:r>
            <a:r>
              <a:rPr lang="en-GB" dirty="0"/>
              <a:t>!</a:t>
            </a:r>
          </a:p>
          <a:p>
            <a:endParaRPr lang="en-GB" dirty="0"/>
          </a:p>
          <a:p>
            <a:r>
              <a:rPr lang="en-GB" dirty="0"/>
              <a:t>2) </a:t>
            </a:r>
            <a:r>
              <a:rPr lang="en-GB" dirty="0" err="1"/>
              <a:t>Opcionálisan</a:t>
            </a:r>
            <a:r>
              <a:rPr lang="en-GB" dirty="0"/>
              <a:t> </a:t>
            </a:r>
            <a:r>
              <a:rPr lang="en-GB" dirty="0" err="1"/>
              <a:t>kedvencekhez</a:t>
            </a:r>
            <a:r>
              <a:rPr lang="en-GB" dirty="0"/>
              <a:t> </a:t>
            </a:r>
            <a:r>
              <a:rPr lang="en-GB" dirty="0" err="1"/>
              <a:t>adás</a:t>
            </a:r>
            <a:endParaRPr lang="en-GB" dirty="0"/>
          </a:p>
          <a:p>
            <a:endParaRPr lang="en-GB" dirty="0"/>
          </a:p>
          <a:p>
            <a:r>
              <a:rPr lang="en-GB" dirty="0"/>
              <a:t>3) Next</a:t>
            </a:r>
          </a:p>
          <a:p>
            <a:endParaRPr lang="en-GB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F0707F1-135B-D233-5B54-BB9374931E6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97938" y="1794405"/>
            <a:ext cx="4032061" cy="43467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2904066"/>
      </p:ext>
    </p:extLst>
  </p:cSld>
  <p:clrMapOvr>
    <a:masterClrMapping/>
  </p:clrMapOvr>
</p:sld>
</file>

<file path=ppt/slides/slide1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14962F-A481-D8E4-486D-4AAA2998FC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Hello World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A761D91-CBFA-2BB2-6B7D-8B7BDE1572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6656" y="2011680"/>
            <a:ext cx="5197291" cy="3766185"/>
          </a:xfrm>
        </p:spPr>
        <p:txBody>
          <a:bodyPr/>
          <a:lstStyle/>
          <a:p>
            <a:r>
              <a:rPr lang="en-GB" dirty="0"/>
              <a:t>1) Application component </a:t>
            </a:r>
            <a:r>
              <a:rPr lang="en-GB" dirty="0" err="1"/>
              <a:t>megadása</a:t>
            </a:r>
            <a:r>
              <a:rPr lang="en-GB" dirty="0"/>
              <a:t> most </a:t>
            </a:r>
            <a:r>
              <a:rPr lang="en-GB" dirty="0" err="1"/>
              <a:t>nem</a:t>
            </a:r>
            <a:r>
              <a:rPr lang="en-GB" dirty="0"/>
              <a:t> </a:t>
            </a:r>
            <a:r>
              <a:rPr lang="en-GB" dirty="0" err="1"/>
              <a:t>szükséges</a:t>
            </a:r>
            <a:endParaRPr lang="en-GB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372F65B-159E-FB59-CED0-046E1FC4BC0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59621" y="1486587"/>
            <a:ext cx="4475155" cy="48163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0166440"/>
      </p:ext>
    </p:extLst>
  </p:cSld>
  <p:clrMapOvr>
    <a:masterClrMapping/>
  </p:clrMapOvr>
</p:sld>
</file>

<file path=ppt/slides/slide1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3FC317-8BB8-B4D2-0AD8-F515B856FB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Hello World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15A2BC9-9A02-21A2-4B3F-B5AA933DD26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6657" y="2011680"/>
            <a:ext cx="5419344" cy="3766185"/>
          </a:xfrm>
        </p:spPr>
        <p:txBody>
          <a:bodyPr/>
          <a:lstStyle/>
          <a:p>
            <a:r>
              <a:rPr lang="en-GB" dirty="0"/>
              <a:t>1) Transport request (TR) </a:t>
            </a:r>
            <a:r>
              <a:rPr lang="en-GB" dirty="0" err="1"/>
              <a:t>választása</a:t>
            </a:r>
            <a:endParaRPr lang="en-GB" dirty="0"/>
          </a:p>
          <a:p>
            <a:r>
              <a:rPr lang="en-GB" dirty="0" err="1"/>
              <a:t>Alternatíva</a:t>
            </a:r>
            <a:r>
              <a:rPr lang="en-GB" dirty="0"/>
              <a:t> 1: </a:t>
            </a:r>
            <a:r>
              <a:rPr lang="en-GB" dirty="0" err="1"/>
              <a:t>Meglévő</a:t>
            </a:r>
            <a:r>
              <a:rPr lang="en-GB" dirty="0"/>
              <a:t> TR </a:t>
            </a:r>
            <a:r>
              <a:rPr lang="en-GB" dirty="0" err="1"/>
              <a:t>választása</a:t>
            </a:r>
            <a:endParaRPr lang="en-GB" dirty="0"/>
          </a:p>
          <a:p>
            <a:r>
              <a:rPr lang="en-GB" dirty="0" err="1"/>
              <a:t>Alternatíva</a:t>
            </a:r>
            <a:r>
              <a:rPr lang="en-GB" dirty="0"/>
              <a:t> 2: </a:t>
            </a:r>
            <a:r>
              <a:rPr lang="en-GB" dirty="0" err="1"/>
              <a:t>Egy</a:t>
            </a:r>
            <a:r>
              <a:rPr lang="en-GB" dirty="0"/>
              <a:t> </a:t>
            </a:r>
            <a:r>
              <a:rPr lang="en-GB" dirty="0" err="1"/>
              <a:t>új</a:t>
            </a:r>
            <a:r>
              <a:rPr lang="en-GB" dirty="0"/>
              <a:t> TR </a:t>
            </a:r>
            <a:r>
              <a:rPr lang="en-GB" dirty="0" err="1"/>
              <a:t>létrehozása</a:t>
            </a:r>
            <a:endParaRPr lang="en-GB" dirty="0"/>
          </a:p>
          <a:p>
            <a:endParaRPr lang="en-GB" dirty="0"/>
          </a:p>
          <a:p>
            <a:r>
              <a:rPr lang="en-GB" dirty="0"/>
              <a:t>2) Finish</a:t>
            </a:r>
          </a:p>
          <a:p>
            <a:endParaRPr lang="en-GB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DF73EDE-416F-F477-6DF0-4345D07B2E7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75960" y="2011680"/>
            <a:ext cx="3854039" cy="41775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5978048"/>
      </p:ext>
    </p:extLst>
  </p:cSld>
  <p:clrMapOvr>
    <a:masterClrMapping/>
  </p:clrMapOvr>
</p:sld>
</file>

<file path=ppt/slides/slide1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BEF33C-EEDA-94BA-6246-BF6209F35F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Hello World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B851993-0AAD-745C-26E7-886F4007094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6657" y="2011680"/>
            <a:ext cx="5057394" cy="3766185"/>
          </a:xfrm>
        </p:spPr>
        <p:txBody>
          <a:bodyPr/>
          <a:lstStyle/>
          <a:p>
            <a:r>
              <a:rPr lang="en-GB" dirty="0" err="1"/>
              <a:t>Új</a:t>
            </a:r>
            <a:r>
              <a:rPr lang="en-GB" dirty="0"/>
              <a:t> </a:t>
            </a:r>
            <a:r>
              <a:rPr lang="en-GB" dirty="0" err="1"/>
              <a:t>osztály</a:t>
            </a:r>
            <a:r>
              <a:rPr lang="en-GB" dirty="0"/>
              <a:t> </a:t>
            </a:r>
            <a:r>
              <a:rPr lang="en-GB" dirty="0" err="1"/>
              <a:t>létrehozása</a:t>
            </a:r>
            <a:endParaRPr lang="en-GB" dirty="0"/>
          </a:p>
          <a:p>
            <a:r>
              <a:rPr lang="en-GB" dirty="0"/>
              <a:t>1) Package-n context menu </a:t>
            </a:r>
            <a:r>
              <a:rPr lang="en-GB" dirty="0" err="1"/>
              <a:t>felhívása</a:t>
            </a:r>
            <a:r>
              <a:rPr lang="en-GB" dirty="0"/>
              <a:t> (</a:t>
            </a:r>
            <a:r>
              <a:rPr lang="en-GB" dirty="0" err="1"/>
              <a:t>jobb</a:t>
            </a:r>
            <a:r>
              <a:rPr lang="en-GB" dirty="0"/>
              <a:t> </a:t>
            </a:r>
            <a:r>
              <a:rPr lang="en-GB" dirty="0" err="1"/>
              <a:t>egérgomb</a:t>
            </a:r>
            <a:r>
              <a:rPr lang="en-GB" dirty="0"/>
              <a:t>)</a:t>
            </a:r>
          </a:p>
          <a:p>
            <a:endParaRPr lang="en-GB" dirty="0"/>
          </a:p>
          <a:p>
            <a:r>
              <a:rPr lang="en-GB" dirty="0"/>
              <a:t>2) New</a:t>
            </a:r>
          </a:p>
          <a:p>
            <a:endParaRPr lang="en-GB" dirty="0"/>
          </a:p>
          <a:p>
            <a:r>
              <a:rPr lang="en-GB" dirty="0"/>
              <a:t>3) ABAP Class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25C8B70-FB10-EAD8-CEDA-B9A6444CDE6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43611" y="2011680"/>
            <a:ext cx="5522762" cy="31000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7152287"/>
      </p:ext>
    </p:extLst>
  </p:cSld>
  <p:clrMapOvr>
    <a:masterClrMapping/>
  </p:clrMapOvr>
</p:sld>
</file>

<file path=ppt/slides/slide1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C46D6D-3656-A0DF-E147-75F7BB9ECF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Hello World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482CE09-7DC6-1062-9B11-38CE057656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6656" y="2011680"/>
            <a:ext cx="5182049" cy="3766185"/>
          </a:xfrm>
        </p:spPr>
        <p:txBody>
          <a:bodyPr/>
          <a:lstStyle/>
          <a:p>
            <a:r>
              <a:rPr lang="en-GB" dirty="0"/>
              <a:t>1) </a:t>
            </a:r>
            <a:r>
              <a:rPr lang="en-GB" dirty="0" err="1"/>
              <a:t>Név</a:t>
            </a:r>
            <a:r>
              <a:rPr lang="en-GB" dirty="0"/>
              <a:t>, </a:t>
            </a:r>
            <a:r>
              <a:rPr lang="en-GB" dirty="0" err="1"/>
              <a:t>leírás</a:t>
            </a:r>
            <a:r>
              <a:rPr lang="en-GB" dirty="0"/>
              <a:t> </a:t>
            </a:r>
            <a:r>
              <a:rPr lang="en-GB" dirty="0" err="1"/>
              <a:t>megadása</a:t>
            </a:r>
            <a:endParaRPr lang="en-GB" dirty="0"/>
          </a:p>
          <a:p>
            <a:r>
              <a:rPr lang="en-GB" dirty="0" err="1"/>
              <a:t>Név</a:t>
            </a:r>
            <a:r>
              <a:rPr lang="en-GB" dirty="0"/>
              <a:t> Z, </a:t>
            </a:r>
            <a:r>
              <a:rPr lang="en-GB" dirty="0" err="1"/>
              <a:t>vagy</a:t>
            </a:r>
            <a:r>
              <a:rPr lang="en-GB" dirty="0"/>
              <a:t> Y </a:t>
            </a:r>
            <a:r>
              <a:rPr lang="en-GB" dirty="0" err="1"/>
              <a:t>betűvel</a:t>
            </a:r>
            <a:r>
              <a:rPr lang="en-GB" dirty="0"/>
              <a:t> </a:t>
            </a:r>
            <a:r>
              <a:rPr lang="en-GB" dirty="0" err="1"/>
              <a:t>kezdődjön</a:t>
            </a:r>
            <a:r>
              <a:rPr lang="en-GB" dirty="0"/>
              <a:t> (!)</a:t>
            </a:r>
          </a:p>
          <a:p>
            <a:endParaRPr lang="en-GB" dirty="0"/>
          </a:p>
          <a:p>
            <a:r>
              <a:rPr lang="en-GB" dirty="0"/>
              <a:t>2) </a:t>
            </a:r>
            <a:r>
              <a:rPr lang="en-GB" dirty="0" err="1"/>
              <a:t>Dedikált</a:t>
            </a:r>
            <a:r>
              <a:rPr lang="en-GB" dirty="0"/>
              <a:t> </a:t>
            </a:r>
            <a:r>
              <a:rPr lang="en-GB" dirty="0" err="1"/>
              <a:t>interfész</a:t>
            </a:r>
            <a:r>
              <a:rPr lang="en-GB" dirty="0"/>
              <a:t> </a:t>
            </a:r>
            <a:r>
              <a:rPr lang="en-GB" dirty="0" err="1"/>
              <a:t>hozzáadása</a:t>
            </a:r>
            <a:r>
              <a:rPr lang="en-GB" dirty="0"/>
              <a:t> </a:t>
            </a:r>
            <a:r>
              <a:rPr lang="en-GB" dirty="0" err="1"/>
              <a:t>már</a:t>
            </a:r>
            <a:r>
              <a:rPr lang="en-GB" dirty="0"/>
              <a:t> </a:t>
            </a:r>
            <a:r>
              <a:rPr lang="en-GB" dirty="0" err="1"/>
              <a:t>az</a:t>
            </a:r>
            <a:r>
              <a:rPr lang="en-GB" dirty="0"/>
              <a:t> </a:t>
            </a:r>
            <a:r>
              <a:rPr lang="en-GB" dirty="0" err="1"/>
              <a:t>osztály</a:t>
            </a:r>
            <a:r>
              <a:rPr lang="en-GB" dirty="0"/>
              <a:t> </a:t>
            </a:r>
            <a:r>
              <a:rPr lang="en-GB" dirty="0" err="1"/>
              <a:t>létrehozásakor</a:t>
            </a:r>
            <a:endParaRPr lang="en-GB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09AD87E-14CE-68FF-B244-C12BB0D81BD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33295" y="1197688"/>
            <a:ext cx="5182049" cy="55402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0125052"/>
      </p:ext>
    </p:extLst>
  </p:cSld>
  <p:clrMapOvr>
    <a:masterClrMapping/>
  </p:clrMapOvr>
</p:sld>
</file>

<file path=ppt/slides/slide1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2D9EA0-523C-122D-4596-AEAB06B36A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Hello World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D71F229-1B14-7406-D1B5-3A21D61D2C3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6657" y="2011680"/>
            <a:ext cx="5419344" cy="3766185"/>
          </a:xfrm>
        </p:spPr>
        <p:txBody>
          <a:bodyPr/>
          <a:lstStyle/>
          <a:p>
            <a:r>
              <a:rPr lang="en-GB" dirty="0"/>
              <a:t>1) </a:t>
            </a:r>
            <a:r>
              <a:rPr lang="en-GB" dirty="0" err="1"/>
              <a:t>Interfész</a:t>
            </a:r>
            <a:r>
              <a:rPr lang="en-GB" dirty="0"/>
              <a:t> </a:t>
            </a:r>
            <a:r>
              <a:rPr lang="en-GB" dirty="0" err="1"/>
              <a:t>megkeresése</a:t>
            </a:r>
            <a:endParaRPr lang="en-GB" dirty="0"/>
          </a:p>
          <a:p>
            <a:r>
              <a:rPr lang="en-GB" dirty="0"/>
              <a:t>IF_OO_ADT_CLASSRUN</a:t>
            </a:r>
          </a:p>
          <a:p>
            <a:r>
              <a:rPr lang="en-GB" dirty="0"/>
              <a:t>2) </a:t>
            </a:r>
            <a:r>
              <a:rPr lang="en-GB" dirty="0" err="1"/>
              <a:t>Hozzáadás</a:t>
            </a:r>
            <a:r>
              <a:rPr lang="en-GB" dirty="0"/>
              <a:t> (OK)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8FD1CB6-FA09-701E-FCB4-5D46F17C0FF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59881" y="1254213"/>
            <a:ext cx="3444538" cy="52811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7996429"/>
      </p:ext>
    </p:extLst>
  </p:cSld>
  <p:clrMapOvr>
    <a:masterClrMapping/>
  </p:clrMapOvr>
</p:sld>
</file>

<file path=ppt/slides/slide1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D91661-2AD5-2538-8F4A-0437DA95AC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Hello World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A3DB849-BA2E-0075-333B-9413D9251F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6657" y="2011680"/>
            <a:ext cx="5419344" cy="3766185"/>
          </a:xfrm>
        </p:spPr>
        <p:txBody>
          <a:bodyPr/>
          <a:lstStyle/>
          <a:p>
            <a:r>
              <a:rPr lang="en-GB" dirty="0"/>
              <a:t>Package-ek </a:t>
            </a:r>
            <a:r>
              <a:rPr lang="en-GB" dirty="0" err="1"/>
              <a:t>esetén</a:t>
            </a:r>
            <a:r>
              <a:rPr lang="en-GB" dirty="0"/>
              <a:t> </a:t>
            </a:r>
            <a:r>
              <a:rPr lang="en-GB" dirty="0" err="1"/>
              <a:t>látott</a:t>
            </a:r>
            <a:r>
              <a:rPr lang="en-GB" dirty="0"/>
              <a:t> </a:t>
            </a:r>
            <a:r>
              <a:rPr lang="en-GB" dirty="0" err="1"/>
              <a:t>módon</a:t>
            </a:r>
            <a:r>
              <a:rPr lang="en-GB" dirty="0"/>
              <a:t> TR-</a:t>
            </a:r>
            <a:r>
              <a:rPr lang="en-GB" dirty="0" err="1"/>
              <a:t>hez</a:t>
            </a:r>
            <a:r>
              <a:rPr lang="en-GB" dirty="0"/>
              <a:t> </a:t>
            </a:r>
            <a:r>
              <a:rPr lang="en-GB" dirty="0" err="1"/>
              <a:t>hozzáadás</a:t>
            </a:r>
            <a:r>
              <a:rPr lang="en-GB" dirty="0"/>
              <a:t>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CC8FFFE-DF58-F78C-3276-0DBAF325D0E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08990" y="1685925"/>
            <a:ext cx="4425786" cy="47627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7470990"/>
      </p:ext>
    </p:extLst>
  </p:cSld>
  <p:clrMapOvr>
    <a:masterClrMapping/>
  </p:clrMapOvr>
</p:sld>
</file>

<file path=ppt/slides/slide1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B93AF9-8798-7257-82DF-12257DA4AF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Hello World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3D5D226-CC08-B156-984B-68EC4BCE153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“Main” </a:t>
            </a:r>
            <a:r>
              <a:rPr lang="en-GB" dirty="0" err="1"/>
              <a:t>függvény</a:t>
            </a:r>
            <a:r>
              <a:rPr lang="en-GB" dirty="0"/>
              <a:t> </a:t>
            </a:r>
            <a:r>
              <a:rPr lang="en-GB" dirty="0" err="1"/>
              <a:t>használata</a:t>
            </a:r>
            <a:endParaRPr lang="en-GB" dirty="0"/>
          </a:p>
          <a:p>
            <a:endParaRPr lang="en-GB" dirty="0"/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GB" sz="1800" dirty="0">
                <a:solidFill>
                  <a:srgbClr val="0000FF"/>
                </a:solidFill>
                <a:effectLst/>
                <a:latin typeface="Courier New" panose="02070309020205020404" pitchFamily="49" charset="0"/>
              </a:rPr>
              <a:t>METHOD </a:t>
            </a:r>
            <a:r>
              <a:rPr lang="en-GB" sz="1800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if_oo_adt_classrun</a:t>
            </a:r>
            <a:r>
              <a:rPr lang="en-GB" sz="1800" dirty="0" err="1">
                <a:solidFill>
                  <a:srgbClr val="0000FF"/>
                </a:solidFill>
                <a:effectLst/>
                <a:latin typeface="Courier New" panose="02070309020205020404" pitchFamily="49" charset="0"/>
              </a:rPr>
              <a:t>~</a:t>
            </a:r>
            <a:r>
              <a:rPr lang="en-GB" sz="1800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main</a:t>
            </a:r>
            <a:r>
              <a:rPr lang="en-GB" sz="1800" dirty="0">
                <a:solidFill>
                  <a:srgbClr val="0000FF"/>
                </a:solidFill>
                <a:effectLst/>
                <a:latin typeface="Courier New" panose="02070309020205020404" pitchFamily="49" charset="0"/>
              </a:rPr>
              <a:t>.</a:t>
            </a:r>
            <a:endParaRPr lang="en-GB" sz="1800" dirty="0">
              <a:solidFill>
                <a:srgbClr val="000000"/>
              </a:solidFill>
              <a:effectLst/>
              <a:latin typeface="Courier New" panose="02070309020205020404" pitchFamily="49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br>
              <a:rPr lang="en-GB" sz="180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</a:br>
            <a:endParaRPr lang="en-GB" sz="1800" dirty="0">
              <a:solidFill>
                <a:srgbClr val="000000"/>
              </a:solidFill>
              <a:effectLst/>
              <a:latin typeface="Courier New" panose="02070309020205020404" pitchFamily="49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GB" sz="180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out</a:t>
            </a:r>
            <a:r>
              <a:rPr lang="en-GB" sz="1800" dirty="0">
                <a:solidFill>
                  <a:srgbClr val="0000FF"/>
                </a:solidFill>
                <a:effectLst/>
                <a:latin typeface="Courier New" panose="02070309020205020404" pitchFamily="49" charset="0"/>
              </a:rPr>
              <a:t>-&gt;</a:t>
            </a:r>
            <a:r>
              <a:rPr lang="en-GB" sz="180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write</a:t>
            </a:r>
            <a:r>
              <a:rPr lang="en-GB" sz="1800" dirty="0">
                <a:solidFill>
                  <a:srgbClr val="0000FF"/>
                </a:solidFill>
                <a:effectLst/>
                <a:latin typeface="Courier New" panose="02070309020205020404" pitchFamily="49" charset="0"/>
              </a:rPr>
              <a:t>( </a:t>
            </a:r>
            <a:r>
              <a:rPr lang="en-GB" sz="1800" dirty="0">
                <a:solidFill>
                  <a:srgbClr val="008000"/>
                </a:solidFill>
                <a:effectLst/>
                <a:latin typeface="Courier New" panose="02070309020205020404" pitchFamily="49" charset="0"/>
              </a:rPr>
              <a:t>'Hello World!'</a:t>
            </a:r>
            <a:r>
              <a:rPr lang="en-GB" sz="1800" dirty="0">
                <a:solidFill>
                  <a:srgbClr val="0000FF"/>
                </a:solidFill>
                <a:effectLst/>
                <a:latin typeface="Courier New" panose="02070309020205020404" pitchFamily="49" charset="0"/>
              </a:rPr>
              <a:t> ).</a:t>
            </a:r>
            <a:endParaRPr lang="en-GB" sz="1800" dirty="0">
              <a:solidFill>
                <a:srgbClr val="000000"/>
              </a:solidFill>
              <a:effectLst/>
              <a:latin typeface="Courier New" panose="02070309020205020404" pitchFamily="49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br>
              <a:rPr lang="en-GB" sz="180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</a:br>
            <a:endParaRPr lang="en-GB" sz="1800" dirty="0">
              <a:solidFill>
                <a:srgbClr val="000000"/>
              </a:solidFill>
              <a:effectLst/>
              <a:latin typeface="Courier New" panose="02070309020205020404" pitchFamily="49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GB" sz="1800" dirty="0">
                <a:solidFill>
                  <a:srgbClr val="0000FF"/>
                </a:solidFill>
                <a:effectLst/>
                <a:latin typeface="Courier New" panose="02070309020205020404" pitchFamily="49" charset="0"/>
              </a:rPr>
              <a:t>ENDMETHOD.</a:t>
            </a:r>
            <a:endParaRPr lang="en-GB" sz="1800" dirty="0">
              <a:solidFill>
                <a:srgbClr val="000000"/>
              </a:solidFill>
              <a:effectLst/>
              <a:latin typeface="Courier New" panose="02070309020205020404" pitchFamily="49" charset="0"/>
            </a:endParaRPr>
          </a:p>
          <a:p>
            <a:r>
              <a:rPr lang="en-GB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859477473"/>
      </p:ext>
    </p:extLst>
  </p:cSld>
  <p:clrMapOvr>
    <a:masterClrMapping/>
  </p:clrMapOvr>
</p:sld>
</file>

<file path=ppt/slides/slide1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FBECD2-81F4-6EF0-F1DB-2B593DC573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Hello World!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DDAD17E-9E64-4B68-5A24-CB21391BEFA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1) </a:t>
            </a:r>
            <a:r>
              <a:rPr lang="en-GB" dirty="0" err="1"/>
              <a:t>Szintaktikai</a:t>
            </a:r>
            <a:r>
              <a:rPr lang="en-GB" dirty="0"/>
              <a:t> </a:t>
            </a:r>
            <a:r>
              <a:rPr lang="en-GB" dirty="0" err="1"/>
              <a:t>ellenőrzés</a:t>
            </a:r>
            <a:endParaRPr lang="en-GB" dirty="0"/>
          </a:p>
          <a:p>
            <a:r>
              <a:rPr lang="en-GB" dirty="0"/>
              <a:t>2) </a:t>
            </a:r>
            <a:r>
              <a:rPr lang="en-GB" dirty="0" err="1"/>
              <a:t>Aktiválás</a:t>
            </a:r>
            <a:endParaRPr lang="en-GB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A981284-6EAB-DB47-B9A1-26F30735D4C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53400" y="2011680"/>
            <a:ext cx="6061944" cy="36317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0566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65E5EB-72AF-4A96-866F-23F0F42D00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Emlékeztető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20305BF-D7F6-4EBE-8432-E9176ED087F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just">
              <a:buNone/>
            </a:pPr>
            <a:r>
              <a:rPr lang="hu-HU" dirty="0"/>
              <a:t>Az egyetemi szabályzatnak megfelelően minden számonkérésen észrevett csalás, vagy csalási kísérlet azonnali kizárással jár.</a:t>
            </a:r>
          </a:p>
          <a:p>
            <a:pPr marL="0" indent="0" algn="just">
              <a:buNone/>
            </a:pPr>
            <a:endParaRPr lang="hu-HU" dirty="0"/>
          </a:p>
          <a:p>
            <a:pPr marL="0" indent="0" algn="just">
              <a:buNone/>
            </a:pPr>
            <a:r>
              <a:rPr lang="hu-HU" dirty="0"/>
              <a:t>Minden dolgozatok javítása során azonosított csalás, vagy csalási kísérlet esetén az érintett hallgató(k) dolgozata külön felülvizsgálható. Ha az érintett hallgató nem tudja „megvédeni” a dolgozatban írtakat, akkor az egyetemi szabályzat szerint eljárás indítható.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2205072"/>
      </p:ext>
    </p:extLst>
  </p:cSld>
  <p:clrMapOvr>
    <a:masterClrMapping/>
  </p:clrMapOvr>
</p:sld>
</file>

<file path=ppt/slides/slide1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967359-9642-977C-6E23-150E6BF32E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Hello World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B7E4CEC-CCDB-BA7D-CE5F-E22882E2AF8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err="1"/>
              <a:t>Konzol</a:t>
            </a:r>
            <a:r>
              <a:rPr lang="en-GB" dirty="0"/>
              <a:t> </a:t>
            </a:r>
            <a:r>
              <a:rPr lang="en-GB" dirty="0" err="1"/>
              <a:t>alkalmazásként</a:t>
            </a:r>
            <a:r>
              <a:rPr lang="en-GB" dirty="0"/>
              <a:t> </a:t>
            </a:r>
            <a:r>
              <a:rPr lang="en-GB" dirty="0" err="1"/>
              <a:t>futtatás</a:t>
            </a:r>
            <a:r>
              <a:rPr lang="en-GB" dirty="0"/>
              <a:t> (F9)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E3920D9-0863-F28F-744B-300BCB05AD1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35445" y="2506389"/>
            <a:ext cx="6121109" cy="38520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7604076"/>
      </p:ext>
    </p:extLst>
  </p:cSld>
  <p:clrMapOvr>
    <a:masterClrMapping/>
  </p:clrMapOvr>
</p:sld>
</file>

<file path=ppt/slides/slide1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026202-001E-C6CD-96DE-CD52E6B3AA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Hello World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E3D21BBF-0774-D294-D628-361385C6B32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431244" y="2011363"/>
            <a:ext cx="5243787" cy="3767137"/>
          </a:xfrm>
        </p:spPr>
      </p:pic>
    </p:spTree>
    <p:extLst>
      <p:ext uri="{BB962C8B-B14F-4D97-AF65-F5344CB8AC3E}">
        <p14:creationId xmlns:p14="http://schemas.microsoft.com/office/powerpoint/2010/main" val="1256728348"/>
      </p:ext>
    </p:extLst>
  </p:cSld>
  <p:clrMapOvr>
    <a:masterClrMapping/>
  </p:clrMapOvr>
</p:sld>
</file>

<file path=ppt/slides/slide1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dirty="0"/>
              <a:t>ABAP beépített típusok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1406769" y="2101363"/>
          <a:ext cx="9979269" cy="4106004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{3B4B98B0-60AC-42C2-AFA5-B58CD77FA1E5}</a:tableStyleId>
              </a:tblPr>
              <a:tblGrid>
                <a:gridCol w="1029286">
                  <a:extLst>
                    <a:ext uri="{9D8B030D-6E8A-4147-A177-3AD203B41FA5}">
                      <a16:colId xmlns:a16="http://schemas.microsoft.com/office/drawing/2014/main" val="471588931"/>
                    </a:ext>
                  </a:extLst>
                </a:gridCol>
                <a:gridCol w="2206830">
                  <a:extLst>
                    <a:ext uri="{9D8B030D-6E8A-4147-A177-3AD203B41FA5}">
                      <a16:colId xmlns:a16="http://schemas.microsoft.com/office/drawing/2014/main" val="4212102706"/>
                    </a:ext>
                  </a:extLst>
                </a:gridCol>
                <a:gridCol w="2068633">
                  <a:extLst>
                    <a:ext uri="{9D8B030D-6E8A-4147-A177-3AD203B41FA5}">
                      <a16:colId xmlns:a16="http://schemas.microsoft.com/office/drawing/2014/main" val="1962086626"/>
                    </a:ext>
                  </a:extLst>
                </a:gridCol>
                <a:gridCol w="2960466">
                  <a:extLst>
                    <a:ext uri="{9D8B030D-6E8A-4147-A177-3AD203B41FA5}">
                      <a16:colId xmlns:a16="http://schemas.microsoft.com/office/drawing/2014/main" val="2862175075"/>
                    </a:ext>
                  </a:extLst>
                </a:gridCol>
                <a:gridCol w="1714054">
                  <a:extLst>
                    <a:ext uri="{9D8B030D-6E8A-4147-A177-3AD203B41FA5}">
                      <a16:colId xmlns:a16="http://schemas.microsoft.com/office/drawing/2014/main" val="858744704"/>
                    </a:ext>
                  </a:extLst>
                </a:gridCol>
              </a:tblGrid>
              <a:tr h="58657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1800">
                          <a:effectLst/>
                        </a:rPr>
                        <a:t>Típus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1800" dirty="0">
                          <a:effectLst/>
                        </a:rPr>
                        <a:t>Alapértelmezett méret (byte)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1800">
                          <a:effectLst/>
                        </a:rPr>
                        <a:t>Mérettartomány</a:t>
                      </a:r>
                      <a:endParaRPr lang="en-US" sz="180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1800">
                          <a:effectLst/>
                        </a:rPr>
                        <a:t>(byte)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hu-HU" sz="1800">
                          <a:effectLst/>
                        </a:rPr>
                        <a:t>Leírás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hu-HU" sz="1800">
                          <a:effectLst/>
                        </a:rPr>
                        <a:t>Kezdőérték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772635717"/>
                  </a:ext>
                </a:extLst>
              </a:tr>
              <a:tr h="293286"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hu-HU" sz="1800">
                          <a:effectLst/>
                        </a:rPr>
                        <a:t>I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hu-HU" sz="1800">
                          <a:effectLst/>
                        </a:rPr>
                        <a:t>4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163195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hu-HU" sz="1800" dirty="0">
                          <a:effectLst/>
                        </a:rPr>
                        <a:t>Fix (4)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hu-HU" sz="1800">
                          <a:effectLst/>
                        </a:rPr>
                        <a:t>Egész szám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hu-HU" sz="1800">
                          <a:effectLst/>
                        </a:rPr>
                        <a:t>0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984512756"/>
                  </a:ext>
                </a:extLst>
              </a:tr>
              <a:tr h="293286"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hu-HU" sz="1800" dirty="0">
                          <a:effectLst/>
                        </a:rPr>
                        <a:t>F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hu-HU" sz="1800" dirty="0">
                          <a:effectLst/>
                        </a:rPr>
                        <a:t>8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63195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hu-HU" sz="1800" dirty="0">
                          <a:effectLst/>
                        </a:rPr>
                        <a:t>Fix (8)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hu-HU" sz="1800" dirty="0">
                          <a:effectLst/>
                        </a:rPr>
                        <a:t>Lebegőpontos szám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hu-HU" sz="1800" dirty="0">
                          <a:effectLst/>
                        </a:rPr>
                        <a:t>0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4037585497"/>
                  </a:ext>
                </a:extLst>
              </a:tr>
              <a:tr h="586572"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hu-HU" sz="1800" dirty="0">
                          <a:effectLst/>
                        </a:rPr>
                        <a:t>P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hu-HU" sz="1800" dirty="0">
                          <a:effectLst/>
                        </a:rPr>
                        <a:t>8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163195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hu-HU" sz="1800" dirty="0">
                          <a:effectLst/>
                        </a:rPr>
                        <a:t>Fix (1-16)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hu-HU" sz="1800" dirty="0">
                          <a:effectLst/>
                        </a:rPr>
                        <a:t>Pakolt decimális szám (előjellel)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hu-HU" sz="1800">
                          <a:effectLst/>
                        </a:rPr>
                        <a:t>0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673432379"/>
                  </a:ext>
                </a:extLst>
              </a:tr>
              <a:tr h="293286"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hu-HU" sz="1800">
                          <a:effectLst/>
                        </a:rPr>
                        <a:t>N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hu-HU" sz="1800" dirty="0">
                          <a:effectLst/>
                        </a:rPr>
                        <a:t>1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163195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hu-HU" sz="1800" dirty="0">
                          <a:effectLst/>
                        </a:rPr>
                        <a:t>Fix (1-65535)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hu-HU" sz="1800" dirty="0">
                          <a:effectLst/>
                        </a:rPr>
                        <a:t>Numerikus szöveg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hu-HU" sz="1800">
                          <a:effectLst/>
                        </a:rPr>
                        <a:t>’0…0’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023100120"/>
                  </a:ext>
                </a:extLst>
              </a:tr>
              <a:tr h="586572"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hu-HU" sz="1800">
                          <a:effectLst/>
                        </a:rPr>
                        <a:t>C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hu-HU" sz="1800">
                          <a:effectLst/>
                        </a:rPr>
                        <a:t>1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163195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hu-HU" sz="1800">
                          <a:effectLst/>
                        </a:rPr>
                        <a:t>Fix (1-65535)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hu-HU" sz="1800" dirty="0">
                          <a:effectLst/>
                        </a:rPr>
                        <a:t>Alfanumerikus, karakterek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hu-HU" sz="1800" dirty="0">
                          <a:effectLst/>
                        </a:rPr>
                        <a:t>’ ’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654939147"/>
                  </a:ext>
                </a:extLst>
              </a:tr>
              <a:tr h="293286"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hu-HU" sz="1800">
                          <a:effectLst/>
                        </a:rPr>
                        <a:t>D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hu-HU" sz="1800" dirty="0">
                          <a:effectLst/>
                        </a:rPr>
                        <a:t>8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163195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hu-HU" sz="1800" dirty="0">
                          <a:effectLst/>
                        </a:rPr>
                        <a:t>Fix (8)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hu-HU" sz="1800" dirty="0">
                          <a:effectLst/>
                        </a:rPr>
                        <a:t>Alfanumerikus, dátum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hu-HU" sz="1800">
                          <a:effectLst/>
                        </a:rPr>
                        <a:t>’00000000’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883315237"/>
                  </a:ext>
                </a:extLst>
              </a:tr>
              <a:tr h="293286"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hu-HU" sz="1800">
                          <a:effectLst/>
                        </a:rPr>
                        <a:t>T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hu-HU" sz="1800">
                          <a:effectLst/>
                        </a:rPr>
                        <a:t>6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163195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hu-HU" sz="1800">
                          <a:effectLst/>
                        </a:rPr>
                        <a:t>Fix (6)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hu-HU" sz="1800">
                          <a:effectLst/>
                        </a:rPr>
                        <a:t>Alfanumerikus, idő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hu-HU" sz="1800">
                          <a:effectLst/>
                        </a:rPr>
                        <a:t>’000000’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834769999"/>
                  </a:ext>
                </a:extLst>
              </a:tr>
              <a:tr h="293286"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hu-HU" sz="1800">
                          <a:effectLst/>
                        </a:rPr>
                        <a:t>X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hu-HU" sz="1800" dirty="0">
                          <a:effectLst/>
                        </a:rPr>
                        <a:t>1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163195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hu-HU" sz="1800" dirty="0">
                          <a:effectLst/>
                        </a:rPr>
                        <a:t>Fix (1-65535)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hu-HU" sz="1800" dirty="0">
                          <a:effectLst/>
                        </a:rPr>
                        <a:t>Hexadecimális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hu-HU" sz="1800">
                          <a:effectLst/>
                        </a:rPr>
                        <a:t>’00…00’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4154323941"/>
                  </a:ext>
                </a:extLst>
              </a:tr>
              <a:tr h="293286"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hu-HU" sz="1800">
                          <a:effectLst/>
                        </a:rPr>
                        <a:t>String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hu-HU" sz="1800" dirty="0">
                          <a:effectLst/>
                        </a:rPr>
                        <a:t> 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163195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hu-HU" sz="1800">
                          <a:effectLst/>
                        </a:rPr>
                        <a:t>Változó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hu-HU" sz="1800">
                          <a:effectLst/>
                        </a:rPr>
                        <a:t>Sztring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hu-HU" sz="1800">
                          <a:effectLst/>
                        </a:rPr>
                        <a:t> 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886826456"/>
                  </a:ext>
                </a:extLst>
              </a:tr>
              <a:tr h="293286"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hu-HU" sz="1800">
                          <a:effectLst/>
                        </a:rPr>
                        <a:t>Xstring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hu-HU" sz="1800">
                          <a:effectLst/>
                        </a:rPr>
                        <a:t> 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163195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hu-HU" sz="1800" b="0" dirty="0">
                          <a:effectLst/>
                        </a:rPr>
                        <a:t>Változó</a:t>
                      </a:r>
                      <a:endParaRPr lang="en-US" sz="18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hu-HU" sz="1800" b="0" dirty="0">
                          <a:effectLst/>
                        </a:rPr>
                        <a:t>Hexadecimális </a:t>
                      </a:r>
                      <a:r>
                        <a:rPr lang="hu-HU" sz="1800" b="0" dirty="0" err="1">
                          <a:effectLst/>
                        </a:rPr>
                        <a:t>sztring</a:t>
                      </a:r>
                      <a:endParaRPr lang="en-US" sz="18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hu-HU" sz="1800" dirty="0">
                          <a:effectLst/>
                        </a:rPr>
                        <a:t> 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9965166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84931468"/>
      </p:ext>
    </p:extLst>
  </p:cSld>
  <p:clrMapOvr>
    <a:masterClrMapping/>
  </p:clrMapOvr>
</p:sld>
</file>

<file path=ppt/slides/slide1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1A10D6-02FB-48CC-ADFB-B227B9C21E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/>
              <a:t>Egyszerű</a:t>
            </a:r>
            <a:r>
              <a:rPr lang="en-GB" dirty="0"/>
              <a:t> </a:t>
            </a:r>
            <a:r>
              <a:rPr lang="en-GB" dirty="0" err="1"/>
              <a:t>típusok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CABCF66-A125-424B-A43A-B15E0CD44C1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Aft>
                <a:spcPts val="800"/>
              </a:spcAft>
            </a:pPr>
            <a:r>
              <a:rPr lang="hu-HU" dirty="0"/>
              <a:t>Legegyszerűbb esetben egy meglévő típusra hozunk létre egy saját nevet, bár ezt gyakorlatban ritkán használjuk.</a:t>
            </a:r>
            <a:endParaRPr lang="en-GB" dirty="0"/>
          </a:p>
          <a:p>
            <a:pPr>
              <a:spcAft>
                <a:spcPts val="800"/>
              </a:spcAft>
            </a:pPr>
            <a:r>
              <a:rPr lang="hu-HU" b="1" dirty="0"/>
              <a:t>TYPES</a:t>
            </a:r>
            <a:r>
              <a:rPr lang="hu-HU" dirty="0"/>
              <a:t> lty_sajat_tipus </a:t>
            </a:r>
            <a:r>
              <a:rPr lang="hu-HU" b="1" dirty="0"/>
              <a:t>TYPE</a:t>
            </a:r>
            <a:r>
              <a:rPr lang="hu-HU" dirty="0"/>
              <a:t> abap_típus.</a:t>
            </a:r>
            <a:endParaRPr lang="en-GB" dirty="0"/>
          </a:p>
          <a:p>
            <a:pPr>
              <a:spcAft>
                <a:spcPts val="800"/>
              </a:spcAft>
            </a:pPr>
            <a:endParaRPr lang="en-GB" dirty="0"/>
          </a:p>
          <a:p>
            <a:pPr>
              <a:spcAft>
                <a:spcPts val="800"/>
              </a:spcAft>
            </a:pPr>
            <a:r>
              <a:rPr lang="hu-HU" dirty="0"/>
              <a:t>Pl. Saját típust hozunk létre az egész számokra.</a:t>
            </a:r>
            <a:endParaRPr lang="en-GB" dirty="0"/>
          </a:p>
          <a:p>
            <a:pPr>
              <a:spcAft>
                <a:spcPts val="800"/>
              </a:spcAft>
            </a:pPr>
            <a:r>
              <a:rPr lang="hu-HU" b="1" dirty="0"/>
              <a:t>TYPES</a:t>
            </a:r>
            <a:r>
              <a:rPr lang="hu-HU" dirty="0"/>
              <a:t> lty_egesz_szam </a:t>
            </a:r>
            <a:r>
              <a:rPr lang="hu-HU" b="1" dirty="0"/>
              <a:t>TYPE</a:t>
            </a:r>
            <a:r>
              <a:rPr lang="hu-HU" dirty="0"/>
              <a:t> i.</a:t>
            </a:r>
            <a:endParaRPr lang="en-GB" dirty="0"/>
          </a:p>
          <a:p>
            <a:endParaRPr lang="en-GB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09679595"/>
      </p:ext>
    </p:extLst>
  </p:cSld>
  <p:clrMapOvr>
    <a:masterClrMapping/>
  </p:clrMapOvr>
</p:sld>
</file>

<file path=ppt/slides/slide1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C208B3-15DB-4B57-9BF5-47609D70A6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/>
              <a:t>Egyszerű</a:t>
            </a:r>
            <a:r>
              <a:rPr lang="en-GB" dirty="0"/>
              <a:t> </a:t>
            </a:r>
            <a:r>
              <a:rPr lang="en-GB" dirty="0" err="1"/>
              <a:t>típusok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D110E9B-463B-49D5-B0F4-AB4BB7E4B40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hu-HU" dirty="0"/>
              <a:t>Gyakorlatban is használt eset, hogy egy beépített típusra – a típus jellegéből adódó megkötésekkel – hosszt, vagy egész szám hosszt adunk meg.  Ezt a </a:t>
            </a:r>
            <a:r>
              <a:rPr lang="hu-HU" b="1" dirty="0"/>
              <a:t>LENGHT</a:t>
            </a:r>
            <a:r>
              <a:rPr lang="hu-HU" dirty="0"/>
              <a:t> és a </a:t>
            </a:r>
            <a:r>
              <a:rPr lang="hu-HU" b="1" dirty="0"/>
              <a:t>DECIMALS</a:t>
            </a:r>
            <a:r>
              <a:rPr lang="hu-HU" dirty="0"/>
              <a:t> kiegészítésekkel tehetjük meg.</a:t>
            </a:r>
            <a:endParaRPr lang="en-GB" dirty="0"/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hu-HU" b="1" dirty="0"/>
              <a:t>TYPES</a:t>
            </a:r>
            <a:r>
              <a:rPr lang="hu-HU" dirty="0"/>
              <a:t> lty_kod_10 </a:t>
            </a:r>
            <a:r>
              <a:rPr lang="hu-HU" b="1" dirty="0"/>
              <a:t>TYPE</a:t>
            </a:r>
            <a:r>
              <a:rPr lang="hu-HU" dirty="0"/>
              <a:t> c </a:t>
            </a:r>
            <a:r>
              <a:rPr lang="hu-HU" b="1" dirty="0"/>
              <a:t>LENGTH</a:t>
            </a:r>
            <a:r>
              <a:rPr lang="hu-HU" dirty="0"/>
              <a:t> 10.</a:t>
            </a:r>
            <a:br>
              <a:rPr lang="hu-HU" dirty="0"/>
            </a:br>
            <a:r>
              <a:rPr lang="hu-HU" b="1" dirty="0"/>
              <a:t>TYPES</a:t>
            </a:r>
            <a:r>
              <a:rPr lang="hu-HU" dirty="0"/>
              <a:t> lty_szam_5 </a:t>
            </a:r>
            <a:r>
              <a:rPr lang="hu-HU" b="1" dirty="0"/>
              <a:t>TYPE</a:t>
            </a:r>
            <a:r>
              <a:rPr lang="hu-HU" dirty="0"/>
              <a:t> p </a:t>
            </a:r>
            <a:r>
              <a:rPr lang="hu-HU" b="1" dirty="0"/>
              <a:t>LENGHT</a:t>
            </a:r>
            <a:r>
              <a:rPr lang="hu-HU" dirty="0"/>
              <a:t> 7 </a:t>
            </a:r>
            <a:r>
              <a:rPr lang="hu-HU" b="1" dirty="0"/>
              <a:t>DECIMALS</a:t>
            </a:r>
            <a:r>
              <a:rPr lang="hu-HU" dirty="0"/>
              <a:t> 5.</a:t>
            </a:r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2858308"/>
      </p:ext>
    </p:extLst>
  </p:cSld>
  <p:clrMapOvr>
    <a:masterClrMapping/>
  </p:clrMapOvr>
</p:sld>
</file>

<file path=ppt/slides/slide1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A08553-D6FF-4730-909A-E459E1E5CB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/>
              <a:t>Típusok</a:t>
            </a:r>
            <a:r>
              <a:rPr lang="en-GB" dirty="0"/>
              <a:t> </a:t>
            </a:r>
            <a:r>
              <a:rPr lang="en-GB" dirty="0" err="1"/>
              <a:t>hivatkozása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5F0246F-4FAB-4097-8537-903D12DEB4A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/>
              <a:t>Ha már létrehoztunk egy típust, akkor azt a további típusok definiálásánál már használhatjuk. Ebben az esetben a TYPE kulcsszó után nem egy abap típust, hanem az általunk létrehozott típust használjuk</a:t>
            </a:r>
            <a:r>
              <a:rPr lang="en-GB" dirty="0"/>
              <a:t>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hu-HU" b="1" dirty="0"/>
              <a:t>TYPES</a:t>
            </a:r>
            <a:r>
              <a:rPr lang="hu-HU" dirty="0"/>
              <a:t> lty_egesz_szam </a:t>
            </a:r>
            <a:r>
              <a:rPr lang="hu-HU" b="1" dirty="0"/>
              <a:t>TYPE</a:t>
            </a:r>
            <a:r>
              <a:rPr lang="hu-HU" dirty="0"/>
              <a:t> i.</a:t>
            </a:r>
            <a:endParaRPr lang="en-GB" dirty="0"/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hu-HU" b="1" dirty="0"/>
              <a:t>TYPES</a:t>
            </a:r>
            <a:r>
              <a:rPr lang="hu-HU" dirty="0"/>
              <a:t> lty_egesz_szam_ez_is </a:t>
            </a:r>
            <a:r>
              <a:rPr lang="hu-HU" b="1" dirty="0"/>
              <a:t>TYPE</a:t>
            </a:r>
            <a:r>
              <a:rPr lang="hu-HU" dirty="0"/>
              <a:t> lty_egesz_szam.</a:t>
            </a:r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11885748"/>
      </p:ext>
    </p:extLst>
  </p:cSld>
  <p:clrMapOvr>
    <a:masterClrMapping/>
  </p:clrMapOvr>
</p:sld>
</file>

<file path=ppt/slides/slide1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24BFC7-3C84-468E-981C-238FB326C9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/>
              <a:t>Összetett</a:t>
            </a:r>
            <a:r>
              <a:rPr lang="en-GB" dirty="0"/>
              <a:t> </a:t>
            </a:r>
            <a:r>
              <a:rPr lang="en-GB" dirty="0" err="1"/>
              <a:t>típusok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0E98A4F-F629-4595-BF39-8437859DC2A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hu-HU" dirty="0"/>
              <a:t>A teljes szintaktika az alábbi online dokumentációs felületen érhető el</a:t>
            </a:r>
            <a:endParaRPr lang="en-GB" dirty="0"/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hu-HU" sz="1800" u="sng" dirty="0">
                <a:solidFill>
                  <a:srgbClr val="0563C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  <a:hlinkClick r:id="rId2"/>
              </a:rPr>
              <a:t>https://help.sap.com/doc/abapdocu_751_index_htm/7.51/en-US/abentypes_statements.htm</a:t>
            </a:r>
            <a:endParaRPr lang="en-GB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r>
              <a:rPr lang="hu-HU" dirty="0"/>
              <a:t>Összetett típus esetén a típus definícióját a </a:t>
            </a:r>
            <a:r>
              <a:rPr lang="hu-HU" b="1" dirty="0"/>
              <a:t>BEGIN OF </a:t>
            </a:r>
            <a:r>
              <a:rPr lang="hu-HU" dirty="0"/>
              <a:t>és </a:t>
            </a:r>
            <a:r>
              <a:rPr lang="hu-HU" b="1" dirty="0"/>
              <a:t>END OF </a:t>
            </a:r>
            <a:r>
              <a:rPr lang="hu-HU" dirty="0"/>
              <a:t>kiterjesztések között kell megadnunk, ahol az összetett típus elemeit (úgy nevezett komponenseit) névvel és típussal látjuk el. Lehetőség van egy másik típus beágyazására is, ekkor a beágyazott összetett típus komponenseit átveszi.</a:t>
            </a:r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35817085"/>
      </p:ext>
    </p:extLst>
  </p:cSld>
  <p:clrMapOvr>
    <a:masterClrMapping/>
  </p:clrMapOvr>
</p:sld>
</file>

<file path=ppt/slides/slide1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3E3653-170D-4BD3-9718-ED37842C39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/>
              <a:t>Összetett</a:t>
            </a:r>
            <a:r>
              <a:rPr lang="en-GB" dirty="0"/>
              <a:t> </a:t>
            </a:r>
            <a:r>
              <a:rPr lang="en-GB" dirty="0" err="1"/>
              <a:t>típus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78D6139-6486-4DB1-B4A7-17ACC5F6DE0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hu-HU" b="1" dirty="0"/>
              <a:t>TYPES BEGIN OF </a:t>
            </a:r>
            <a:r>
              <a:rPr lang="hu-HU" dirty="0"/>
              <a:t>lty_s_diak_eredmeny.</a:t>
            </a:r>
            <a:endParaRPr lang="en-GB" dirty="0"/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hu-HU" b="1" dirty="0"/>
              <a:t>TYPES</a:t>
            </a:r>
            <a:r>
              <a:rPr lang="hu-HU" dirty="0"/>
              <a:t> neptunkod </a:t>
            </a:r>
            <a:r>
              <a:rPr lang="hu-HU" b="1" dirty="0"/>
              <a:t>TYPE</a:t>
            </a:r>
            <a:r>
              <a:rPr lang="hu-HU" dirty="0"/>
              <a:t> c </a:t>
            </a:r>
            <a:r>
              <a:rPr lang="hu-HU" b="1" dirty="0"/>
              <a:t>LENGTH</a:t>
            </a:r>
            <a:r>
              <a:rPr lang="hu-HU" dirty="0"/>
              <a:t> 6.</a:t>
            </a:r>
            <a:endParaRPr lang="en-GB" dirty="0"/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hu-HU" b="1" dirty="0"/>
              <a:t>TYPES</a:t>
            </a:r>
            <a:r>
              <a:rPr lang="hu-HU" dirty="0"/>
              <a:t> erdemjegy </a:t>
            </a:r>
            <a:r>
              <a:rPr lang="hu-HU" b="1" dirty="0"/>
              <a:t>TYPE</a:t>
            </a:r>
            <a:r>
              <a:rPr lang="hu-HU" dirty="0"/>
              <a:t> i.</a:t>
            </a:r>
            <a:endParaRPr lang="en-GB" dirty="0"/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hu-HU" b="1" dirty="0"/>
              <a:t>TYPES END OF</a:t>
            </a:r>
            <a:r>
              <a:rPr lang="hu-HU" dirty="0"/>
              <a:t> lty_s_diak_eredmeny.</a:t>
            </a:r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94169994"/>
      </p:ext>
    </p:extLst>
  </p:cSld>
  <p:clrMapOvr>
    <a:masterClrMapping/>
  </p:clrMapOvr>
</p:sld>
</file>

<file path=ppt/slides/slide1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3E3653-170D-4BD3-9718-ED37842C39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/>
              <a:t>Összetett</a:t>
            </a:r>
            <a:r>
              <a:rPr lang="en-GB" dirty="0"/>
              <a:t> </a:t>
            </a:r>
            <a:r>
              <a:rPr lang="en-GB" dirty="0" err="1"/>
              <a:t>típus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78D6139-6486-4DB1-B4A7-17ACC5F6DE0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dirty="0" err="1"/>
              <a:t>Emlékeztető</a:t>
            </a:r>
            <a:r>
              <a:rPr lang="en-GB" dirty="0"/>
              <a:t>! A : , </a:t>
            </a:r>
            <a:r>
              <a:rPr lang="en-GB" dirty="0" err="1"/>
              <a:t>szerkezet</a:t>
            </a:r>
            <a:r>
              <a:rPr lang="en-GB" dirty="0"/>
              <a:t> </a:t>
            </a:r>
            <a:r>
              <a:rPr lang="en-GB" dirty="0" err="1"/>
              <a:t>ez</a:t>
            </a:r>
            <a:r>
              <a:rPr lang="en-GB" dirty="0"/>
              <a:t> </a:t>
            </a:r>
            <a:r>
              <a:rPr lang="en-GB" dirty="0" err="1"/>
              <a:t>esetben</a:t>
            </a:r>
            <a:r>
              <a:rPr lang="en-GB" dirty="0"/>
              <a:t> is </a:t>
            </a:r>
            <a:r>
              <a:rPr lang="en-GB" dirty="0" err="1"/>
              <a:t>használható</a:t>
            </a:r>
            <a:r>
              <a:rPr lang="en-GB" dirty="0"/>
              <a:t>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hu-HU" b="1" dirty="0"/>
              <a:t>TYPES</a:t>
            </a:r>
            <a:r>
              <a:rPr lang="en-GB" b="1" dirty="0"/>
              <a:t>:</a:t>
            </a:r>
            <a:r>
              <a:rPr lang="hu-HU" b="1" dirty="0"/>
              <a:t> BEGIN OF </a:t>
            </a:r>
            <a:r>
              <a:rPr lang="hu-HU" dirty="0"/>
              <a:t>lty_s_diak_eredmeny</a:t>
            </a:r>
            <a:r>
              <a:rPr lang="en-GB" dirty="0"/>
              <a:t>,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hu-HU" dirty="0"/>
              <a:t>neptunkod </a:t>
            </a:r>
            <a:r>
              <a:rPr lang="hu-HU" b="1" dirty="0"/>
              <a:t>TYPE</a:t>
            </a:r>
            <a:r>
              <a:rPr lang="hu-HU" dirty="0"/>
              <a:t> c </a:t>
            </a:r>
            <a:r>
              <a:rPr lang="hu-HU" b="1" dirty="0"/>
              <a:t>LENGTH</a:t>
            </a:r>
            <a:r>
              <a:rPr lang="hu-HU" dirty="0"/>
              <a:t> 6</a:t>
            </a:r>
            <a:r>
              <a:rPr lang="en-GB" dirty="0"/>
              <a:t>,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hu-HU" dirty="0"/>
              <a:t>erdemjegy </a:t>
            </a:r>
            <a:r>
              <a:rPr lang="hu-HU" b="1" dirty="0"/>
              <a:t>TYPE</a:t>
            </a:r>
            <a:r>
              <a:rPr lang="hu-HU" dirty="0"/>
              <a:t> </a:t>
            </a:r>
            <a:r>
              <a:rPr lang="en-GB" dirty="0" err="1"/>
              <a:t>i</a:t>
            </a:r>
            <a:r>
              <a:rPr lang="en-GB" dirty="0"/>
              <a:t>,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hu-HU" b="1" dirty="0"/>
              <a:t>END OF</a:t>
            </a:r>
            <a:r>
              <a:rPr lang="hu-HU" dirty="0"/>
              <a:t> lty_s_diak_eredmeny.</a:t>
            </a:r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28079710"/>
      </p:ext>
    </p:extLst>
  </p:cSld>
  <p:clrMapOvr>
    <a:masterClrMapping/>
  </p:clrMapOvr>
</p:sld>
</file>

<file path=ppt/slides/slide1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3E3653-170D-4BD3-9718-ED37842C39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/>
              <a:t>Összetett</a:t>
            </a:r>
            <a:r>
              <a:rPr lang="en-GB" dirty="0"/>
              <a:t> </a:t>
            </a:r>
            <a:r>
              <a:rPr lang="en-GB" dirty="0" err="1"/>
              <a:t>típus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78D6139-6486-4DB1-B4A7-17ACC5F6DE0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hu-HU" dirty="0"/>
              <a:t>Az összetett típussal rendelkező változók esetén az alkomponenseket a „–„ használatával tudjuk elérni.</a:t>
            </a:r>
            <a:endParaRPr lang="en-GB" dirty="0"/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hu-HU" b="1" dirty="0"/>
              <a:t>DATA</a:t>
            </a:r>
            <a:r>
              <a:rPr lang="hu-HU" dirty="0"/>
              <a:t> ls_diak </a:t>
            </a:r>
            <a:r>
              <a:rPr lang="hu-HU" b="1" dirty="0"/>
              <a:t>TYPE</a:t>
            </a:r>
            <a:r>
              <a:rPr lang="hu-HU" dirty="0"/>
              <a:t> lty_s_diak_eredmeny.</a:t>
            </a:r>
            <a:endParaRPr lang="en-GB" dirty="0"/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hu-HU" dirty="0"/>
              <a:t>ls_diak-neptunkod = ’ABC123’.</a:t>
            </a:r>
            <a:endParaRPr lang="en-GB" dirty="0"/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hu-HU" dirty="0" err="1"/>
              <a:t>ls_diak-erd</a:t>
            </a:r>
            <a:r>
              <a:rPr lang="en-GB" dirty="0"/>
              <a:t>e</a:t>
            </a:r>
            <a:r>
              <a:rPr lang="hu-HU" dirty="0" err="1"/>
              <a:t>mjegy</a:t>
            </a:r>
            <a:r>
              <a:rPr lang="hu-HU" dirty="0"/>
              <a:t> = 5.</a:t>
            </a:r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6485356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ACFD83-0182-465D-AC74-A3D16F31CC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Elvárások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E95083-7EED-4537-997E-D19A5752AFE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/>
              <a:t>Számítógépes laboratórium szabályzatának betartása kontakt óra esetén</a:t>
            </a:r>
          </a:p>
          <a:p>
            <a:r>
              <a:rPr lang="hu-HU" dirty="0"/>
              <a:t>Online oktatás esetén olyan számítógép használata, mely alkalmas SAP mintarendszer telepítésére, vagy SAP </a:t>
            </a:r>
            <a:r>
              <a:rPr lang="hu-HU" dirty="0" err="1"/>
              <a:t>cloud</a:t>
            </a:r>
            <a:r>
              <a:rPr lang="hu-HU" dirty="0"/>
              <a:t> fejlesztői tesztrendszer elérésére </a:t>
            </a:r>
          </a:p>
          <a:p>
            <a:r>
              <a:rPr lang="hu-HU" dirty="0"/>
              <a:t>Szünetek pontos tartása</a:t>
            </a:r>
          </a:p>
          <a:p>
            <a:r>
              <a:rPr lang="hu-HU" dirty="0"/>
              <a:t>Visszajelzéseket szívesen fogadok</a:t>
            </a:r>
          </a:p>
          <a:p>
            <a:pPr lvl="1"/>
            <a:r>
              <a:rPr lang="hu-HU" dirty="0"/>
              <a:t>Órán</a:t>
            </a:r>
          </a:p>
          <a:p>
            <a:pPr lvl="1"/>
            <a:r>
              <a:rPr lang="hu-HU" dirty="0"/>
              <a:t>Szünetben</a:t>
            </a:r>
          </a:p>
          <a:p>
            <a:pPr lvl="1"/>
            <a:r>
              <a:rPr lang="hu-HU" dirty="0"/>
              <a:t>Offline</a:t>
            </a:r>
          </a:p>
        </p:txBody>
      </p:sp>
    </p:spTree>
    <p:extLst>
      <p:ext uri="{BB962C8B-B14F-4D97-AF65-F5344CB8AC3E}">
        <p14:creationId xmlns:p14="http://schemas.microsoft.com/office/powerpoint/2010/main" val="2476698455"/>
      </p:ext>
    </p:extLst>
  </p:cSld>
  <p:clrMapOvr>
    <a:masterClrMapping/>
  </p:clrMapOvr>
</p:sld>
</file>

<file path=ppt/slides/slide1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3121FB-4B79-4D80-9EB9-587A32737E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/>
              <a:t>Gyakorlati</a:t>
            </a:r>
            <a:r>
              <a:rPr lang="en-GB" dirty="0"/>
              <a:t> </a:t>
            </a:r>
            <a:r>
              <a:rPr lang="en-GB" dirty="0" err="1"/>
              <a:t>feladat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3C66A02-1AAC-4AE1-9ABD-D98AAF8D477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6656" y="2011680"/>
            <a:ext cx="10753725" cy="4346787"/>
          </a:xfrm>
        </p:spPr>
        <p:txBody>
          <a:bodyPr>
            <a:normAutofit/>
          </a:bodyPr>
          <a:lstStyle/>
          <a:p>
            <a:r>
              <a:rPr lang="en-GB" dirty="0" err="1"/>
              <a:t>Készítsen</a:t>
            </a:r>
            <a:r>
              <a:rPr lang="en-GB" dirty="0"/>
              <a:t> </a:t>
            </a:r>
            <a:r>
              <a:rPr lang="en-GB" dirty="0" err="1"/>
              <a:t>egyszerű</a:t>
            </a:r>
            <a:r>
              <a:rPr lang="en-GB" dirty="0"/>
              <a:t> </a:t>
            </a:r>
            <a:r>
              <a:rPr lang="en-GB" dirty="0" err="1"/>
              <a:t>programot</a:t>
            </a:r>
            <a:r>
              <a:rPr lang="en-GB" dirty="0"/>
              <a:t>, </a:t>
            </a:r>
            <a:r>
              <a:rPr lang="en-GB" dirty="0" err="1"/>
              <a:t>amely</a:t>
            </a:r>
            <a:r>
              <a:rPr lang="en-GB" dirty="0"/>
              <a:t> </a:t>
            </a:r>
            <a:r>
              <a:rPr lang="en-GB" dirty="0" err="1"/>
              <a:t>egy</a:t>
            </a:r>
            <a:r>
              <a:rPr lang="en-GB" dirty="0"/>
              <a:t> </a:t>
            </a:r>
            <a:r>
              <a:rPr lang="en-GB" dirty="0" err="1"/>
              <a:t>struktúrában</a:t>
            </a:r>
            <a:r>
              <a:rPr lang="en-GB" dirty="0"/>
              <a:t> </a:t>
            </a:r>
            <a:r>
              <a:rPr lang="en-GB" dirty="0" err="1"/>
              <a:t>tárolja</a:t>
            </a:r>
            <a:r>
              <a:rPr lang="en-GB" dirty="0"/>
              <a:t> </a:t>
            </a:r>
            <a:r>
              <a:rPr lang="en-GB" dirty="0" err="1"/>
              <a:t>az</a:t>
            </a:r>
            <a:r>
              <a:rPr lang="en-GB" dirty="0"/>
              <a:t> </a:t>
            </a:r>
            <a:r>
              <a:rPr lang="en-GB" dirty="0" err="1"/>
              <a:t>alábbi</a:t>
            </a:r>
            <a:r>
              <a:rPr lang="en-GB" dirty="0"/>
              <a:t> </a:t>
            </a:r>
            <a:r>
              <a:rPr lang="en-GB" dirty="0" err="1"/>
              <a:t>adatokat</a:t>
            </a:r>
            <a:r>
              <a:rPr lang="en-GB" dirty="0"/>
              <a:t>:</a:t>
            </a:r>
            <a:br>
              <a:rPr lang="en-GB" dirty="0"/>
            </a:br>
            <a:r>
              <a:rPr lang="en-GB" dirty="0"/>
              <a:t>- </a:t>
            </a:r>
            <a:r>
              <a:rPr lang="en-GB" dirty="0" err="1"/>
              <a:t>Hallgató</a:t>
            </a:r>
            <a:r>
              <a:rPr lang="en-GB" dirty="0"/>
              <a:t> NEPTUN </a:t>
            </a:r>
            <a:r>
              <a:rPr lang="en-GB" dirty="0" err="1"/>
              <a:t>kódja</a:t>
            </a:r>
            <a:r>
              <a:rPr lang="en-GB" dirty="0"/>
              <a:t> (6 </a:t>
            </a:r>
            <a:r>
              <a:rPr lang="en-GB" dirty="0" err="1"/>
              <a:t>hosszú</a:t>
            </a:r>
            <a:r>
              <a:rPr lang="en-GB" dirty="0"/>
              <a:t>, </a:t>
            </a:r>
            <a:r>
              <a:rPr lang="en-GB" dirty="0" err="1"/>
              <a:t>karakteres</a:t>
            </a:r>
            <a:r>
              <a:rPr lang="en-GB" dirty="0"/>
              <a:t>)</a:t>
            </a:r>
          </a:p>
          <a:p>
            <a:r>
              <a:rPr lang="en-GB" dirty="0"/>
              <a:t>- </a:t>
            </a:r>
            <a:r>
              <a:rPr lang="en-GB" dirty="0" err="1"/>
              <a:t>Tárgy</a:t>
            </a:r>
            <a:r>
              <a:rPr lang="en-GB" dirty="0"/>
              <a:t> </a:t>
            </a:r>
            <a:r>
              <a:rPr lang="en-GB" dirty="0" err="1"/>
              <a:t>kódja</a:t>
            </a:r>
            <a:r>
              <a:rPr lang="en-GB" dirty="0"/>
              <a:t> (10 </a:t>
            </a:r>
            <a:r>
              <a:rPr lang="en-GB" dirty="0" err="1"/>
              <a:t>hosszú</a:t>
            </a:r>
            <a:r>
              <a:rPr lang="en-GB" dirty="0"/>
              <a:t>, </a:t>
            </a:r>
            <a:r>
              <a:rPr lang="en-GB" dirty="0" err="1"/>
              <a:t>karakteres</a:t>
            </a:r>
            <a:r>
              <a:rPr lang="en-GB" dirty="0"/>
              <a:t>)</a:t>
            </a:r>
          </a:p>
          <a:p>
            <a:r>
              <a:rPr lang="en-GB" dirty="0"/>
              <a:t>- </a:t>
            </a:r>
            <a:r>
              <a:rPr lang="en-GB" dirty="0" err="1"/>
              <a:t>Tárgyfelvételek</a:t>
            </a:r>
            <a:r>
              <a:rPr lang="en-GB" dirty="0"/>
              <a:t> </a:t>
            </a:r>
            <a:r>
              <a:rPr lang="en-GB" dirty="0" err="1"/>
              <a:t>száma</a:t>
            </a:r>
            <a:r>
              <a:rPr lang="en-GB" dirty="0"/>
              <a:t> (</a:t>
            </a:r>
            <a:r>
              <a:rPr lang="en-GB" dirty="0" err="1"/>
              <a:t>egész</a:t>
            </a:r>
            <a:r>
              <a:rPr lang="en-GB" dirty="0"/>
              <a:t> </a:t>
            </a:r>
            <a:r>
              <a:rPr lang="en-GB" dirty="0" err="1"/>
              <a:t>szám</a:t>
            </a:r>
            <a:r>
              <a:rPr lang="en-GB" dirty="0"/>
              <a:t>)</a:t>
            </a:r>
          </a:p>
          <a:p>
            <a:r>
              <a:rPr lang="en-GB" dirty="0"/>
              <a:t>- </a:t>
            </a:r>
            <a:r>
              <a:rPr lang="en-GB" dirty="0" err="1"/>
              <a:t>Vizsgára</a:t>
            </a:r>
            <a:r>
              <a:rPr lang="en-GB" dirty="0"/>
              <a:t> </a:t>
            </a:r>
            <a:r>
              <a:rPr lang="en-GB" dirty="0" err="1"/>
              <a:t>jelentkezhet</a:t>
            </a:r>
            <a:r>
              <a:rPr lang="en-GB" dirty="0"/>
              <a:t> (1 </a:t>
            </a:r>
            <a:r>
              <a:rPr lang="en-GB" dirty="0" err="1"/>
              <a:t>karakteres</a:t>
            </a:r>
            <a:r>
              <a:rPr lang="en-GB" dirty="0"/>
              <a:t>)</a:t>
            </a:r>
          </a:p>
          <a:p>
            <a:endParaRPr lang="en-GB" dirty="0"/>
          </a:p>
          <a:p>
            <a:pPr marL="0" indent="0">
              <a:buNone/>
            </a:pPr>
            <a:r>
              <a:rPr lang="en-GB" dirty="0" err="1"/>
              <a:t>Hozzon</a:t>
            </a:r>
            <a:r>
              <a:rPr lang="en-GB" dirty="0"/>
              <a:t> </a:t>
            </a:r>
            <a:r>
              <a:rPr lang="en-GB" dirty="0" err="1"/>
              <a:t>létre</a:t>
            </a:r>
            <a:r>
              <a:rPr lang="en-GB" dirty="0"/>
              <a:t> </a:t>
            </a:r>
            <a:r>
              <a:rPr lang="en-GB" dirty="0" err="1"/>
              <a:t>egy</a:t>
            </a:r>
            <a:r>
              <a:rPr lang="en-GB" dirty="0"/>
              <a:t> </a:t>
            </a:r>
            <a:r>
              <a:rPr lang="en-GB" dirty="0" err="1"/>
              <a:t>konzolban</a:t>
            </a:r>
            <a:r>
              <a:rPr lang="en-GB" dirty="0"/>
              <a:t> </a:t>
            </a:r>
            <a:r>
              <a:rPr lang="en-GB" dirty="0" err="1"/>
              <a:t>futtatható</a:t>
            </a:r>
            <a:r>
              <a:rPr lang="en-GB" dirty="0"/>
              <a:t> </a:t>
            </a:r>
            <a:r>
              <a:rPr lang="en-GB" dirty="0" err="1"/>
              <a:t>alkalmazást</a:t>
            </a:r>
            <a:r>
              <a:rPr lang="en-GB" dirty="0"/>
              <a:t>, </a:t>
            </a:r>
            <a:r>
              <a:rPr lang="en-GB" dirty="0" err="1"/>
              <a:t>amelyben</a:t>
            </a:r>
            <a:r>
              <a:rPr lang="en-GB" dirty="0"/>
              <a:t> </a:t>
            </a:r>
            <a:r>
              <a:rPr lang="en-GB" dirty="0" err="1"/>
              <a:t>egy</a:t>
            </a:r>
            <a:r>
              <a:rPr lang="en-GB" dirty="0"/>
              <a:t> </a:t>
            </a:r>
            <a:r>
              <a:rPr lang="en-GB" dirty="0" err="1"/>
              <a:t>ilyen</a:t>
            </a:r>
            <a:r>
              <a:rPr lang="en-GB" dirty="0"/>
              <a:t> </a:t>
            </a:r>
            <a:r>
              <a:rPr lang="en-GB" dirty="0" err="1"/>
              <a:t>típusú</a:t>
            </a:r>
            <a:r>
              <a:rPr lang="en-GB" dirty="0"/>
              <a:t> </a:t>
            </a:r>
            <a:r>
              <a:rPr lang="en-GB" dirty="0" err="1"/>
              <a:t>változót</a:t>
            </a:r>
            <a:r>
              <a:rPr lang="en-GB" dirty="0"/>
              <a:t> </a:t>
            </a:r>
            <a:r>
              <a:rPr lang="en-GB" dirty="0" err="1"/>
              <a:t>hoz</a:t>
            </a:r>
            <a:r>
              <a:rPr lang="en-GB" dirty="0"/>
              <a:t> </a:t>
            </a:r>
            <a:r>
              <a:rPr lang="en-GB" dirty="0" err="1"/>
              <a:t>létre</a:t>
            </a:r>
            <a:r>
              <a:rPr lang="en-GB" dirty="0"/>
              <a:t>, </a:t>
            </a:r>
            <a:r>
              <a:rPr lang="en-GB" dirty="0" err="1"/>
              <a:t>majd</a:t>
            </a:r>
            <a:r>
              <a:rPr lang="en-GB" dirty="0"/>
              <a:t> a </a:t>
            </a:r>
            <a:r>
              <a:rPr lang="en-GB" dirty="0" err="1"/>
              <a:t>saját</a:t>
            </a:r>
            <a:r>
              <a:rPr lang="en-GB" dirty="0"/>
              <a:t> </a:t>
            </a:r>
            <a:r>
              <a:rPr lang="en-GB" dirty="0" err="1"/>
              <a:t>neptun</a:t>
            </a:r>
            <a:r>
              <a:rPr lang="en-GB" dirty="0"/>
              <a:t> </a:t>
            </a:r>
            <a:r>
              <a:rPr lang="en-GB" dirty="0" err="1"/>
              <a:t>kódját</a:t>
            </a:r>
            <a:r>
              <a:rPr lang="en-GB" dirty="0"/>
              <a:t>, </a:t>
            </a:r>
            <a:r>
              <a:rPr lang="en-GB" dirty="0" err="1"/>
              <a:t>az</a:t>
            </a:r>
            <a:r>
              <a:rPr lang="en-GB" dirty="0"/>
              <a:t> “SAP ABAP </a:t>
            </a:r>
            <a:r>
              <a:rPr lang="en-GB" dirty="0" err="1"/>
              <a:t>Programozás</a:t>
            </a:r>
            <a:r>
              <a:rPr lang="en-GB" dirty="0"/>
              <a:t> </a:t>
            </a:r>
            <a:r>
              <a:rPr lang="en-GB" dirty="0" err="1"/>
              <a:t>Alapjai</a:t>
            </a:r>
            <a:r>
              <a:rPr lang="en-GB" dirty="0"/>
              <a:t>” </a:t>
            </a:r>
            <a:r>
              <a:rPr lang="en-GB" dirty="0" err="1"/>
              <a:t>tárgyat</a:t>
            </a:r>
            <a:r>
              <a:rPr lang="en-GB" dirty="0"/>
              <a:t>, a </a:t>
            </a:r>
            <a:r>
              <a:rPr lang="en-GB" dirty="0" err="1"/>
              <a:t>tárgyfelvételek</a:t>
            </a:r>
            <a:r>
              <a:rPr lang="en-GB" dirty="0"/>
              <a:t> </a:t>
            </a:r>
            <a:r>
              <a:rPr lang="en-GB" dirty="0" err="1"/>
              <a:t>számát</a:t>
            </a:r>
            <a:r>
              <a:rPr lang="en-GB" dirty="0"/>
              <a:t> </a:t>
            </a:r>
            <a:r>
              <a:rPr lang="en-GB" dirty="0" err="1"/>
              <a:t>adja</a:t>
            </a:r>
            <a:r>
              <a:rPr lang="en-GB" dirty="0"/>
              <a:t> </a:t>
            </a:r>
            <a:r>
              <a:rPr lang="en-GB" dirty="0" err="1"/>
              <a:t>kezdőértéknek</a:t>
            </a:r>
            <a:r>
              <a:rPr lang="en-GB" dirty="0"/>
              <a:t>.</a:t>
            </a:r>
          </a:p>
          <a:p>
            <a:pPr marL="0" indent="0">
              <a:buNone/>
            </a:pPr>
            <a:r>
              <a:rPr lang="en-GB" dirty="0" err="1"/>
              <a:t>Írja</a:t>
            </a:r>
            <a:r>
              <a:rPr lang="en-GB" dirty="0"/>
              <a:t> a ki a </a:t>
            </a:r>
            <a:r>
              <a:rPr lang="en-GB" dirty="0" err="1"/>
              <a:t>konzolra</a:t>
            </a:r>
            <a:r>
              <a:rPr lang="en-GB" dirty="0"/>
              <a:t> </a:t>
            </a:r>
            <a:r>
              <a:rPr lang="en-GB" dirty="0" err="1"/>
              <a:t>az</a:t>
            </a:r>
            <a:r>
              <a:rPr lang="en-GB" dirty="0"/>
              <a:t> </a:t>
            </a:r>
            <a:r>
              <a:rPr lang="en-GB" dirty="0" err="1"/>
              <a:t>egyes</a:t>
            </a:r>
            <a:r>
              <a:rPr lang="en-GB" dirty="0"/>
              <a:t> </a:t>
            </a:r>
            <a:r>
              <a:rPr lang="en-GB" dirty="0" err="1"/>
              <a:t>komponesnek</a:t>
            </a:r>
            <a:r>
              <a:rPr lang="en-GB" dirty="0"/>
              <a:t> </a:t>
            </a:r>
            <a:r>
              <a:rPr lang="en-GB" dirty="0" err="1"/>
              <a:t>értékeit</a:t>
            </a:r>
            <a:r>
              <a:rPr lang="en-GB" dirty="0"/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1197265645"/>
      </p:ext>
    </p:extLst>
  </p:cSld>
  <p:clrMapOvr>
    <a:masterClrMapping/>
  </p:clrMapOvr>
</p:sld>
</file>

<file path=ppt/slides/slide1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81E9A8-C659-4D96-A4AE-C96BBE4C68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2</a:t>
            </a:r>
            <a:r>
              <a:rPr lang="hu-HU" dirty="0"/>
              <a:t>. alkalom vázlata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79AA906-5F9F-4442-8475-24B091CCC0C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en-GB" dirty="0" err="1"/>
              <a:t>Beugró</a:t>
            </a:r>
            <a:endParaRPr lang="hu-HU" dirty="0"/>
          </a:p>
          <a:p>
            <a:pPr lvl="0"/>
            <a:endParaRPr lang="en-GB" dirty="0"/>
          </a:p>
          <a:p>
            <a:r>
              <a:rPr lang="en-GB" dirty="0"/>
              <a:t>FMC – Activity diagram</a:t>
            </a:r>
          </a:p>
          <a:p>
            <a:pPr lvl="0"/>
            <a:endParaRPr lang="en-GB" dirty="0"/>
          </a:p>
          <a:p>
            <a:pPr lvl="0"/>
            <a:r>
              <a:rPr lang="en-GB" dirty="0" err="1"/>
              <a:t>Adattípusok</a:t>
            </a:r>
            <a:endParaRPr lang="hu-HU" dirty="0"/>
          </a:p>
          <a:p>
            <a:pPr lvl="0"/>
            <a:r>
              <a:rPr lang="en-GB" dirty="0" err="1"/>
              <a:t>Belső</a:t>
            </a:r>
            <a:r>
              <a:rPr lang="en-GB" dirty="0"/>
              <a:t> </a:t>
            </a:r>
            <a:r>
              <a:rPr lang="en-GB" dirty="0" err="1"/>
              <a:t>táblák</a:t>
            </a:r>
            <a:endParaRPr lang="en-GB" dirty="0"/>
          </a:p>
          <a:p>
            <a:pPr lvl="0"/>
            <a:r>
              <a:rPr lang="en-GB" dirty="0" err="1"/>
              <a:t>Műveletvégzés</a:t>
            </a:r>
            <a:r>
              <a:rPr lang="en-GB" dirty="0"/>
              <a:t> </a:t>
            </a:r>
            <a:r>
              <a:rPr lang="en-GB" dirty="0" err="1"/>
              <a:t>belső</a:t>
            </a:r>
            <a:r>
              <a:rPr lang="en-GB" dirty="0"/>
              <a:t> </a:t>
            </a:r>
            <a:r>
              <a:rPr lang="en-GB" dirty="0" err="1"/>
              <a:t>táblákkal</a:t>
            </a:r>
            <a:endParaRPr lang="en-GB" dirty="0"/>
          </a:p>
          <a:p>
            <a:pPr lvl="0"/>
            <a:r>
              <a:rPr lang="en-GB" dirty="0" err="1"/>
              <a:t>Gyakorlat</a:t>
            </a:r>
            <a:endParaRPr lang="en-GB" dirty="0"/>
          </a:p>
          <a:p>
            <a:pPr lvl="0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64813320"/>
      </p:ext>
    </p:extLst>
  </p:cSld>
  <p:clrMapOvr>
    <a:masterClrMapping/>
  </p:clrMapOvr>
</p:sld>
</file>

<file path=ppt/slides/slide1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9F40DD-92ED-4E76-BC75-C72BE7B950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/>
              <a:t>Belső</a:t>
            </a:r>
            <a:r>
              <a:rPr lang="en-GB" dirty="0"/>
              <a:t> </a:t>
            </a:r>
            <a:r>
              <a:rPr lang="en-GB" dirty="0" err="1"/>
              <a:t>tábla</a:t>
            </a:r>
            <a:r>
              <a:rPr lang="en-GB" dirty="0"/>
              <a:t> </a:t>
            </a:r>
            <a:r>
              <a:rPr lang="en-GB" dirty="0" err="1"/>
              <a:t>fogalma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22357C-3655-4FC4-AB1A-53DAECD1785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/>
              <a:t>Sortípus</a:t>
            </a:r>
          </a:p>
          <a:p>
            <a:r>
              <a:rPr lang="hu-HU" dirty="0"/>
              <a:t>Kulcsok (opcionális)</a:t>
            </a:r>
          </a:p>
          <a:p>
            <a:pPr lvl="1"/>
            <a:r>
              <a:rPr lang="hu-HU" dirty="0"/>
              <a:t>Fontos a kulcsok sorrendje</a:t>
            </a:r>
          </a:p>
          <a:p>
            <a:pPr lvl="1"/>
            <a:r>
              <a:rPr lang="hu-HU" dirty="0"/>
              <a:t>Kulcsok egyértelműsége (UNIQUE, NON-UNIQUE)</a:t>
            </a:r>
          </a:p>
          <a:p>
            <a:r>
              <a:rPr lang="hu-HU" dirty="0"/>
              <a:t>Tábla típusa</a:t>
            </a:r>
          </a:p>
          <a:p>
            <a:pPr lvl="1"/>
            <a:r>
              <a:rPr lang="hu-HU" dirty="0"/>
              <a:t>Standard (STANDARD)</a:t>
            </a:r>
          </a:p>
          <a:p>
            <a:pPr lvl="1"/>
            <a:r>
              <a:rPr lang="hu-HU" dirty="0"/>
              <a:t>Rendezett (SORTED)</a:t>
            </a:r>
          </a:p>
          <a:p>
            <a:pPr lvl="1"/>
            <a:r>
              <a:rPr lang="hu-HU" dirty="0"/>
              <a:t>Hashelt (HASHED)</a:t>
            </a:r>
          </a:p>
        </p:txBody>
      </p:sp>
    </p:spTree>
    <p:extLst>
      <p:ext uri="{BB962C8B-B14F-4D97-AF65-F5344CB8AC3E}">
        <p14:creationId xmlns:p14="http://schemas.microsoft.com/office/powerpoint/2010/main" val="3880439727"/>
      </p:ext>
    </p:extLst>
  </p:cSld>
  <p:clrMapOvr>
    <a:masterClrMapping/>
  </p:clrMapOvr>
</p:sld>
</file>

<file path=ppt/slides/slide1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739A55-D1A4-44C5-8E64-781BC721D9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Belső táblák típusai</a:t>
            </a:r>
            <a:endParaRPr lang="en-GB" dirty="0"/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C036321A-C2EB-41A9-B359-66E1B36478A0}"/>
              </a:ext>
            </a:extLst>
          </p:cNvPr>
          <p:cNvGraphicFramePr>
            <a:graphicFrameLocks/>
          </p:cNvGraphicFramePr>
          <p:nvPr/>
        </p:nvGraphicFramePr>
        <p:xfrm>
          <a:off x="1848167" y="2157731"/>
          <a:ext cx="8495665" cy="3551952"/>
        </p:xfrm>
        <a:graphic>
          <a:graphicData uri="http://schemas.openxmlformats.org/drawingml/2006/table">
            <a:tbl>
              <a:tblPr>
                <a:tableStyleId>{0E3FDE45-AF77-4B5C-9715-49D594BDF05E}</a:tableStyleId>
              </a:tblPr>
              <a:tblGrid>
                <a:gridCol w="2119968">
                  <a:extLst>
                    <a:ext uri="{9D8B030D-6E8A-4147-A177-3AD203B41FA5}">
                      <a16:colId xmlns:a16="http://schemas.microsoft.com/office/drawing/2014/main" val="967031127"/>
                    </a:ext>
                  </a:extLst>
                </a:gridCol>
                <a:gridCol w="2171290">
                  <a:extLst>
                    <a:ext uri="{9D8B030D-6E8A-4147-A177-3AD203B41FA5}">
                      <a16:colId xmlns:a16="http://schemas.microsoft.com/office/drawing/2014/main" val="3271329195"/>
                    </a:ext>
                  </a:extLst>
                </a:gridCol>
                <a:gridCol w="2171290">
                  <a:extLst>
                    <a:ext uri="{9D8B030D-6E8A-4147-A177-3AD203B41FA5}">
                      <a16:colId xmlns:a16="http://schemas.microsoft.com/office/drawing/2014/main" val="2788212521"/>
                    </a:ext>
                  </a:extLst>
                </a:gridCol>
                <a:gridCol w="2033117">
                  <a:extLst>
                    <a:ext uri="{9D8B030D-6E8A-4147-A177-3AD203B41FA5}">
                      <a16:colId xmlns:a16="http://schemas.microsoft.com/office/drawing/2014/main" val="3656102633"/>
                    </a:ext>
                  </a:extLst>
                </a:gridCol>
              </a:tblGrid>
              <a:tr h="47827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1800" dirty="0">
                          <a:effectLst/>
                        </a:rPr>
                        <a:t> 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1800">
                          <a:effectLst/>
                        </a:rPr>
                        <a:t>Standard tábla</a:t>
                      </a:r>
                      <a:endParaRPr lang="en-US" sz="2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1800">
                          <a:effectLst/>
                        </a:rPr>
                        <a:t>Rendezett tábla</a:t>
                      </a:r>
                      <a:endParaRPr lang="en-US" sz="2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1800">
                          <a:effectLst/>
                        </a:rPr>
                        <a:t>Hash-tábla</a:t>
                      </a:r>
                      <a:endParaRPr lang="en-US" sz="2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3408369665"/>
                  </a:ext>
                </a:extLst>
              </a:tr>
              <a:tr h="47827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1800" dirty="0">
                          <a:effectLst/>
                        </a:rPr>
                        <a:t>Indexhozzáférés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1800" dirty="0">
                          <a:effectLst/>
                        </a:rPr>
                        <a:t>IGEN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1800">
                          <a:effectLst/>
                        </a:rPr>
                        <a:t>IGEN</a:t>
                      </a:r>
                      <a:endParaRPr lang="en-US" sz="2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1800">
                          <a:effectLst/>
                        </a:rPr>
                        <a:t>NEM</a:t>
                      </a:r>
                      <a:endParaRPr lang="en-US" sz="2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3167486671"/>
                  </a:ext>
                </a:extLst>
              </a:tr>
              <a:tr h="47827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1800">
                          <a:effectLst/>
                        </a:rPr>
                        <a:t>Kulcshozzáférés</a:t>
                      </a:r>
                      <a:endParaRPr lang="en-US" sz="2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1800">
                          <a:effectLst/>
                        </a:rPr>
                        <a:t>IGEN</a:t>
                      </a:r>
                      <a:endParaRPr lang="en-US" sz="2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1800">
                          <a:effectLst/>
                        </a:rPr>
                        <a:t>IGEN</a:t>
                      </a:r>
                      <a:endParaRPr lang="en-US" sz="2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1800">
                          <a:effectLst/>
                        </a:rPr>
                        <a:t>IGEN</a:t>
                      </a:r>
                      <a:endParaRPr lang="en-US" sz="2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3694741813"/>
                  </a:ext>
                </a:extLst>
              </a:tr>
              <a:tr h="70571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1800">
                          <a:effectLst/>
                        </a:rPr>
                        <a:t>Egyértelműség</a:t>
                      </a:r>
                      <a:endParaRPr lang="en-US" sz="2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1800" dirty="0">
                          <a:effectLst/>
                        </a:rPr>
                        <a:t>NON-UNIQUE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1800">
                          <a:effectLst/>
                        </a:rPr>
                        <a:t>UNIQUE/NON-UNIQUE</a:t>
                      </a:r>
                      <a:endParaRPr lang="en-US" sz="2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1800">
                          <a:effectLst/>
                        </a:rPr>
                        <a:t>UNIQUE</a:t>
                      </a:r>
                      <a:endParaRPr lang="en-US" sz="2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375025261"/>
                  </a:ext>
                </a:extLst>
              </a:tr>
              <a:tr h="70571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1800">
                          <a:effectLst/>
                        </a:rPr>
                        <a:t>Hozzáférés</a:t>
                      </a:r>
                      <a:endParaRPr lang="en-US" sz="2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1800">
                          <a:effectLst/>
                        </a:rPr>
                        <a:t>főként indexen keresztül</a:t>
                      </a:r>
                      <a:endParaRPr lang="en-US" sz="2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1800">
                          <a:effectLst/>
                        </a:rPr>
                        <a:t>főként kulcson keresztül</a:t>
                      </a:r>
                      <a:endParaRPr lang="en-US" sz="2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1800">
                          <a:effectLst/>
                        </a:rPr>
                        <a:t>csak kulcson keresztül</a:t>
                      </a:r>
                      <a:endParaRPr lang="en-US" sz="2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1990824298"/>
                  </a:ext>
                </a:extLst>
              </a:tr>
              <a:tr h="70571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1800">
                          <a:effectLst/>
                        </a:rPr>
                        <a:t>Tárolás a memóriában</a:t>
                      </a:r>
                      <a:endParaRPr lang="en-US" sz="2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1800" dirty="0">
                          <a:effectLst/>
                        </a:rPr>
                        <a:t>sima láncolt lista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1800">
                          <a:effectLst/>
                        </a:rPr>
                        <a:t>rendezett láncolt lista</a:t>
                      </a:r>
                      <a:endParaRPr lang="en-US" sz="2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1800" dirty="0" err="1">
                          <a:effectLst/>
                        </a:rPr>
                        <a:t>hash</a:t>
                      </a:r>
                      <a:r>
                        <a:rPr lang="hu-HU" sz="1800" dirty="0">
                          <a:effectLst/>
                        </a:rPr>
                        <a:t>-tábla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428253049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23113894"/>
      </p:ext>
    </p:extLst>
  </p:cSld>
  <p:clrMapOvr>
    <a:masterClrMapping/>
  </p:clrMapOvr>
</p:sld>
</file>

<file path=ppt/slides/slide1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973FA2-F9ED-44AF-A335-1572619B34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/>
              <a:t>Belső</a:t>
            </a:r>
            <a:r>
              <a:rPr lang="en-GB" dirty="0"/>
              <a:t> </a:t>
            </a:r>
            <a:r>
              <a:rPr lang="en-GB" dirty="0" err="1"/>
              <a:t>tábla</a:t>
            </a:r>
            <a:r>
              <a:rPr lang="en-GB" dirty="0"/>
              <a:t> </a:t>
            </a:r>
            <a:r>
              <a:rPr lang="en-GB" dirty="0" err="1"/>
              <a:t>deklarálása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BC5DCEF-3EEE-4C42-984B-A59160F57B0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err="1"/>
              <a:t>Belső</a:t>
            </a:r>
            <a:r>
              <a:rPr lang="en-GB" dirty="0"/>
              <a:t> </a:t>
            </a:r>
            <a:r>
              <a:rPr lang="en-GB" dirty="0" err="1"/>
              <a:t>tábla</a:t>
            </a:r>
            <a:r>
              <a:rPr lang="en-GB" dirty="0"/>
              <a:t> </a:t>
            </a:r>
            <a:r>
              <a:rPr lang="en-GB" dirty="0" err="1"/>
              <a:t>esetén</a:t>
            </a:r>
            <a:r>
              <a:rPr lang="en-GB" dirty="0"/>
              <a:t> </a:t>
            </a:r>
            <a:r>
              <a:rPr lang="en-GB" dirty="0" err="1"/>
              <a:t>mindig</a:t>
            </a:r>
            <a:r>
              <a:rPr lang="en-GB" dirty="0"/>
              <a:t> </a:t>
            </a:r>
            <a:r>
              <a:rPr lang="en-GB" dirty="0" err="1"/>
              <a:t>szükséges</a:t>
            </a:r>
            <a:r>
              <a:rPr lang="en-GB" dirty="0"/>
              <a:t> </a:t>
            </a:r>
            <a:r>
              <a:rPr lang="en-GB" dirty="0" err="1"/>
              <a:t>egy</a:t>
            </a:r>
            <a:r>
              <a:rPr lang="en-GB" dirty="0"/>
              <a:t> </a:t>
            </a:r>
            <a:r>
              <a:rPr lang="en-GB" dirty="0" err="1"/>
              <a:t>sortípus</a:t>
            </a:r>
            <a:r>
              <a:rPr lang="en-GB" dirty="0"/>
              <a:t> </a:t>
            </a:r>
            <a:r>
              <a:rPr lang="en-GB" dirty="0" err="1"/>
              <a:t>megadása</a:t>
            </a:r>
            <a:r>
              <a:rPr lang="en-GB" dirty="0"/>
              <a:t>.</a:t>
            </a:r>
          </a:p>
          <a:p>
            <a:r>
              <a:rPr lang="en-GB" dirty="0" err="1"/>
              <a:t>Sortípus</a:t>
            </a:r>
            <a:r>
              <a:rPr lang="en-GB" dirty="0"/>
              <a:t> </a:t>
            </a:r>
            <a:r>
              <a:rPr lang="en-GB" dirty="0" err="1"/>
              <a:t>lehet</a:t>
            </a:r>
            <a:r>
              <a:rPr lang="en-GB" dirty="0"/>
              <a:t>:</a:t>
            </a:r>
          </a:p>
          <a:p>
            <a:r>
              <a:rPr lang="en-GB" dirty="0"/>
              <a:t>- </a:t>
            </a:r>
            <a:r>
              <a:rPr lang="en-GB" dirty="0" err="1"/>
              <a:t>Beépített</a:t>
            </a:r>
            <a:r>
              <a:rPr lang="en-GB" dirty="0"/>
              <a:t> </a:t>
            </a:r>
            <a:r>
              <a:rPr lang="en-GB" dirty="0" err="1"/>
              <a:t>típus</a:t>
            </a:r>
            <a:endParaRPr lang="en-GB" dirty="0"/>
          </a:p>
          <a:p>
            <a:r>
              <a:rPr lang="en-GB" dirty="0"/>
              <a:t>- </a:t>
            </a:r>
            <a:r>
              <a:rPr lang="en-GB" dirty="0" err="1"/>
              <a:t>Összetett</a:t>
            </a:r>
            <a:r>
              <a:rPr lang="en-GB" dirty="0"/>
              <a:t> </a:t>
            </a:r>
            <a:r>
              <a:rPr lang="en-GB" dirty="0" err="1"/>
              <a:t>típus</a:t>
            </a:r>
            <a:endParaRPr lang="en-GB" dirty="0"/>
          </a:p>
          <a:p>
            <a:r>
              <a:rPr lang="en-GB" dirty="0"/>
              <a:t>- </a:t>
            </a:r>
            <a:r>
              <a:rPr lang="en-GB" dirty="0" err="1"/>
              <a:t>Tábla</a:t>
            </a:r>
            <a:r>
              <a:rPr lang="en-GB" dirty="0"/>
              <a:t> </a:t>
            </a:r>
            <a:r>
              <a:rPr lang="en-GB" dirty="0" err="1"/>
              <a:t>típus</a:t>
            </a:r>
            <a:endParaRPr lang="en-GB" dirty="0"/>
          </a:p>
          <a:p>
            <a:r>
              <a:rPr lang="en-GB" dirty="0"/>
              <a:t>- ABAP </a:t>
            </a:r>
            <a:r>
              <a:rPr lang="en-GB" dirty="0" err="1"/>
              <a:t>adatszótár</a:t>
            </a:r>
            <a:r>
              <a:rPr lang="en-GB" dirty="0"/>
              <a:t> </a:t>
            </a:r>
            <a:r>
              <a:rPr lang="en-GB" dirty="0" err="1"/>
              <a:t>típus</a:t>
            </a:r>
            <a:r>
              <a:rPr lang="en-GB" dirty="0"/>
              <a:t> (</a:t>
            </a:r>
            <a:r>
              <a:rPr lang="en-GB" dirty="0" err="1"/>
              <a:t>később</a:t>
            </a:r>
            <a:r>
              <a:rPr lang="en-GB" dirty="0"/>
              <a:t>)</a:t>
            </a:r>
          </a:p>
          <a:p>
            <a:r>
              <a:rPr lang="en-GB" dirty="0"/>
              <a:t>- </a:t>
            </a:r>
            <a:r>
              <a:rPr lang="en-GB" dirty="0" err="1"/>
              <a:t>Referencia</a:t>
            </a:r>
            <a:r>
              <a:rPr lang="en-GB" dirty="0"/>
              <a:t> </a:t>
            </a:r>
            <a:r>
              <a:rPr lang="en-GB" dirty="0" err="1"/>
              <a:t>típus</a:t>
            </a:r>
            <a:r>
              <a:rPr lang="en-GB" dirty="0"/>
              <a:t> (</a:t>
            </a:r>
            <a:r>
              <a:rPr lang="en-GB" dirty="0" err="1"/>
              <a:t>később</a:t>
            </a:r>
            <a:r>
              <a:rPr lang="en-GB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207883338"/>
      </p:ext>
    </p:extLst>
  </p:cSld>
  <p:clrMapOvr>
    <a:masterClrMapping/>
  </p:clrMapOvr>
</p:sld>
</file>

<file path=ppt/slides/slide1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41CD61-290B-4951-8E3A-C2D4BB71F7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Belső táblák deklarálása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50EC77C-F66A-44BD-89DB-43AEE9F2DB6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/>
              <a:t>Tábla típust használva</a:t>
            </a:r>
          </a:p>
          <a:p>
            <a:pPr marL="109728" indent="0">
              <a:buNone/>
            </a:pPr>
            <a:r>
              <a:rPr lang="hu-HU" b="1" dirty="0"/>
              <a:t>DATA</a:t>
            </a:r>
            <a:r>
              <a:rPr lang="hu-HU" dirty="0"/>
              <a:t> lt_belso_tabla </a:t>
            </a:r>
            <a:r>
              <a:rPr lang="hu-HU" b="1" dirty="0"/>
              <a:t>TYPE</a:t>
            </a:r>
            <a:r>
              <a:rPr lang="hu-HU" dirty="0"/>
              <a:t> lty_t_helyi_tipus.</a:t>
            </a:r>
          </a:p>
          <a:p>
            <a:endParaRPr lang="hu-HU" dirty="0"/>
          </a:p>
          <a:p>
            <a:r>
              <a:rPr lang="hu-HU" dirty="0"/>
              <a:t>Adatszótárban definiált táblatípust használva.</a:t>
            </a:r>
          </a:p>
          <a:p>
            <a:pPr marL="109728" indent="0">
              <a:buNone/>
            </a:pPr>
            <a:r>
              <a:rPr lang="hu-HU" b="1" dirty="0"/>
              <a:t>DATA</a:t>
            </a:r>
            <a:r>
              <a:rPr lang="hu-HU" dirty="0"/>
              <a:t> lt_belso_tabla </a:t>
            </a:r>
            <a:r>
              <a:rPr lang="hu-HU" b="1" dirty="0"/>
              <a:t>TYPE</a:t>
            </a:r>
            <a:r>
              <a:rPr lang="hu-HU" dirty="0"/>
              <a:t> bapiret2_t.</a:t>
            </a:r>
          </a:p>
          <a:p>
            <a:endParaRPr lang="hu-HU" dirty="0"/>
          </a:p>
          <a:p>
            <a:r>
              <a:rPr lang="hu-HU" dirty="0"/>
              <a:t>Implicit definiálva</a:t>
            </a:r>
          </a:p>
          <a:p>
            <a:pPr marL="109728" indent="0">
              <a:buNone/>
            </a:pPr>
            <a:r>
              <a:rPr lang="hu-HU" b="1" dirty="0"/>
              <a:t>DATA</a:t>
            </a:r>
            <a:r>
              <a:rPr lang="hu-HU" dirty="0"/>
              <a:t> lt_belso_table </a:t>
            </a:r>
            <a:r>
              <a:rPr lang="hu-HU" b="1" dirty="0"/>
              <a:t>TYPE TABLE OF </a:t>
            </a:r>
            <a:r>
              <a:rPr lang="hu-HU" dirty="0"/>
              <a:t>string.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0415742"/>
      </p:ext>
    </p:extLst>
  </p:cSld>
  <p:clrMapOvr>
    <a:masterClrMapping/>
  </p:clrMapOvr>
</p:sld>
</file>

<file path=ppt/slides/slide1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5778F5-4170-4CD5-B316-49CDAB0F1D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Belső tábla inicializálása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9191EFF-B9F9-4D35-92A7-CB77BD45C44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CLEAR </a:t>
            </a:r>
            <a:r>
              <a:rPr lang="hu-HU" dirty="0"/>
              <a:t>belso_tabla.</a:t>
            </a:r>
          </a:p>
          <a:p>
            <a:pPr marL="109728" indent="0">
              <a:buNone/>
            </a:pPr>
            <a:endParaRPr lang="hu-HU" dirty="0"/>
          </a:p>
          <a:p>
            <a:r>
              <a:rPr lang="hu-HU" b="1" dirty="0"/>
              <a:t>REFRESH</a:t>
            </a:r>
            <a:r>
              <a:rPr lang="hu-HU" dirty="0"/>
              <a:t> belso_tabla.</a:t>
            </a:r>
          </a:p>
          <a:p>
            <a:pPr marL="109728" indent="0">
              <a:buNone/>
            </a:pPr>
            <a:endParaRPr lang="hu-HU" dirty="0"/>
          </a:p>
          <a:p>
            <a:r>
              <a:rPr lang="hu-HU" b="1" dirty="0"/>
              <a:t>FREE </a:t>
            </a:r>
            <a:r>
              <a:rPr lang="hu-HU" dirty="0"/>
              <a:t>belso_tabla.</a:t>
            </a:r>
          </a:p>
          <a:p>
            <a:endParaRPr lang="hu-HU" dirty="0"/>
          </a:p>
          <a:p>
            <a:r>
              <a:rPr lang="hu-HU" dirty="0"/>
              <a:t>Működésükben apróbb eltérések vannak, ezekre nem térünk ki. </a:t>
            </a: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3295E5C-3790-46AC-A3E8-96C46C45B861}"/>
              </a:ext>
            </a:extLst>
          </p:cNvPr>
          <p:cNvSpPr txBox="1"/>
          <p:nvPr/>
        </p:nvSpPr>
        <p:spPr>
          <a:xfrm>
            <a:off x="1466850" y="6076950"/>
            <a:ext cx="101155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i="1" dirty="0">
                <a:hlinkClick r:id="rId2"/>
              </a:rPr>
              <a:t>https://help.sap.com/saphelp_nw70/helpdata/en/fc/eb384e358411d1829f0000e829fbfe/content.htm</a:t>
            </a:r>
            <a:r>
              <a:rPr lang="hu-HU" i="1" dirty="0"/>
              <a:t> 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2782331964"/>
      </p:ext>
    </p:extLst>
  </p:cSld>
  <p:clrMapOvr>
    <a:masterClrMapping/>
  </p:clrMapOvr>
</p:sld>
</file>

<file path=ppt/slides/slide1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9FBDA1-77EE-4B8B-8B85-856A80EBC4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Értékátadás belső táblák között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6B1278D-156F-4B2F-92F9-AE5FCE21957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/>
              <a:t>Belso_tabla_1 </a:t>
            </a:r>
            <a:r>
              <a:rPr lang="hu-HU" b="1" dirty="0"/>
              <a:t>=</a:t>
            </a:r>
            <a:r>
              <a:rPr lang="hu-HU" dirty="0"/>
              <a:t> Belso_tabla_2.</a:t>
            </a:r>
          </a:p>
          <a:p>
            <a:pPr marL="109728" indent="0">
              <a:buNone/>
            </a:pPr>
            <a:endParaRPr lang="hu-HU" dirty="0"/>
          </a:p>
          <a:p>
            <a:r>
              <a:rPr lang="hu-HU" dirty="0"/>
              <a:t>belso_tabla_1[] </a:t>
            </a:r>
            <a:r>
              <a:rPr lang="hu-HU" b="1" dirty="0"/>
              <a:t>=</a:t>
            </a:r>
            <a:r>
              <a:rPr lang="hu-HU" dirty="0"/>
              <a:t> belso_tabla_2[].</a:t>
            </a:r>
            <a:endParaRPr lang="en-US" dirty="0"/>
          </a:p>
          <a:p>
            <a:pPr marL="109728" indent="0">
              <a:buNone/>
            </a:pPr>
            <a:endParaRPr lang="hu-HU" dirty="0"/>
          </a:p>
          <a:p>
            <a:r>
              <a:rPr lang="hu-HU" b="1" dirty="0"/>
              <a:t>MOVE</a:t>
            </a:r>
            <a:r>
              <a:rPr lang="hu-HU" dirty="0"/>
              <a:t> belso_tabla_1 </a:t>
            </a:r>
            <a:r>
              <a:rPr lang="hu-HU" b="1" dirty="0"/>
              <a:t>TO</a:t>
            </a:r>
            <a:r>
              <a:rPr lang="hu-HU" dirty="0"/>
              <a:t> belso_tabla_2.</a:t>
            </a:r>
          </a:p>
          <a:p>
            <a:endParaRPr lang="hu-HU" dirty="0"/>
          </a:p>
          <a:p>
            <a:r>
              <a:rPr lang="hu-HU" b="1" dirty="0"/>
              <a:t>MOVE-CORRESPONDING</a:t>
            </a:r>
            <a:r>
              <a:rPr lang="hu-HU" dirty="0"/>
              <a:t> belso_tabla_1 </a:t>
            </a:r>
            <a:r>
              <a:rPr lang="hu-HU" b="1" dirty="0"/>
              <a:t>TO</a:t>
            </a:r>
            <a:r>
              <a:rPr lang="hu-HU" dirty="0"/>
              <a:t> belso_tabla_2 .</a:t>
            </a:r>
            <a:br>
              <a:rPr lang="hu-HU" dirty="0"/>
            </a:br>
            <a:r>
              <a:rPr lang="hu-HU" dirty="0"/>
              <a:t>(megjegyzés: régebbi verziókban nem elérhető)</a:t>
            </a:r>
          </a:p>
          <a:p>
            <a:endParaRPr lang="hu-HU" dirty="0"/>
          </a:p>
          <a:p>
            <a:endParaRPr lang="en-US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0082199"/>
      </p:ext>
    </p:extLst>
  </p:cSld>
  <p:clrMapOvr>
    <a:masterClrMapping/>
  </p:clrMapOvr>
</p:sld>
</file>

<file path=ppt/slides/slide1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22EDE6-E93D-41B1-8AA7-BCAF24EB31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Művelete</a:t>
            </a:r>
            <a:r>
              <a:rPr lang="en-GB" dirty="0"/>
              <a:t>k</a:t>
            </a:r>
            <a:r>
              <a:rPr lang="hu-HU" dirty="0"/>
              <a:t> belső táblázattal és soraival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CEB8F26-1FD7-4AE0-9AE5-03D659C7104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/>
              <a:t>Legtöbb esetben egy ún. munkaterület változót használunk. A munkaterület változó lehet adat</a:t>
            </a:r>
            <a:r>
              <a:rPr lang="en-GB" dirty="0"/>
              <a:t> </a:t>
            </a:r>
            <a:r>
              <a:rPr lang="en-GB" dirty="0" err="1"/>
              <a:t>típus</a:t>
            </a:r>
            <a:r>
              <a:rPr lang="hu-HU" dirty="0"/>
              <a:t>, vagy úgy nevezett „field</a:t>
            </a:r>
            <a:r>
              <a:rPr lang="en-GB" dirty="0"/>
              <a:t>-</a:t>
            </a:r>
            <a:r>
              <a:rPr lang="hu-HU" dirty="0"/>
              <a:t>symbol</a:t>
            </a:r>
            <a:r>
              <a:rPr lang="en-GB" dirty="0"/>
              <a:t>”</a:t>
            </a:r>
            <a:r>
              <a:rPr lang="hu-HU" dirty="0"/>
              <a:t>.</a:t>
            </a:r>
          </a:p>
          <a:p>
            <a:pPr marL="109728" indent="0">
              <a:buNone/>
            </a:pPr>
            <a:endParaRPr lang="hu-HU" dirty="0"/>
          </a:p>
          <a:p>
            <a:r>
              <a:rPr lang="hu-HU" dirty="0"/>
              <a:t>A munkaterület változó típusa általában megegyezik a belső táblázat sortípusával.</a:t>
            </a:r>
            <a:endParaRPr lang="en-GB" dirty="0"/>
          </a:p>
          <a:p>
            <a:endParaRPr lang="en-GB" dirty="0"/>
          </a:p>
          <a:p>
            <a:r>
              <a:rPr lang="en-GB" dirty="0"/>
              <a:t>Pl.</a:t>
            </a:r>
          </a:p>
          <a:p>
            <a:r>
              <a:rPr lang="en-GB" b="1" dirty="0"/>
              <a:t>DATA</a:t>
            </a:r>
            <a:r>
              <a:rPr lang="en-GB" dirty="0"/>
              <a:t>: </a:t>
            </a:r>
            <a:r>
              <a:rPr lang="en-GB" dirty="0" err="1"/>
              <a:t>lt_data</a:t>
            </a:r>
            <a:r>
              <a:rPr lang="en-GB" dirty="0"/>
              <a:t> </a:t>
            </a:r>
            <a:r>
              <a:rPr lang="en-GB" b="1" dirty="0"/>
              <a:t>TYPE TABLE OF </a:t>
            </a:r>
            <a:r>
              <a:rPr lang="en-GB" dirty="0"/>
              <a:t>string,</a:t>
            </a:r>
          </a:p>
          <a:p>
            <a:r>
              <a:rPr lang="en-GB" dirty="0"/>
              <a:t>           </a:t>
            </a:r>
            <a:r>
              <a:rPr lang="en-GB" dirty="0" err="1"/>
              <a:t>lv_data</a:t>
            </a:r>
            <a:r>
              <a:rPr lang="en-GB" dirty="0"/>
              <a:t> </a:t>
            </a:r>
            <a:r>
              <a:rPr lang="en-GB" b="1" dirty="0"/>
              <a:t>TYPE</a:t>
            </a:r>
            <a:r>
              <a:rPr lang="en-GB" dirty="0"/>
              <a:t> string.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4032984"/>
      </p:ext>
    </p:extLst>
  </p:cSld>
  <p:clrMapOvr>
    <a:masterClrMapping/>
  </p:clrMapOvr>
</p:sld>
</file>

<file path=ppt/slides/slide1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61281A-1809-4871-A247-AFB4F4E6EE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Hozzáférés belső tábla tartalmázhoz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3B7CB18-7E24-4782-A667-911CFEEE9EE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09728" indent="0">
              <a:buNone/>
            </a:pPr>
            <a:r>
              <a:rPr lang="hu-HU" b="1" dirty="0"/>
              <a:t>READ TABLE</a:t>
            </a:r>
            <a:r>
              <a:rPr lang="hu-HU" dirty="0"/>
              <a:t> belso_tabla </a:t>
            </a:r>
            <a:r>
              <a:rPr lang="hu-HU" b="1" dirty="0"/>
              <a:t>INTO </a:t>
            </a:r>
            <a:r>
              <a:rPr lang="hu-HU" dirty="0"/>
              <a:t>munkaterület </a:t>
            </a:r>
            <a:r>
              <a:rPr lang="hu-HU" b="1" dirty="0"/>
              <a:t>INDEX </a:t>
            </a:r>
            <a:r>
              <a:rPr lang="hu-HU" dirty="0"/>
              <a:t>i.</a:t>
            </a:r>
          </a:p>
          <a:p>
            <a:pPr marL="109728" indent="0">
              <a:buNone/>
            </a:pPr>
            <a:r>
              <a:rPr lang="hu-HU" dirty="0"/>
              <a:t>Az i. indexen található sor tartalmát a munkaterület változóba másolja.</a:t>
            </a:r>
          </a:p>
          <a:p>
            <a:pPr marL="109728" indent="0">
              <a:buNone/>
            </a:pPr>
            <a:endParaRPr lang="hu-HU" dirty="0"/>
          </a:p>
          <a:p>
            <a:pPr marL="109728" indent="0">
              <a:buNone/>
            </a:pPr>
            <a:r>
              <a:rPr lang="en-GB" dirty="0" err="1"/>
              <a:t>Emlékeztető</a:t>
            </a:r>
            <a:r>
              <a:rPr lang="en-GB" dirty="0"/>
              <a:t>: a </a:t>
            </a:r>
            <a:r>
              <a:rPr lang="en-GB" dirty="0" err="1"/>
              <a:t>táblázat</a:t>
            </a:r>
            <a:r>
              <a:rPr lang="en-GB" dirty="0"/>
              <a:t> </a:t>
            </a:r>
            <a:r>
              <a:rPr lang="en-GB" dirty="0" err="1"/>
              <a:t>indexelése</a:t>
            </a:r>
            <a:r>
              <a:rPr lang="en-GB" dirty="0"/>
              <a:t> 1-es </a:t>
            </a:r>
            <a:r>
              <a:rPr lang="en-GB" dirty="0" err="1"/>
              <a:t>sorszámmal</a:t>
            </a:r>
            <a:r>
              <a:rPr lang="en-GB" dirty="0"/>
              <a:t> </a:t>
            </a:r>
            <a:r>
              <a:rPr lang="en-GB" dirty="0" err="1"/>
              <a:t>kezdődik</a:t>
            </a:r>
            <a:r>
              <a:rPr lang="en-GB" dirty="0"/>
              <a:t>!</a:t>
            </a:r>
          </a:p>
          <a:p>
            <a:pPr marL="109728" indent="0">
              <a:buNone/>
            </a:pPr>
            <a:endParaRPr lang="en-GB" dirty="0"/>
          </a:p>
          <a:p>
            <a:pPr marL="109728" indent="0">
              <a:buNone/>
            </a:pPr>
            <a:r>
              <a:rPr lang="en-GB" dirty="0"/>
              <a:t>Ha a </a:t>
            </a:r>
            <a:r>
              <a:rPr lang="en-GB" dirty="0" err="1"/>
              <a:t>táblázatnak</a:t>
            </a:r>
            <a:r>
              <a:rPr lang="en-GB" dirty="0"/>
              <a:t> </a:t>
            </a:r>
            <a:r>
              <a:rPr lang="en-GB" dirty="0" err="1"/>
              <a:t>kevesebb</a:t>
            </a:r>
            <a:r>
              <a:rPr lang="en-GB" dirty="0"/>
              <a:t> sora van, mint a </a:t>
            </a:r>
            <a:r>
              <a:rPr lang="en-GB" dirty="0" err="1"/>
              <a:t>megadott</a:t>
            </a:r>
            <a:r>
              <a:rPr lang="en-GB" dirty="0"/>
              <a:t> index </a:t>
            </a:r>
            <a:r>
              <a:rPr lang="en-GB" dirty="0" err="1"/>
              <a:t>változó</a:t>
            </a:r>
            <a:r>
              <a:rPr lang="en-GB" dirty="0"/>
              <a:t>, </a:t>
            </a:r>
            <a:r>
              <a:rPr lang="en-GB" dirty="0" err="1"/>
              <a:t>az</a:t>
            </a:r>
            <a:r>
              <a:rPr lang="en-GB" dirty="0"/>
              <a:t> </a:t>
            </a:r>
            <a:r>
              <a:rPr lang="en-GB" dirty="0" err="1"/>
              <a:t>futásidejű</a:t>
            </a:r>
            <a:r>
              <a:rPr lang="en-GB" dirty="0"/>
              <a:t> </a:t>
            </a:r>
            <a:r>
              <a:rPr lang="en-GB" dirty="0" err="1"/>
              <a:t>hibát</a:t>
            </a:r>
            <a:r>
              <a:rPr lang="en-GB" dirty="0"/>
              <a:t> </a:t>
            </a:r>
            <a:r>
              <a:rPr lang="en-GB" dirty="0" err="1"/>
              <a:t>okoz</a:t>
            </a:r>
            <a:r>
              <a:rPr lang="en-GB" dirty="0"/>
              <a:t>!</a:t>
            </a:r>
            <a:endParaRPr lang="hu-HU" dirty="0"/>
          </a:p>
          <a:p>
            <a:pPr marL="109728" indent="0">
              <a:buNone/>
            </a:pP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96704752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7906065-0C9D-3069-8800-806ACC31101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7F4A2B-E11D-4B51-60FE-D36DCD6B2C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1. alkalom vázlata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F032873-0573-6D70-7619-B756F6DC540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6656" y="2011680"/>
            <a:ext cx="10753725" cy="4533053"/>
          </a:xfrm>
        </p:spPr>
        <p:txBody>
          <a:bodyPr>
            <a:normAutofit/>
          </a:bodyPr>
          <a:lstStyle/>
          <a:p>
            <a:pPr marL="4572" lvl="1" indent="0">
              <a:buNone/>
            </a:pPr>
            <a:r>
              <a:rPr lang="hu-HU" dirty="0"/>
              <a:t>SAP történeti áttekintés</a:t>
            </a:r>
          </a:p>
          <a:p>
            <a:pPr marL="4572" lvl="1" indent="0">
              <a:buNone/>
            </a:pPr>
            <a:r>
              <a:rPr lang="hu-HU" dirty="0"/>
              <a:t>Egy üzleti megoldás felépítése</a:t>
            </a:r>
          </a:p>
          <a:p>
            <a:pPr marL="457200" lvl="1" indent="0">
              <a:buNone/>
            </a:pPr>
            <a:endParaRPr lang="hu-HU" dirty="0"/>
          </a:p>
          <a:p>
            <a:pPr marL="4572" lvl="1" indent="0">
              <a:buNone/>
            </a:pPr>
            <a:r>
              <a:rPr lang="hu-HU" dirty="0"/>
              <a:t>SAP R/3 rendszer magas szintű felépítése</a:t>
            </a:r>
            <a:endParaRPr lang="en-US" dirty="0"/>
          </a:p>
          <a:p>
            <a:pPr marL="4572" lvl="1" indent="0">
              <a:buNone/>
            </a:pPr>
            <a:r>
              <a:rPr lang="hu-HU" dirty="0"/>
              <a:t>SAP S/4HANA rendszer magas szintű felépítése</a:t>
            </a:r>
          </a:p>
          <a:p>
            <a:pPr marL="4572" lvl="1" indent="0">
              <a:buNone/>
            </a:pPr>
            <a:r>
              <a:rPr lang="hu-HU" dirty="0"/>
              <a:t>SAP Business </a:t>
            </a:r>
            <a:r>
              <a:rPr lang="hu-HU" dirty="0" err="1"/>
              <a:t>Technology</a:t>
            </a:r>
            <a:r>
              <a:rPr lang="hu-HU" dirty="0"/>
              <a:t> Platform magas szintű felépítése</a:t>
            </a:r>
          </a:p>
          <a:p>
            <a:pPr lvl="1"/>
            <a:endParaRPr lang="hu-HU" dirty="0"/>
          </a:p>
          <a:p>
            <a:pPr marL="4572" lvl="1" indent="0">
              <a:buNone/>
            </a:pPr>
            <a:r>
              <a:rPr lang="hu-HU" dirty="0" err="1"/>
              <a:t>Fundamental</a:t>
            </a:r>
            <a:r>
              <a:rPr lang="hu-HU" dirty="0"/>
              <a:t> Modelling </a:t>
            </a:r>
            <a:r>
              <a:rPr lang="hu-HU" dirty="0" err="1"/>
              <a:t>Concept</a:t>
            </a:r>
            <a:r>
              <a:rPr lang="hu-HU" dirty="0"/>
              <a:t> (FMC), SAP </a:t>
            </a:r>
            <a:r>
              <a:rPr lang="hu-HU" dirty="0" err="1"/>
              <a:t>Standarized</a:t>
            </a:r>
            <a:r>
              <a:rPr lang="hu-HU" dirty="0"/>
              <a:t> </a:t>
            </a:r>
            <a:r>
              <a:rPr lang="hu-HU" dirty="0" err="1"/>
              <a:t>Technical</a:t>
            </a:r>
            <a:r>
              <a:rPr lang="hu-HU" dirty="0"/>
              <a:t> </a:t>
            </a:r>
            <a:r>
              <a:rPr lang="hu-HU" dirty="0" err="1"/>
              <a:t>Architecture</a:t>
            </a:r>
            <a:r>
              <a:rPr lang="hu-HU" dirty="0"/>
              <a:t> </a:t>
            </a:r>
            <a:r>
              <a:rPr lang="hu-HU" dirty="0" err="1"/>
              <a:t>Modeling</a:t>
            </a:r>
            <a:r>
              <a:rPr lang="hu-HU" dirty="0"/>
              <a:t> (TAM)</a:t>
            </a:r>
          </a:p>
          <a:p>
            <a:pPr marL="205740" lvl="2" indent="0">
              <a:buNone/>
            </a:pPr>
            <a:r>
              <a:rPr lang="en-GB" dirty="0"/>
              <a:t>Compositional Modelling</a:t>
            </a:r>
            <a:endParaRPr lang="hu-HU" dirty="0"/>
          </a:p>
          <a:p>
            <a:pPr marL="205740" lvl="2" indent="0">
              <a:buNone/>
            </a:pPr>
            <a:r>
              <a:rPr lang="en-GB" dirty="0"/>
              <a:t>Entity-relation</a:t>
            </a:r>
            <a:r>
              <a:rPr lang="hu-HU" dirty="0"/>
              <a:t>, </a:t>
            </a:r>
            <a:r>
              <a:rPr lang="en-GB" dirty="0"/>
              <a:t>Topology map </a:t>
            </a:r>
            <a:endParaRPr lang="hu-HU" dirty="0"/>
          </a:p>
          <a:p>
            <a:pPr marL="205740" lvl="2" indent="0">
              <a:buNone/>
            </a:pPr>
            <a:r>
              <a:rPr lang="hu-HU" dirty="0" err="1"/>
              <a:t>Activity</a:t>
            </a:r>
            <a:r>
              <a:rPr lang="hu-HU" dirty="0"/>
              <a:t> diagram, </a:t>
            </a:r>
            <a:r>
              <a:rPr lang="hu-HU" dirty="0" err="1"/>
              <a:t>State</a:t>
            </a:r>
            <a:r>
              <a:rPr lang="hu-HU" dirty="0"/>
              <a:t> diagram, </a:t>
            </a:r>
            <a:r>
              <a:rPr lang="hu-HU" dirty="0" err="1"/>
              <a:t>Sequence</a:t>
            </a:r>
            <a:r>
              <a:rPr lang="hu-HU" dirty="0"/>
              <a:t> diagram</a:t>
            </a:r>
          </a:p>
          <a:p>
            <a:pPr marL="457200" lvl="1" indent="0">
              <a:buNone/>
            </a:pPr>
            <a:endParaRPr lang="hu-HU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2467386"/>
      </p:ext>
    </p:extLst>
  </p:cSld>
  <p:clrMapOvr>
    <a:masterClrMapping/>
  </p:clrMapOvr>
</p:sld>
</file>

<file path=ppt/slides/slide1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314777-52CC-42AD-B7C1-71FEC81F55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Hozzáférés belső tábla tartalmázhoz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1F987A0-48B7-4EF7-8436-DB1D48F7813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09728" indent="0">
              <a:buNone/>
            </a:pPr>
            <a:r>
              <a:rPr lang="hu-HU" b="1" dirty="0"/>
              <a:t>READ TABLE</a:t>
            </a:r>
            <a:r>
              <a:rPr lang="hu-HU" dirty="0"/>
              <a:t> belso_tabla </a:t>
            </a:r>
            <a:r>
              <a:rPr lang="hu-HU" b="1" dirty="0"/>
              <a:t>INTO </a:t>
            </a:r>
            <a:r>
              <a:rPr lang="hu-HU" dirty="0"/>
              <a:t>munkaterület_2 </a:t>
            </a:r>
            <a:r>
              <a:rPr lang="hu-HU" b="1" dirty="0"/>
              <a:t>FROM </a:t>
            </a:r>
            <a:r>
              <a:rPr lang="hu-HU" dirty="0"/>
              <a:t>munkaterület_1.</a:t>
            </a:r>
          </a:p>
          <a:p>
            <a:pPr marL="109728" indent="0">
              <a:buNone/>
            </a:pPr>
            <a:r>
              <a:rPr lang="hu-HU" dirty="0"/>
              <a:t>A belső tábla tartalmát a munkaterület változóban található kulcsok szerint a munkaterület_2 változóba másolja.</a:t>
            </a:r>
            <a:endParaRPr lang="en-GB" dirty="0"/>
          </a:p>
          <a:p>
            <a:pPr marL="109728" indent="0">
              <a:buNone/>
            </a:pPr>
            <a:endParaRPr lang="en-GB" dirty="0"/>
          </a:p>
          <a:p>
            <a:pPr marL="109728" indent="0">
              <a:buNone/>
            </a:pPr>
            <a:r>
              <a:rPr lang="en-GB" dirty="0" err="1"/>
              <a:t>Kulcs</a:t>
            </a:r>
            <a:r>
              <a:rPr lang="en-GB" dirty="0"/>
              <a:t> </a:t>
            </a:r>
            <a:r>
              <a:rPr lang="en-GB" dirty="0" err="1"/>
              <a:t>szerinti</a:t>
            </a:r>
            <a:r>
              <a:rPr lang="en-GB" dirty="0"/>
              <a:t> </a:t>
            </a:r>
            <a:r>
              <a:rPr lang="en-GB" dirty="0" err="1"/>
              <a:t>hozzáférés</a:t>
            </a:r>
            <a:r>
              <a:rPr lang="en-GB" dirty="0"/>
              <a:t> </a:t>
            </a:r>
            <a:r>
              <a:rPr lang="en-GB" dirty="0" err="1"/>
              <a:t>esetén</a:t>
            </a:r>
            <a:r>
              <a:rPr lang="en-GB" dirty="0"/>
              <a:t> a </a:t>
            </a:r>
            <a:r>
              <a:rPr lang="en-GB" dirty="0" err="1"/>
              <a:t>belső</a:t>
            </a:r>
            <a:r>
              <a:rPr lang="en-GB" dirty="0"/>
              <a:t> </a:t>
            </a:r>
            <a:r>
              <a:rPr lang="en-GB" dirty="0" err="1"/>
              <a:t>táblázat</a:t>
            </a:r>
            <a:r>
              <a:rPr lang="en-GB" dirty="0"/>
              <a:t> </a:t>
            </a:r>
            <a:r>
              <a:rPr lang="en-GB" dirty="0" err="1"/>
              <a:t>típusa</a:t>
            </a:r>
            <a:r>
              <a:rPr lang="en-GB" dirty="0"/>
              <a:t> </a:t>
            </a:r>
            <a:r>
              <a:rPr lang="en-GB" dirty="0" err="1"/>
              <a:t>meghatározó</a:t>
            </a:r>
            <a:r>
              <a:rPr lang="en-GB" dirty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8382060"/>
      </p:ext>
    </p:extLst>
  </p:cSld>
  <p:clrMapOvr>
    <a:masterClrMapping/>
  </p:clrMapOvr>
</p:sld>
</file>

<file path=ppt/slides/slide1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A73B73-A5F7-42BF-BF8A-0803A966B7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Sor hozzáadása belső táblához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01D9070-13C7-4663-865F-CCF84F2DC21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b="1" dirty="0"/>
              <a:t>APPEND</a:t>
            </a:r>
            <a:r>
              <a:rPr lang="hu-HU" dirty="0"/>
              <a:t> munkaterület </a:t>
            </a:r>
            <a:r>
              <a:rPr lang="hu-HU" b="1" dirty="0"/>
              <a:t>TO</a:t>
            </a:r>
            <a:r>
              <a:rPr lang="hu-HU" dirty="0"/>
              <a:t> belso_tabla.</a:t>
            </a:r>
          </a:p>
          <a:p>
            <a:endParaRPr lang="hu-HU" dirty="0"/>
          </a:p>
          <a:p>
            <a:pPr marL="109728" indent="0">
              <a:buNone/>
            </a:pPr>
            <a:r>
              <a:rPr lang="hu-HU" dirty="0"/>
              <a:t>Egy új sort fűz a belső tábla végére, melybe a munkaterület változó tartalmát másolja.</a:t>
            </a:r>
          </a:p>
          <a:p>
            <a:pPr marL="109728" indent="0">
              <a:buNone/>
            </a:pPr>
            <a:endParaRPr lang="hu-HU" dirty="0"/>
          </a:p>
          <a:p>
            <a:pPr marL="109728" indent="0">
              <a:buNone/>
            </a:pPr>
            <a:r>
              <a:rPr lang="hu-HU" b="1" i="1" dirty="0"/>
              <a:t>Fontos</a:t>
            </a:r>
            <a:r>
              <a:rPr lang="hu-HU" dirty="0"/>
              <a:t>: sorrendezett táblázat esetén a sorrendet tartani kell. Ha ezt megsértjük, futásidejű hiba keletkezik.</a:t>
            </a:r>
          </a:p>
          <a:p>
            <a:pPr marL="109728" indent="0">
              <a:buNone/>
            </a:pPr>
            <a:endParaRPr lang="hu-HU" dirty="0"/>
          </a:p>
          <a:p>
            <a:pPr marL="109728" indent="0">
              <a:buNone/>
            </a:pPr>
            <a:r>
              <a:rPr lang="hu-HU" b="1" i="1" dirty="0"/>
              <a:t>Fontos</a:t>
            </a:r>
            <a:r>
              <a:rPr lang="hu-HU" dirty="0"/>
              <a:t>: Hashelt táblához </a:t>
            </a:r>
            <a:r>
              <a:rPr lang="hu-HU" u="sng" dirty="0"/>
              <a:t>nem</a:t>
            </a:r>
            <a:r>
              <a:rPr lang="hu-HU" dirty="0"/>
              <a:t> tudunk hozzáfűzni.</a:t>
            </a:r>
          </a:p>
          <a:p>
            <a:endParaRPr lang="en-US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1450692"/>
      </p:ext>
    </p:extLst>
  </p:cSld>
  <p:clrMapOvr>
    <a:masterClrMapping/>
  </p:clrMapOvr>
</p:sld>
</file>

<file path=ppt/slides/slide1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8F2357-110E-4DE2-A170-313BD6AFE7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Sor beszúrása belső táblázatba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FFB4DDE-068F-4F29-974B-4E3BD33D1E3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09728" indent="0">
              <a:buNone/>
            </a:pPr>
            <a:r>
              <a:rPr lang="hu-HU" b="1" dirty="0"/>
              <a:t>INSERT</a:t>
            </a:r>
            <a:r>
              <a:rPr lang="hu-HU" dirty="0"/>
              <a:t> munkaterület </a:t>
            </a:r>
            <a:r>
              <a:rPr lang="hu-HU" b="1" dirty="0"/>
              <a:t>INTO</a:t>
            </a:r>
            <a:r>
              <a:rPr lang="hu-HU" dirty="0"/>
              <a:t> </a:t>
            </a:r>
            <a:r>
              <a:rPr lang="hu-HU" b="1" dirty="0"/>
              <a:t>TABLE </a:t>
            </a:r>
            <a:r>
              <a:rPr lang="hu-HU" dirty="0"/>
              <a:t>belso_tabla.</a:t>
            </a:r>
          </a:p>
          <a:p>
            <a:pPr marL="109728" indent="0">
              <a:buNone/>
            </a:pPr>
            <a:endParaRPr lang="hu-HU" dirty="0"/>
          </a:p>
          <a:p>
            <a:pPr marL="109728" indent="0">
              <a:buNone/>
            </a:pPr>
            <a:r>
              <a:rPr lang="hu-HU" dirty="0"/>
              <a:t>(</a:t>
            </a:r>
            <a:r>
              <a:rPr lang="hu-HU" b="1" i="1" dirty="0"/>
              <a:t>Fontos</a:t>
            </a:r>
            <a:r>
              <a:rPr lang="hu-HU" dirty="0"/>
              <a:t>: ne keverjük össze az INSERT munkaterület INTO adatbázistábla</a:t>
            </a:r>
            <a:r>
              <a:rPr lang="en-GB" dirty="0"/>
              <a:t>.</a:t>
            </a:r>
            <a:r>
              <a:rPr lang="hu-HU" dirty="0"/>
              <a:t> utasítással!)</a:t>
            </a:r>
          </a:p>
          <a:p>
            <a:pPr marL="109728" indent="0">
              <a:buNone/>
            </a:pPr>
            <a:endParaRPr lang="hu-HU" dirty="0"/>
          </a:p>
          <a:p>
            <a:pPr marL="109728" indent="0">
              <a:buNone/>
            </a:pPr>
            <a:r>
              <a:rPr lang="hu-HU" dirty="0"/>
              <a:t>A munkaterület tartalmát beszúrja a táblázatba a tábla típusának megfelelően.</a:t>
            </a:r>
          </a:p>
          <a:p>
            <a:pPr marL="402336" lvl="1" indent="0">
              <a:buNone/>
            </a:pPr>
            <a:r>
              <a:rPr lang="hu-HU" dirty="0"/>
              <a:t>STANDARD tábla: utolsó sor (gyakorlatilag APPEND)</a:t>
            </a:r>
          </a:p>
          <a:p>
            <a:pPr marL="402336" lvl="1" indent="0">
              <a:buNone/>
            </a:pPr>
            <a:r>
              <a:rPr lang="hu-HU" dirty="0"/>
              <a:t>SORTED tábla: rendezett beszúrás</a:t>
            </a:r>
          </a:p>
          <a:p>
            <a:pPr marL="402336" lvl="1" indent="0">
              <a:buNone/>
            </a:pPr>
            <a:r>
              <a:rPr lang="hu-HU" dirty="0"/>
              <a:t>HASHED tábla: hash függvény számítás és bejegyzés frissítés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78022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81E9A8-C659-4D96-A4AE-C96BBE4C68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1. alkalom vázlata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79AA906-5F9F-4442-8475-24B091CCC0C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hu-HU" dirty="0"/>
              <a:t>Bemutatkozás</a:t>
            </a:r>
          </a:p>
          <a:p>
            <a:pPr lvl="0"/>
            <a:endParaRPr lang="hu-HU" dirty="0"/>
          </a:p>
          <a:p>
            <a:pPr lvl="0"/>
            <a:r>
              <a:rPr lang="hu-HU" dirty="0"/>
              <a:t>Célok</a:t>
            </a:r>
          </a:p>
          <a:p>
            <a:pPr lvl="0"/>
            <a:r>
              <a:rPr lang="hu-HU" dirty="0"/>
              <a:t>Elvárások</a:t>
            </a:r>
            <a:endParaRPr lang="en-GB" dirty="0"/>
          </a:p>
          <a:p>
            <a:pPr lvl="0"/>
            <a:r>
              <a:rPr lang="en-GB" dirty="0" err="1"/>
              <a:t>Előfeltételek</a:t>
            </a:r>
            <a:endParaRPr lang="en-GB" dirty="0"/>
          </a:p>
          <a:p>
            <a:pPr lvl="0"/>
            <a:r>
              <a:rPr lang="hu-HU" dirty="0" err="1"/>
              <a:t>Szabályo</a:t>
            </a:r>
            <a:r>
              <a:rPr lang="en-GB" dirty="0"/>
              <a:t>k, </a:t>
            </a:r>
            <a:r>
              <a:rPr lang="en-GB" dirty="0" err="1"/>
              <a:t>Számonkérés</a:t>
            </a:r>
            <a:r>
              <a:rPr lang="en-GB" dirty="0"/>
              <a:t> </a:t>
            </a:r>
            <a:r>
              <a:rPr lang="en-GB" dirty="0" err="1"/>
              <a:t>módja</a:t>
            </a:r>
            <a:endParaRPr lang="en-GB" dirty="0"/>
          </a:p>
          <a:p>
            <a:pPr lvl="0"/>
            <a:r>
              <a:rPr lang="en-GB" dirty="0" err="1"/>
              <a:t>Javaslatok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256365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3A7A83-6FE6-4A1C-A1E7-4D26025F13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Vállalatirányítási rendszerek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0503C21-7730-4242-81F3-51BD07FF786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411480" lvl="1" indent="0" algn="just">
              <a:buNone/>
            </a:pPr>
            <a:r>
              <a:rPr lang="en-US" b="1" dirty="0"/>
              <a:t>ERP </a:t>
            </a:r>
            <a:endParaRPr lang="hu-HU" b="1" dirty="0"/>
          </a:p>
          <a:p>
            <a:pPr marL="411480" lvl="1" indent="0" algn="just">
              <a:buNone/>
            </a:pPr>
            <a:r>
              <a:rPr lang="en-US" dirty="0"/>
              <a:t>Enterprise Resource Planning (</a:t>
            </a:r>
            <a:r>
              <a:rPr lang="hu-HU" dirty="0"/>
              <a:t>V</a:t>
            </a:r>
            <a:r>
              <a:rPr lang="en-US" dirty="0" err="1"/>
              <a:t>állalati</a:t>
            </a:r>
            <a:r>
              <a:rPr lang="en-US" dirty="0"/>
              <a:t> </a:t>
            </a:r>
            <a:r>
              <a:rPr lang="hu-HU" dirty="0"/>
              <a:t>E</a:t>
            </a:r>
            <a:r>
              <a:rPr lang="en-US" dirty="0" err="1"/>
              <a:t>rőforrás-tervezés</a:t>
            </a:r>
            <a:r>
              <a:rPr lang="en-US" dirty="0"/>
              <a:t>)</a:t>
            </a:r>
          </a:p>
          <a:p>
            <a:endParaRPr lang="hu-HU" dirty="0"/>
          </a:p>
          <a:p>
            <a:pPr marL="109728" lvl="1" indent="0" algn="just">
              <a:buClr>
                <a:schemeClr val="accent3">
                  <a:lumMod val="75000"/>
                </a:schemeClr>
              </a:buClr>
              <a:buNone/>
            </a:pPr>
            <a:r>
              <a:rPr lang="hu-HU" sz="2800" dirty="0"/>
              <a:t>„Működéshez szükséges vállalati erőforrások (humán, pénzügyi és technikai erőforrások) tervezése (pl. értékesítés, marketing, gyártás, üzemeltetés, logisztika, vásárlás, új termékek fejlesztése).”</a:t>
            </a:r>
          </a:p>
          <a:p>
            <a:pPr marL="109728" lvl="1" indent="0" algn="just">
              <a:buClr>
                <a:schemeClr val="accent3">
                  <a:lumMod val="75000"/>
                </a:schemeClr>
              </a:buClr>
              <a:buNone/>
            </a:pPr>
            <a:endParaRPr lang="hu-HU" sz="2800" dirty="0"/>
          </a:p>
          <a:p>
            <a:pPr marL="109728" lvl="1" indent="0" algn="just">
              <a:buClr>
                <a:schemeClr val="accent3">
                  <a:lumMod val="75000"/>
                </a:schemeClr>
              </a:buClr>
              <a:buNone/>
            </a:pPr>
            <a:r>
              <a:rPr lang="hu-HU" sz="2800" dirty="0"/>
              <a:t>„Az értékteremtő láncba tartozó összes tevékenység végrehajtásának automatizálása, biztosítva a megfelelő koordinálást és információáramlást, befolyásolva ezzel az értékteremtés költségét.”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815257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61C6AE-506D-4369-9FEC-EB8DE59801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Vállalatirányítási rendszerek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127E9D-53EF-4508-80A6-31BF0AC8190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/>
              <a:t>Az ERP rendszerek a vállalatok valamennyi folyamatát integrálják egy egységes, teljes vállalati működést összefogó informatikai rendszerben.</a:t>
            </a:r>
          </a:p>
          <a:p>
            <a:endParaRPr lang="hu-HU" dirty="0"/>
          </a:p>
          <a:p>
            <a:endParaRPr lang="hu-HU" dirty="0"/>
          </a:p>
          <a:p>
            <a:endParaRPr lang="en-US" dirty="0"/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31D7DA2A-AD3B-4ACC-BD00-83B39512C0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1315" y="2881849"/>
            <a:ext cx="3853229" cy="36110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E5068CDF-A070-415D-8795-60162894C539}"/>
              </a:ext>
            </a:extLst>
          </p:cNvPr>
          <p:cNvSpPr txBox="1"/>
          <p:nvPr/>
        </p:nvSpPr>
        <p:spPr>
          <a:xfrm>
            <a:off x="923827" y="4318030"/>
            <a:ext cx="488308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400" i="1" dirty="0"/>
              <a:t>Kérdés: Az egy rendszer egyetlen szoftvert jelent?</a:t>
            </a:r>
            <a:endParaRPr lang="en-US" sz="2400" i="1" dirty="0"/>
          </a:p>
        </p:txBody>
      </p:sp>
    </p:spTree>
    <p:extLst>
      <p:ext uri="{BB962C8B-B14F-4D97-AF65-F5344CB8AC3E}">
        <p14:creationId xmlns:p14="http://schemas.microsoft.com/office/powerpoint/2010/main" val="14963882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8181F0-AB1A-4CB1-8841-04AA74F3C4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dirty="0"/>
              <a:t>Vállalatirányítási rendszerek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650FC47-F251-4042-960D-163FEE31D31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3797807" cy="4351338"/>
          </a:xfrm>
        </p:spPr>
        <p:txBody>
          <a:bodyPr>
            <a:normAutofit/>
          </a:bodyPr>
          <a:lstStyle/>
          <a:p>
            <a:pPr marL="109728" lvl="0" indent="0">
              <a:buNone/>
            </a:pPr>
            <a:r>
              <a:rPr lang="hu-HU" sz="2000" dirty="0"/>
              <a:t>Több nagy gyártó:</a:t>
            </a:r>
          </a:p>
          <a:p>
            <a:pPr marL="109728" lvl="0" indent="0">
              <a:buNone/>
            </a:pPr>
            <a:r>
              <a:rPr lang="hu-HU" sz="2000" dirty="0"/>
              <a:t>Oracle</a:t>
            </a:r>
          </a:p>
          <a:p>
            <a:pPr marL="109728" lvl="0" indent="0">
              <a:buNone/>
            </a:pPr>
            <a:r>
              <a:rPr lang="hu-HU" sz="2000" dirty="0"/>
              <a:t>SAP</a:t>
            </a:r>
          </a:p>
          <a:p>
            <a:pPr marL="109728" lvl="0" indent="0">
              <a:buNone/>
            </a:pPr>
            <a:r>
              <a:rPr lang="hu-HU" sz="2000" dirty="0"/>
              <a:t>Microsoft</a:t>
            </a:r>
          </a:p>
          <a:p>
            <a:pPr marL="109728" lvl="0" indent="0">
              <a:buNone/>
            </a:pPr>
            <a:r>
              <a:rPr lang="en-GB" sz="2000" dirty="0"/>
              <a:t>…</a:t>
            </a:r>
            <a:endParaRPr lang="hu-HU" sz="2000" dirty="0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BB4A7DBD-885E-CA9A-FF2D-58D1E53EFB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8799" y="1614076"/>
            <a:ext cx="5514905" cy="48860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CD0D0A0-E02F-53EF-9AB6-F549850199C1}"/>
              </a:ext>
            </a:extLst>
          </p:cNvPr>
          <p:cNvSpPr txBox="1"/>
          <p:nvPr/>
        </p:nvSpPr>
        <p:spPr>
          <a:xfrm>
            <a:off x="414495" y="5853797"/>
            <a:ext cx="609432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 err="1"/>
              <a:t>Forrás</a:t>
            </a:r>
            <a:r>
              <a:rPr lang="en-GB" dirty="0"/>
              <a:t>: </a:t>
            </a:r>
            <a:r>
              <a:rPr lang="en-GB" dirty="0">
                <a:hlinkClick r:id="rId3"/>
              </a:rPr>
              <a:t>https://info.cloud9erp.com/blog/acumatica-named-erp-leader-by-nucleus-research</a:t>
            </a:r>
            <a:r>
              <a:rPr lang="en-GB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58416996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E85A78-6197-4A33-B917-584C25ABBA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SAP – Történeti áttekintés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909834D-60BF-417F-9F71-5BD917043CD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/>
              <a:t>1972-ben az SAP alapítói egy olyan vállalat irányítási rendszer megépítése mellett döntöttek, amely:</a:t>
            </a:r>
          </a:p>
          <a:p>
            <a:pPr lvl="1"/>
            <a:r>
              <a:rPr lang="hu-HU" dirty="0"/>
              <a:t>Integrált</a:t>
            </a:r>
          </a:p>
          <a:p>
            <a:pPr lvl="1"/>
            <a:r>
              <a:rPr lang="hu-HU" dirty="0"/>
              <a:t>Valós idejű</a:t>
            </a:r>
          </a:p>
          <a:p>
            <a:pPr lvl="1"/>
            <a:r>
              <a:rPr lang="hu-HU" dirty="0"/>
              <a:t>Standard megoldást nyújt</a:t>
            </a:r>
          </a:p>
          <a:p>
            <a:endParaRPr lang="hu-HU" dirty="0"/>
          </a:p>
          <a:p>
            <a:r>
              <a:rPr lang="hu-HU" dirty="0"/>
              <a:t>Létrehozták az SAP R/1 rendszert, amelyben az R betű a valós </a:t>
            </a:r>
            <a:r>
              <a:rPr lang="hu-HU" dirty="0" err="1"/>
              <a:t>idejűségre</a:t>
            </a:r>
            <a:r>
              <a:rPr lang="hu-HU" dirty="0"/>
              <a:t> utal (R - Real </a:t>
            </a:r>
            <a:r>
              <a:rPr lang="hu-HU" dirty="0" err="1"/>
              <a:t>time</a:t>
            </a:r>
            <a:r>
              <a:rPr lang="hu-HU" dirty="0"/>
              <a:t>).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20667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B80C2D-D3B2-4A60-B07C-5B139766BA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dirty="0"/>
              <a:t>SAP – Történeti áttekintés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76E1649-A9C8-47C4-AE88-1BA99BB04A9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1" y="2015734"/>
            <a:ext cx="7291667" cy="3450613"/>
          </a:xfrm>
        </p:spPr>
        <p:txBody>
          <a:bodyPr anchor="ctr">
            <a:normAutofit/>
          </a:bodyPr>
          <a:lstStyle/>
          <a:p>
            <a:pPr>
              <a:buClr>
                <a:srgbClr val="2F3F5B"/>
              </a:buClr>
            </a:pPr>
            <a:r>
              <a:rPr lang="hu-HU" sz="2400"/>
              <a:t>Hamarosan kialakításra került az első generációs megoldás, amelyet R/2 rendszernek hívtak.</a:t>
            </a:r>
          </a:p>
          <a:p>
            <a:pPr>
              <a:buClr>
                <a:srgbClr val="2F3F5B"/>
              </a:buClr>
            </a:pPr>
            <a:r>
              <a:rPr lang="hu-HU" sz="2400"/>
              <a:t>Mainframe-s környezeten támogatott valós vállalatirányítási folyamatok.</a:t>
            </a:r>
          </a:p>
          <a:p>
            <a:pPr>
              <a:buClr>
                <a:srgbClr val="2F3F5B"/>
              </a:buClr>
            </a:pPr>
            <a:endParaRPr lang="hu-HU" sz="2400"/>
          </a:p>
          <a:p>
            <a:pPr marL="0" indent="0">
              <a:buClr>
                <a:srgbClr val="2F3F5B"/>
              </a:buClr>
              <a:buNone/>
            </a:pPr>
            <a:r>
              <a:rPr lang="hu-HU" sz="2400" i="1"/>
              <a:t>Érdekesség: Elvétve (pl. fúrótornyokon) még ma is van működő installációja.</a:t>
            </a:r>
          </a:p>
          <a:p>
            <a:pPr>
              <a:buClr>
                <a:srgbClr val="2F3F5B"/>
              </a:buClr>
            </a:pPr>
            <a:endParaRPr lang="hu-HU" sz="2400"/>
          </a:p>
          <a:p>
            <a:pPr>
              <a:buClr>
                <a:srgbClr val="2F3F5B"/>
              </a:buClr>
            </a:pPr>
            <a:endParaRPr lang="en-US" sz="2400"/>
          </a:p>
        </p:txBody>
      </p:sp>
      <p:pic>
        <p:nvPicPr>
          <p:cNvPr id="4" name="Picture 5" descr="r2">
            <a:extLst>
              <a:ext uri="{FF2B5EF4-FFF2-40B4-BE49-F238E27FC236}">
                <a16:creationId xmlns:a16="http://schemas.microsoft.com/office/drawing/2014/main" id="{151CF046-D876-4873-96AA-BCC11EAF7D9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3" r="-2" b="13577"/>
          <a:stretch/>
        </p:blipFill>
        <p:spPr bwMode="auto">
          <a:xfrm>
            <a:off x="9279020" y="2280662"/>
            <a:ext cx="1771438" cy="22920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2276941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812B8E-E8B2-4D4C-B094-AFC410F93E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SAP – Történeti áttekintés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B5A6027-671F-42B3-929F-F8BB6691D5F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 </a:t>
            </a:r>
            <a:r>
              <a:rPr lang="en-US" dirty="0" err="1"/>
              <a:t>második</a:t>
            </a:r>
            <a:r>
              <a:rPr lang="en-US" dirty="0"/>
              <a:t> </a:t>
            </a:r>
            <a:r>
              <a:rPr lang="en-US" dirty="0" err="1"/>
              <a:t>generáció</a:t>
            </a:r>
            <a:r>
              <a:rPr lang="en-US" dirty="0"/>
              <a:t> </a:t>
            </a:r>
            <a:r>
              <a:rPr lang="en-US" dirty="0" err="1"/>
              <a:t>az</a:t>
            </a:r>
            <a:r>
              <a:rPr lang="en-US" dirty="0"/>
              <a:t> SAP R/3 </a:t>
            </a:r>
            <a:r>
              <a:rPr lang="en-US" dirty="0" err="1"/>
              <a:t>rendszere</a:t>
            </a:r>
            <a:r>
              <a:rPr lang="en-US" dirty="0"/>
              <a:t> volt. </a:t>
            </a:r>
          </a:p>
          <a:p>
            <a:r>
              <a:rPr lang="en-US" dirty="0" err="1"/>
              <a:t>Ez</a:t>
            </a:r>
            <a:r>
              <a:rPr lang="en-US" dirty="0"/>
              <a:t> a </a:t>
            </a:r>
            <a:r>
              <a:rPr lang="en-US" dirty="0" err="1"/>
              <a:t>leginkább</a:t>
            </a:r>
            <a:r>
              <a:rPr lang="en-US" dirty="0"/>
              <a:t> </a:t>
            </a:r>
            <a:r>
              <a:rPr lang="en-US" dirty="0" err="1"/>
              <a:t>ismert</a:t>
            </a:r>
            <a:r>
              <a:rPr lang="en-US" dirty="0"/>
              <a:t> SAP </a:t>
            </a:r>
            <a:r>
              <a:rPr lang="en-US" dirty="0" err="1"/>
              <a:t>rendszer</a:t>
            </a:r>
            <a:r>
              <a:rPr lang="hu-HU" dirty="0"/>
              <a:t> („Az SAP”)</a:t>
            </a:r>
            <a:r>
              <a:rPr lang="en-US" dirty="0"/>
              <a:t>, </a:t>
            </a:r>
            <a:r>
              <a:rPr lang="en-US" dirty="0" err="1"/>
              <a:t>amelyet</a:t>
            </a:r>
            <a:r>
              <a:rPr lang="en-US" dirty="0"/>
              <a:t> ma is </a:t>
            </a:r>
            <a:r>
              <a:rPr lang="en-US" dirty="0" err="1"/>
              <a:t>nagyon</a:t>
            </a:r>
            <a:r>
              <a:rPr lang="en-US" dirty="0"/>
              <a:t> </a:t>
            </a:r>
            <a:r>
              <a:rPr lang="en-US" dirty="0" err="1"/>
              <a:t>sok</a:t>
            </a:r>
            <a:r>
              <a:rPr lang="en-US" dirty="0"/>
              <a:t> </a:t>
            </a:r>
            <a:r>
              <a:rPr lang="en-US" dirty="0" err="1"/>
              <a:t>installáció</a:t>
            </a:r>
            <a:r>
              <a:rPr lang="en-US" dirty="0"/>
              <a:t> </a:t>
            </a:r>
            <a:r>
              <a:rPr lang="en-US" dirty="0" err="1"/>
              <a:t>használ</a:t>
            </a:r>
            <a:r>
              <a:rPr lang="en-US" dirty="0"/>
              <a:t>. </a:t>
            </a:r>
          </a:p>
          <a:p>
            <a:r>
              <a:rPr lang="en-US" dirty="0"/>
              <a:t>Multi-tier client-server architecture. (</a:t>
            </a:r>
            <a:r>
              <a:rPr lang="en-US" dirty="0" err="1"/>
              <a:t>lásd</a:t>
            </a:r>
            <a:r>
              <a:rPr lang="en-US" dirty="0"/>
              <a:t>. </a:t>
            </a:r>
            <a:r>
              <a:rPr lang="en-US" dirty="0" err="1"/>
              <a:t>Később</a:t>
            </a:r>
            <a:r>
              <a:rPr lang="en-US" dirty="0"/>
              <a:t>)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4" name="Picture 4" descr="r3brücke">
            <a:extLst>
              <a:ext uri="{FF2B5EF4-FFF2-40B4-BE49-F238E27FC236}">
                <a16:creationId xmlns:a16="http://schemas.microsoft.com/office/drawing/2014/main" id="{79405F89-FDBA-4832-8223-63EB360A6E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lum bright="-10000" contras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52562" y="4555454"/>
            <a:ext cx="1801238" cy="16215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3800314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5CD8AA-E4BF-4DA2-B5A9-E0A318B84F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SAP – Történeti áttekintés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C9E56D7-8F7A-479E-913A-76B3B780100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/>
              <a:t>Legújabb generáció az </a:t>
            </a:r>
            <a:r>
              <a:rPr lang="en-US" dirty="0"/>
              <a:t>SAP </a:t>
            </a:r>
            <a:r>
              <a:rPr lang="hu-HU" dirty="0"/>
              <a:t>S/4HANA rendszere</a:t>
            </a:r>
          </a:p>
          <a:p>
            <a:r>
              <a:rPr lang="hu-HU" dirty="0"/>
              <a:t>SAP HANA memória alapú adatbázisra optimalizált, de más adatbáziskezelőkkel is együtt tud működni</a:t>
            </a:r>
          </a:p>
          <a:p>
            <a:r>
              <a:rPr lang="hu-HU" dirty="0"/>
              <a:t>Korszerű felhasználói felület technológiák támogatása</a:t>
            </a:r>
          </a:p>
          <a:p>
            <a:r>
              <a:rPr lang="hu-HU" dirty="0"/>
              <a:t>OLTP, OLAP</a:t>
            </a:r>
            <a:endParaRPr lang="en-US" dirty="0"/>
          </a:p>
          <a:p>
            <a:endParaRPr lang="en-US" dirty="0"/>
          </a:p>
        </p:txBody>
      </p:sp>
      <p:pic>
        <p:nvPicPr>
          <p:cNvPr id="4" name="Picture 2" descr="Képtalálat a következőre: „sap s4hana logo”">
            <a:extLst>
              <a:ext uri="{FF2B5EF4-FFF2-40B4-BE49-F238E27FC236}">
                <a16:creationId xmlns:a16="http://schemas.microsoft.com/office/drawing/2014/main" id="{3BFF61D5-3AED-4138-AE92-FDA73B359D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0062" y="4587065"/>
            <a:ext cx="3233738" cy="15898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987081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3C44A2-D6E8-876A-EF12-902270F490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SAP – Történeti áttekintés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A0DFEBF-5BC7-645D-0369-1CDC8A29420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/>
              <a:t>SAP S/4HANA </a:t>
            </a:r>
            <a:r>
              <a:rPr lang="hu-HU" dirty="0" err="1"/>
              <a:t>Private</a:t>
            </a:r>
            <a:r>
              <a:rPr lang="hu-HU" dirty="0"/>
              <a:t> </a:t>
            </a:r>
            <a:r>
              <a:rPr lang="hu-HU" dirty="0" err="1"/>
              <a:t>Cloud</a:t>
            </a:r>
            <a:r>
              <a:rPr lang="hu-HU" dirty="0"/>
              <a:t> Edition, SAP S/4HANA Public </a:t>
            </a:r>
            <a:r>
              <a:rPr lang="hu-HU" dirty="0" err="1"/>
              <a:t>Cloud</a:t>
            </a:r>
            <a:r>
              <a:rPr lang="hu-HU" dirty="0"/>
              <a:t> Edition</a:t>
            </a:r>
          </a:p>
          <a:p>
            <a:r>
              <a:rPr lang="en-GB" dirty="0"/>
              <a:t>SAP Business Technology Platform</a:t>
            </a:r>
          </a:p>
          <a:p>
            <a:r>
              <a:rPr lang="en-GB" dirty="0"/>
              <a:t>SAP PaaS, IaaS </a:t>
            </a:r>
            <a:r>
              <a:rPr lang="en-GB" dirty="0" err="1"/>
              <a:t>és</a:t>
            </a:r>
            <a:r>
              <a:rPr lang="en-GB" dirty="0"/>
              <a:t> SaaS </a:t>
            </a:r>
            <a:r>
              <a:rPr lang="en-GB" dirty="0" err="1"/>
              <a:t>együttese</a:t>
            </a:r>
            <a:endParaRPr lang="en-GB" dirty="0"/>
          </a:p>
          <a:p>
            <a:r>
              <a:rPr lang="en-GB" dirty="0"/>
              <a:t>ABAP on cloud (“aka Steampunk”)</a:t>
            </a:r>
          </a:p>
          <a:p>
            <a:r>
              <a:rPr lang="en-GB" dirty="0"/>
              <a:t>Cloud Application Programming Model (CAP) – Java, NodeJS</a:t>
            </a:r>
          </a:p>
          <a:p>
            <a:r>
              <a:rPr lang="en-GB" dirty="0"/>
              <a:t>Cloud Foundry, K8, Kafka, …</a:t>
            </a:r>
          </a:p>
        </p:txBody>
      </p:sp>
    </p:spTree>
    <p:extLst>
      <p:ext uri="{BB962C8B-B14F-4D97-AF65-F5344CB8AC3E}">
        <p14:creationId xmlns:p14="http://schemas.microsoft.com/office/powerpoint/2010/main" val="42867528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7264DD-0001-4C50-AD90-ADBE203AC5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SAP – Történeti áttekintés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C4E3E46-EF3D-4F8D-BCED-16C5DBF7727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6B36EEA-D8BD-451D-B8BE-8F57C1A83C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59704" y="1953419"/>
            <a:ext cx="7313613" cy="4095750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9059532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4C218E-0212-44AD-BEDF-AFA9AC7701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Egy SAP megoldás felépítése</a:t>
            </a:r>
            <a:endParaRPr lang="en-US" dirty="0"/>
          </a:p>
        </p:txBody>
      </p:sp>
      <p:pic>
        <p:nvPicPr>
          <p:cNvPr id="4" name="Content Placeholder 3" descr="4_Layers">
            <a:extLst>
              <a:ext uri="{FF2B5EF4-FFF2-40B4-BE49-F238E27FC236}">
                <a16:creationId xmlns:a16="http://schemas.microsoft.com/office/drawing/2014/main" id="{AE12FF46-0F27-4145-AD91-3FBAD41800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0691" y="1269110"/>
            <a:ext cx="5506295" cy="55888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53EAA920-04A5-4B8A-827E-C84F13D68B04}"/>
              </a:ext>
            </a:extLst>
          </p:cNvPr>
          <p:cNvSpPr txBox="1"/>
          <p:nvPr/>
        </p:nvSpPr>
        <p:spPr>
          <a:xfrm>
            <a:off x="2191339" y="5848350"/>
            <a:ext cx="28003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b="1" dirty="0"/>
              <a:t>Hardveres környezet</a:t>
            </a:r>
            <a:endParaRPr lang="en-US" b="1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BE7EC4B-A7EB-4230-9DEF-7F34466ABF39}"/>
              </a:ext>
            </a:extLst>
          </p:cNvPr>
          <p:cNvSpPr txBox="1"/>
          <p:nvPr/>
        </p:nvSpPr>
        <p:spPr>
          <a:xfrm>
            <a:off x="2191339" y="4562475"/>
            <a:ext cx="28003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b="1" dirty="0"/>
              <a:t>Technológiai platform</a:t>
            </a:r>
            <a:endParaRPr lang="en-US" b="1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4C01CA7-D97B-44E8-98D4-C2CD5BCFC494}"/>
              </a:ext>
            </a:extLst>
          </p:cNvPr>
          <p:cNvSpPr txBox="1"/>
          <p:nvPr/>
        </p:nvSpPr>
        <p:spPr>
          <a:xfrm>
            <a:off x="2191339" y="3461266"/>
            <a:ext cx="28003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b="1" dirty="0"/>
              <a:t>Üzleti alkalmazások, modulok, megoldások</a:t>
            </a:r>
            <a:endParaRPr lang="en-US" b="1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742B064-19EB-456C-8399-B8699EEC13A9}"/>
              </a:ext>
            </a:extLst>
          </p:cNvPr>
          <p:cNvSpPr txBox="1"/>
          <p:nvPr/>
        </p:nvSpPr>
        <p:spPr>
          <a:xfrm>
            <a:off x="2191339" y="2298055"/>
            <a:ext cx="28003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b="1" dirty="0"/>
              <a:t>Üzleti folyamatok, megoldások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1501327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81E9A8-C659-4D96-A4AE-C96BBE4C68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1. alkalom vázlata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79AA906-5F9F-4442-8475-24B091CCC0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6656" y="2011680"/>
            <a:ext cx="10753725" cy="4533053"/>
          </a:xfrm>
        </p:spPr>
        <p:txBody>
          <a:bodyPr>
            <a:normAutofit/>
          </a:bodyPr>
          <a:lstStyle/>
          <a:p>
            <a:pPr marL="4572" lvl="1" indent="0">
              <a:buNone/>
            </a:pPr>
            <a:r>
              <a:rPr lang="hu-HU" dirty="0"/>
              <a:t>SAP történeti áttekintés</a:t>
            </a:r>
          </a:p>
          <a:p>
            <a:pPr marL="4572" lvl="1" indent="0">
              <a:buNone/>
            </a:pPr>
            <a:r>
              <a:rPr lang="hu-HU" dirty="0"/>
              <a:t>Egy üzleti megoldás felépítése</a:t>
            </a:r>
          </a:p>
          <a:p>
            <a:pPr marL="457200" lvl="1" indent="0">
              <a:buNone/>
            </a:pPr>
            <a:endParaRPr lang="hu-HU" dirty="0"/>
          </a:p>
          <a:p>
            <a:pPr marL="4572" lvl="1" indent="0">
              <a:buNone/>
            </a:pPr>
            <a:r>
              <a:rPr lang="hu-HU" dirty="0"/>
              <a:t>SAP R/3 rendszer magas szintű felépítése</a:t>
            </a:r>
            <a:endParaRPr lang="en-US" dirty="0"/>
          </a:p>
          <a:p>
            <a:pPr marL="4572" lvl="1" indent="0">
              <a:buNone/>
            </a:pPr>
            <a:r>
              <a:rPr lang="hu-HU" dirty="0"/>
              <a:t>SAP S4HANA rendszer magas szintű felépítése</a:t>
            </a:r>
          </a:p>
          <a:p>
            <a:pPr marL="4572" lvl="1" indent="0">
              <a:buNone/>
            </a:pPr>
            <a:r>
              <a:rPr lang="hu-HU" dirty="0"/>
              <a:t>SAP </a:t>
            </a:r>
            <a:r>
              <a:rPr lang="hu-HU" dirty="0" err="1"/>
              <a:t>Cloud</a:t>
            </a:r>
            <a:r>
              <a:rPr lang="hu-HU" dirty="0"/>
              <a:t> Platform magas szintű felépítése</a:t>
            </a:r>
          </a:p>
          <a:p>
            <a:pPr lvl="1"/>
            <a:endParaRPr lang="hu-HU" dirty="0"/>
          </a:p>
          <a:p>
            <a:pPr marL="4572" lvl="1" indent="0">
              <a:buNone/>
            </a:pPr>
            <a:r>
              <a:rPr lang="hu-HU" dirty="0" err="1"/>
              <a:t>Fundamental</a:t>
            </a:r>
            <a:r>
              <a:rPr lang="hu-HU" dirty="0"/>
              <a:t> Modelling </a:t>
            </a:r>
            <a:r>
              <a:rPr lang="hu-HU" dirty="0" err="1"/>
              <a:t>Concept</a:t>
            </a:r>
            <a:r>
              <a:rPr lang="hu-HU" dirty="0"/>
              <a:t> (FMC), SAP </a:t>
            </a:r>
            <a:r>
              <a:rPr lang="hu-HU" dirty="0" err="1"/>
              <a:t>Standarized</a:t>
            </a:r>
            <a:r>
              <a:rPr lang="hu-HU" dirty="0"/>
              <a:t> </a:t>
            </a:r>
            <a:r>
              <a:rPr lang="hu-HU" dirty="0" err="1"/>
              <a:t>Technical</a:t>
            </a:r>
            <a:r>
              <a:rPr lang="hu-HU" dirty="0"/>
              <a:t> </a:t>
            </a:r>
            <a:r>
              <a:rPr lang="hu-HU" dirty="0" err="1"/>
              <a:t>Architecture</a:t>
            </a:r>
            <a:r>
              <a:rPr lang="hu-HU" dirty="0"/>
              <a:t> </a:t>
            </a:r>
            <a:r>
              <a:rPr lang="hu-HU" dirty="0" err="1"/>
              <a:t>Modeling</a:t>
            </a:r>
            <a:r>
              <a:rPr lang="hu-HU" dirty="0"/>
              <a:t> (TAM)</a:t>
            </a:r>
          </a:p>
          <a:p>
            <a:pPr marL="205740" lvl="2" indent="0">
              <a:buNone/>
            </a:pPr>
            <a:r>
              <a:rPr lang="en-GB" dirty="0"/>
              <a:t>Compositional Modelling</a:t>
            </a:r>
            <a:endParaRPr lang="hu-HU" dirty="0"/>
          </a:p>
          <a:p>
            <a:pPr marL="205740" lvl="2" indent="0">
              <a:buNone/>
            </a:pPr>
            <a:r>
              <a:rPr lang="en-GB" dirty="0"/>
              <a:t>Entity-relation</a:t>
            </a:r>
            <a:r>
              <a:rPr lang="hu-HU" dirty="0"/>
              <a:t>, </a:t>
            </a:r>
            <a:r>
              <a:rPr lang="en-GB" dirty="0"/>
              <a:t>Topology map </a:t>
            </a:r>
            <a:endParaRPr lang="hu-HU" dirty="0"/>
          </a:p>
          <a:p>
            <a:pPr marL="205740" lvl="2" indent="0">
              <a:buNone/>
            </a:pPr>
            <a:r>
              <a:rPr lang="hu-HU" dirty="0" err="1"/>
              <a:t>Activity</a:t>
            </a:r>
            <a:r>
              <a:rPr lang="hu-HU" dirty="0"/>
              <a:t> diagram, </a:t>
            </a:r>
            <a:r>
              <a:rPr lang="hu-HU" dirty="0" err="1"/>
              <a:t>State</a:t>
            </a:r>
            <a:r>
              <a:rPr lang="hu-HU" dirty="0"/>
              <a:t> diagram, </a:t>
            </a:r>
            <a:r>
              <a:rPr lang="hu-HU" dirty="0" err="1"/>
              <a:t>Sequence</a:t>
            </a:r>
            <a:r>
              <a:rPr lang="hu-HU" dirty="0"/>
              <a:t> diagram</a:t>
            </a:r>
          </a:p>
          <a:p>
            <a:pPr marL="457200" lvl="1" indent="0">
              <a:buNone/>
            </a:pPr>
            <a:endParaRPr lang="hu-HU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060568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6AEA08-DC38-47E5-8FE5-C8D7DFDEAB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Hardveres környezet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4C0B5D8-F938-466A-9237-0FF0099301C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 </a:t>
            </a:r>
            <a:r>
              <a:rPr lang="en-US" dirty="0" err="1"/>
              <a:t>klasszikus</a:t>
            </a:r>
            <a:r>
              <a:rPr lang="en-US" dirty="0"/>
              <a:t> SAP hardware </a:t>
            </a:r>
            <a:r>
              <a:rPr lang="en-US" dirty="0" err="1"/>
              <a:t>független</a:t>
            </a:r>
            <a:r>
              <a:rPr lang="en-US" dirty="0"/>
              <a:t> </a:t>
            </a:r>
            <a:r>
              <a:rPr lang="en-US" dirty="0" err="1"/>
              <a:t>környezetre</a:t>
            </a:r>
            <a:r>
              <a:rPr lang="en-US" dirty="0"/>
              <a:t> </a:t>
            </a:r>
            <a:r>
              <a:rPr lang="en-US" dirty="0" err="1"/>
              <a:t>tervezett</a:t>
            </a:r>
            <a:endParaRPr lang="en-US" dirty="0"/>
          </a:p>
          <a:p>
            <a:endParaRPr lang="en-US" dirty="0"/>
          </a:p>
          <a:p>
            <a:r>
              <a:rPr lang="en-US" dirty="0"/>
              <a:t>A </a:t>
            </a:r>
            <a:r>
              <a:rPr lang="en-US" dirty="0" err="1"/>
              <a:t>forráskódot</a:t>
            </a:r>
            <a:r>
              <a:rPr lang="en-US" dirty="0"/>
              <a:t> </a:t>
            </a:r>
            <a:r>
              <a:rPr lang="en-US" dirty="0" err="1"/>
              <a:t>nem</a:t>
            </a:r>
            <a:r>
              <a:rPr lang="en-US" dirty="0"/>
              <a:t> </a:t>
            </a:r>
            <a:r>
              <a:rPr lang="en-US" dirty="0" err="1"/>
              <a:t>az</a:t>
            </a:r>
            <a:r>
              <a:rPr lang="en-US" dirty="0"/>
              <a:t> </a:t>
            </a:r>
            <a:r>
              <a:rPr lang="en-US" dirty="0" err="1"/>
              <a:t>operációs</a:t>
            </a:r>
            <a:r>
              <a:rPr lang="en-US" dirty="0"/>
              <a:t> </a:t>
            </a:r>
            <a:r>
              <a:rPr lang="en-US" dirty="0" err="1"/>
              <a:t>rendszer</a:t>
            </a:r>
            <a:r>
              <a:rPr lang="en-US" dirty="0"/>
              <a:t> </a:t>
            </a:r>
            <a:r>
              <a:rPr lang="en-US" dirty="0" err="1"/>
              <a:t>által</a:t>
            </a:r>
            <a:r>
              <a:rPr lang="en-US" dirty="0"/>
              <a:t> </a:t>
            </a:r>
            <a:r>
              <a:rPr lang="en-US" dirty="0" err="1"/>
              <a:t>kezelt</a:t>
            </a:r>
            <a:r>
              <a:rPr lang="en-US" dirty="0"/>
              <a:t> </a:t>
            </a:r>
            <a:r>
              <a:rPr lang="en-US" dirty="0" err="1"/>
              <a:t>fájl</a:t>
            </a:r>
            <a:r>
              <a:rPr lang="en-US" dirty="0"/>
              <a:t> </a:t>
            </a:r>
            <a:r>
              <a:rPr lang="en-US" dirty="0" err="1"/>
              <a:t>rendszerben</a:t>
            </a:r>
            <a:r>
              <a:rPr lang="en-US" dirty="0"/>
              <a:t> </a:t>
            </a:r>
            <a:r>
              <a:rPr lang="en-US" dirty="0" err="1"/>
              <a:t>tárolja</a:t>
            </a:r>
            <a:r>
              <a:rPr lang="en-US" dirty="0"/>
              <a:t>, </a:t>
            </a:r>
            <a:r>
              <a:rPr lang="en-US" dirty="0" err="1"/>
              <a:t>hanem</a:t>
            </a:r>
            <a:r>
              <a:rPr lang="en-US" dirty="0"/>
              <a:t> </a:t>
            </a:r>
            <a:r>
              <a:rPr lang="en-US" dirty="0" err="1"/>
              <a:t>az</a:t>
            </a:r>
            <a:r>
              <a:rPr lang="en-US" dirty="0"/>
              <a:t> </a:t>
            </a:r>
            <a:r>
              <a:rPr lang="en-US" dirty="0" err="1"/>
              <a:t>adatbázisban</a:t>
            </a:r>
            <a:r>
              <a:rPr lang="en-US" dirty="0"/>
              <a:t>.</a:t>
            </a:r>
          </a:p>
          <a:p>
            <a:r>
              <a:rPr lang="en-US" dirty="0" err="1"/>
              <a:t>Első</a:t>
            </a:r>
            <a:r>
              <a:rPr lang="en-US" dirty="0"/>
              <a:t> </a:t>
            </a:r>
            <a:r>
              <a:rPr lang="en-US" dirty="0" err="1"/>
              <a:t>hozzáféréskor</a:t>
            </a:r>
            <a:r>
              <a:rPr lang="en-US" dirty="0"/>
              <a:t> </a:t>
            </a:r>
            <a:r>
              <a:rPr lang="en-US" dirty="0" err="1"/>
              <a:t>fordítja</a:t>
            </a:r>
            <a:r>
              <a:rPr lang="hu-HU" dirty="0"/>
              <a:t> a forráskódot</a:t>
            </a:r>
            <a:r>
              <a:rPr lang="en-US" dirty="0"/>
              <a:t> </a:t>
            </a:r>
            <a:r>
              <a:rPr lang="en-US" dirty="0" err="1"/>
              <a:t>az</a:t>
            </a:r>
            <a:r>
              <a:rPr lang="en-US" dirty="0"/>
              <a:t> </a:t>
            </a:r>
            <a:r>
              <a:rPr lang="en-US" dirty="0" err="1"/>
              <a:t>adott</a:t>
            </a:r>
            <a:r>
              <a:rPr lang="en-US" dirty="0"/>
              <a:t> </a:t>
            </a:r>
            <a:r>
              <a:rPr lang="en-US" dirty="0" err="1"/>
              <a:t>operációs</a:t>
            </a:r>
            <a:r>
              <a:rPr lang="en-US" dirty="0"/>
              <a:t> </a:t>
            </a:r>
            <a:r>
              <a:rPr lang="en-US" dirty="0" err="1"/>
              <a:t>rendszerre</a:t>
            </a:r>
            <a:r>
              <a:rPr lang="en-US" dirty="0"/>
              <a:t>, </a:t>
            </a:r>
            <a:r>
              <a:rPr lang="en-US" dirty="0" err="1"/>
              <a:t>majd</a:t>
            </a:r>
            <a:r>
              <a:rPr lang="en-US" dirty="0"/>
              <a:t> a</a:t>
            </a:r>
            <a:r>
              <a:rPr lang="hu-HU" dirty="0"/>
              <a:t> lefordított</a:t>
            </a:r>
            <a:r>
              <a:rPr lang="en-US" dirty="0"/>
              <a:t> </a:t>
            </a:r>
            <a:r>
              <a:rPr lang="en-US" dirty="0" err="1"/>
              <a:t>bájtkódot</a:t>
            </a:r>
            <a:r>
              <a:rPr lang="en-US" dirty="0"/>
              <a:t> </a:t>
            </a:r>
            <a:r>
              <a:rPr lang="en-US" dirty="0" err="1"/>
              <a:t>eltárolja</a:t>
            </a:r>
            <a:r>
              <a:rPr lang="en-US" dirty="0"/>
              <a:t>.</a:t>
            </a:r>
            <a:r>
              <a:rPr lang="hu-HU" dirty="0"/>
              <a:t> A fordítás az első hozzáféréskor történik (</a:t>
            </a:r>
            <a:r>
              <a:rPr lang="hu-HU" dirty="0" err="1"/>
              <a:t>interpreteres</a:t>
            </a:r>
            <a:r>
              <a:rPr lang="hu-HU" dirty="0"/>
              <a:t>).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05572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C7D4EE-1E1E-403C-8609-3854818521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SAP </a:t>
            </a:r>
            <a:r>
              <a:rPr lang="hu-HU" dirty="0" err="1"/>
              <a:t>NetWeaver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4FE51FB-9B78-42F8-A37D-816CD0C42C6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u-HU" dirty="0"/>
              <a:t>Az SAP</a:t>
            </a:r>
            <a:r>
              <a:rPr lang="en-GB" dirty="0"/>
              <a:t> </a:t>
            </a:r>
            <a:r>
              <a:rPr lang="en-GB" dirty="0" err="1"/>
              <a:t>Netweaver</a:t>
            </a:r>
            <a:r>
              <a:rPr lang="en-GB" dirty="0"/>
              <a:t> </a:t>
            </a:r>
            <a:r>
              <a:rPr lang="en-GB" dirty="0" err="1"/>
              <a:t>az</a:t>
            </a:r>
            <a:r>
              <a:rPr lang="en-GB" dirty="0"/>
              <a:t> SAP R3 </a:t>
            </a:r>
            <a:r>
              <a:rPr lang="en-GB" dirty="0" err="1"/>
              <a:t>és</a:t>
            </a:r>
            <a:r>
              <a:rPr lang="en-GB" dirty="0"/>
              <a:t> </a:t>
            </a:r>
            <a:r>
              <a:rPr lang="en-GB" dirty="0" err="1"/>
              <a:t>az</a:t>
            </a:r>
            <a:r>
              <a:rPr lang="en-GB" dirty="0"/>
              <a:t> S</a:t>
            </a:r>
            <a:r>
              <a:rPr lang="hu-HU" dirty="0"/>
              <a:t>/</a:t>
            </a:r>
            <a:r>
              <a:rPr lang="en-GB" dirty="0"/>
              <a:t>4HANA </a:t>
            </a:r>
            <a:r>
              <a:rPr lang="en-GB" dirty="0" err="1"/>
              <a:t>OnPremise</a:t>
            </a:r>
            <a:r>
              <a:rPr lang="hu-HU" dirty="0"/>
              <a:t>, S/4HANA </a:t>
            </a:r>
            <a:r>
              <a:rPr lang="hu-HU" dirty="0" err="1"/>
              <a:t>Private</a:t>
            </a:r>
            <a:r>
              <a:rPr lang="hu-HU" dirty="0"/>
              <a:t> </a:t>
            </a:r>
            <a:r>
              <a:rPr lang="hu-HU" dirty="0" err="1"/>
              <a:t>Cloud</a:t>
            </a:r>
            <a:r>
              <a:rPr lang="hu-HU" dirty="0"/>
              <a:t> Edition technológiai platformja</a:t>
            </a:r>
          </a:p>
          <a:p>
            <a:r>
              <a:rPr lang="hu-HU" dirty="0"/>
              <a:t>A SAP </a:t>
            </a:r>
            <a:r>
              <a:rPr lang="hu-HU" dirty="0" err="1"/>
              <a:t>NetWeaver</a:t>
            </a:r>
            <a:r>
              <a:rPr lang="hu-HU" dirty="0"/>
              <a:t> </a:t>
            </a:r>
            <a:r>
              <a:rPr lang="hu-HU" dirty="0" err="1"/>
              <a:t>verziózott</a:t>
            </a:r>
            <a:r>
              <a:rPr lang="hu-HU" dirty="0"/>
              <a:t>, szolgáltatásai verzióktól függően érhetőek el</a:t>
            </a:r>
          </a:p>
          <a:p>
            <a:r>
              <a:rPr lang="hu-HU" dirty="0"/>
              <a:t>Feladata az ABAP (és JAVA) futtatási környezet biztosítása, az operációs rendszer és az adatbázis elrejtése az SAP alkalmazások számára</a:t>
            </a:r>
          </a:p>
          <a:p>
            <a:r>
              <a:rPr lang="hu-HU" dirty="0"/>
              <a:t>Rendszerintegrációs lehetőségek</a:t>
            </a:r>
          </a:p>
          <a:p>
            <a:r>
              <a:rPr lang="hu-HU" dirty="0"/>
              <a:t>Alkalmazási infrastruktúra (jogosultságkezelés, sorkezelés, nyomtatás támogatás, stb.)</a:t>
            </a:r>
          </a:p>
          <a:p>
            <a:endParaRPr lang="hu-HU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974655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412E9A-4E87-406D-8267-40D6A1948C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SAP R/3 modulok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668606-232B-42AE-B16E-9759938A35B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Az SAP </a:t>
            </a:r>
            <a:r>
              <a:rPr lang="hu-HU" dirty="0"/>
              <a:t>R/3 </a:t>
            </a:r>
            <a:r>
              <a:rPr lang="en-US" dirty="0" err="1"/>
              <a:t>modulokat</a:t>
            </a:r>
            <a:r>
              <a:rPr lang="en-US" dirty="0"/>
              <a:t> </a:t>
            </a:r>
            <a:r>
              <a:rPr lang="en-US" dirty="0" err="1"/>
              <a:t>funkciójuk</a:t>
            </a:r>
            <a:r>
              <a:rPr lang="en-US" dirty="0"/>
              <a:t> </a:t>
            </a:r>
            <a:r>
              <a:rPr lang="en-US" dirty="0" err="1"/>
              <a:t>szerint</a:t>
            </a:r>
            <a:r>
              <a:rPr lang="en-US" dirty="0"/>
              <a:t> </a:t>
            </a:r>
            <a:r>
              <a:rPr lang="en-US" dirty="0" err="1"/>
              <a:t>három</a:t>
            </a:r>
            <a:r>
              <a:rPr lang="en-US" dirty="0"/>
              <a:t> </a:t>
            </a:r>
            <a:r>
              <a:rPr lang="en-US" dirty="0" err="1"/>
              <a:t>nagy</a:t>
            </a:r>
            <a:r>
              <a:rPr lang="en-US" dirty="0"/>
              <a:t> </a:t>
            </a:r>
            <a:r>
              <a:rPr lang="en-US" dirty="0" err="1"/>
              <a:t>csoportba</a:t>
            </a:r>
            <a:r>
              <a:rPr lang="en-US" dirty="0"/>
              <a:t> </a:t>
            </a:r>
            <a:r>
              <a:rPr lang="en-US" dirty="0" err="1"/>
              <a:t>oszthatjuk</a:t>
            </a:r>
            <a:r>
              <a:rPr lang="en-US" dirty="0"/>
              <a:t>: </a:t>
            </a:r>
            <a:r>
              <a:rPr lang="en-US" dirty="0" err="1"/>
              <a:t>logisztikai</a:t>
            </a:r>
            <a:r>
              <a:rPr lang="en-US" dirty="0"/>
              <a:t>, </a:t>
            </a:r>
            <a:r>
              <a:rPr lang="en-US" dirty="0" err="1"/>
              <a:t>pénzügyi</a:t>
            </a:r>
            <a:r>
              <a:rPr lang="en-US" dirty="0"/>
              <a:t> </a:t>
            </a:r>
            <a:r>
              <a:rPr lang="en-US" dirty="0" err="1"/>
              <a:t>és</a:t>
            </a:r>
            <a:r>
              <a:rPr lang="en-US" dirty="0"/>
              <a:t> </a:t>
            </a:r>
            <a:r>
              <a:rPr lang="en-US" dirty="0" err="1"/>
              <a:t>emberi</a:t>
            </a:r>
            <a:r>
              <a:rPr lang="en-US" dirty="0"/>
              <a:t> </a:t>
            </a:r>
            <a:r>
              <a:rPr lang="en-US" dirty="0" err="1"/>
              <a:t>erőforrás</a:t>
            </a:r>
            <a:r>
              <a:rPr lang="en-US" dirty="0"/>
              <a:t> </a:t>
            </a:r>
            <a:r>
              <a:rPr lang="en-US" dirty="0" err="1"/>
              <a:t>alkalmazások</a:t>
            </a:r>
            <a:r>
              <a:rPr lang="en-US" dirty="0"/>
              <a:t>. </a:t>
            </a:r>
          </a:p>
          <a:p>
            <a:endParaRPr lang="en-US" dirty="0"/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0A81C9EA-AD86-404F-951A-D3A3FDC049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5337" y="2920556"/>
            <a:ext cx="2981325" cy="2781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Flowchart: Process 4">
            <a:extLst>
              <a:ext uri="{FF2B5EF4-FFF2-40B4-BE49-F238E27FC236}">
                <a16:creationId xmlns:a16="http://schemas.microsoft.com/office/drawing/2014/main" id="{95569BF1-43D0-43DA-A0E0-27B19B0B24D2}"/>
              </a:ext>
            </a:extLst>
          </p:cNvPr>
          <p:cNvSpPr/>
          <p:nvPr/>
        </p:nvSpPr>
        <p:spPr bwMode="gray">
          <a:xfrm>
            <a:off x="2344738" y="2920556"/>
            <a:ext cx="1294411" cy="2719451"/>
          </a:xfrm>
          <a:prstGeom prst="flowChartProcess">
            <a:avLst/>
          </a:prstGeom>
          <a:solidFill>
            <a:schemeClr val="accent4">
              <a:lumMod val="75000"/>
            </a:schemeClr>
          </a:solidFill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90000" tIns="72000" rIns="90000" bIns="72000" anchor="ctr"/>
          <a:lstStyle/>
          <a:p>
            <a:pPr algn="ctr">
              <a:spcBef>
                <a:spcPct val="50000"/>
              </a:spcBef>
              <a:buClr>
                <a:srgbClr val="F0AB00"/>
              </a:buClr>
              <a:buSzPct val="80000"/>
              <a:defRPr/>
            </a:pPr>
            <a:r>
              <a:rPr lang="hu-HU" kern="0" dirty="0">
                <a:ln>
                  <a:solidFill>
                    <a:schemeClr val="tx1"/>
                  </a:solidFill>
                </a:ln>
                <a:ea typeface="Arial Unicode MS" pitchFamily="34" charset="-128"/>
                <a:cs typeface="Arial Unicode MS" pitchFamily="34" charset="-128"/>
              </a:rPr>
              <a:t>Logisztikai:</a:t>
            </a:r>
          </a:p>
          <a:p>
            <a:pPr algn="ctr">
              <a:spcBef>
                <a:spcPct val="50000"/>
              </a:spcBef>
              <a:buClr>
                <a:srgbClr val="F0AB00"/>
              </a:buClr>
              <a:buSzPct val="80000"/>
              <a:defRPr/>
            </a:pPr>
            <a:r>
              <a:rPr lang="hu-HU" kern="0" dirty="0">
                <a:ea typeface="Arial Unicode MS" pitchFamily="34" charset="-128"/>
                <a:cs typeface="Arial Unicode MS" pitchFamily="34" charset="-128"/>
              </a:rPr>
              <a:t>SD</a:t>
            </a:r>
          </a:p>
          <a:p>
            <a:pPr algn="ctr">
              <a:spcBef>
                <a:spcPct val="50000"/>
              </a:spcBef>
              <a:buClr>
                <a:srgbClr val="F0AB00"/>
              </a:buClr>
              <a:buSzPct val="80000"/>
              <a:defRPr/>
            </a:pPr>
            <a:r>
              <a:rPr lang="hu-HU" kern="0" dirty="0">
                <a:ea typeface="Arial Unicode MS" pitchFamily="34" charset="-128"/>
                <a:cs typeface="Arial Unicode MS" pitchFamily="34" charset="-128"/>
              </a:rPr>
              <a:t>MM</a:t>
            </a:r>
          </a:p>
          <a:p>
            <a:pPr algn="ctr">
              <a:spcBef>
                <a:spcPct val="50000"/>
              </a:spcBef>
              <a:buClr>
                <a:srgbClr val="F0AB00"/>
              </a:buClr>
              <a:buSzPct val="80000"/>
              <a:defRPr/>
            </a:pPr>
            <a:r>
              <a:rPr lang="hu-HU" kern="0" dirty="0">
                <a:ea typeface="Arial Unicode MS" pitchFamily="34" charset="-128"/>
                <a:cs typeface="Arial Unicode MS" pitchFamily="34" charset="-128"/>
              </a:rPr>
              <a:t>PP</a:t>
            </a:r>
          </a:p>
          <a:p>
            <a:pPr algn="ctr">
              <a:spcBef>
                <a:spcPct val="50000"/>
              </a:spcBef>
              <a:buClr>
                <a:srgbClr val="F0AB00"/>
              </a:buClr>
              <a:buSzPct val="80000"/>
              <a:defRPr/>
            </a:pPr>
            <a:r>
              <a:rPr lang="hu-HU" kern="0" dirty="0">
                <a:ea typeface="Arial Unicode MS" pitchFamily="34" charset="-128"/>
                <a:cs typeface="Arial Unicode MS" pitchFamily="34" charset="-128"/>
              </a:rPr>
              <a:t>QM</a:t>
            </a:r>
          </a:p>
          <a:p>
            <a:pPr algn="ctr">
              <a:spcBef>
                <a:spcPct val="50000"/>
              </a:spcBef>
              <a:buClr>
                <a:srgbClr val="F0AB00"/>
              </a:buClr>
              <a:buSzPct val="80000"/>
              <a:defRPr/>
            </a:pPr>
            <a:r>
              <a:rPr lang="hu-HU" kern="0" dirty="0">
                <a:ea typeface="Arial Unicode MS" pitchFamily="34" charset="-128"/>
                <a:cs typeface="Arial Unicode MS" pitchFamily="34" charset="-128"/>
              </a:rPr>
              <a:t>PM</a:t>
            </a:r>
          </a:p>
        </p:txBody>
      </p:sp>
      <p:sp>
        <p:nvSpPr>
          <p:cNvPr id="6" name="Flowchart: Process 5">
            <a:extLst>
              <a:ext uri="{FF2B5EF4-FFF2-40B4-BE49-F238E27FC236}">
                <a16:creationId xmlns:a16="http://schemas.microsoft.com/office/drawing/2014/main" id="{87CC4F58-CBF2-4949-9FDD-1D99EDFCE3E3}"/>
              </a:ext>
            </a:extLst>
          </p:cNvPr>
          <p:cNvSpPr/>
          <p:nvPr/>
        </p:nvSpPr>
        <p:spPr bwMode="gray">
          <a:xfrm>
            <a:off x="5449093" y="5850763"/>
            <a:ext cx="1293812" cy="796925"/>
          </a:xfrm>
          <a:prstGeom prst="flowChartProcess">
            <a:avLst/>
          </a:prstGeom>
          <a:solidFill>
            <a:srgbClr val="FFC000"/>
          </a:solidFill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90000" tIns="72000" rIns="90000" bIns="72000" anchor="ctr"/>
          <a:lstStyle/>
          <a:p>
            <a:pPr algn="ctr">
              <a:spcBef>
                <a:spcPct val="50000"/>
              </a:spcBef>
              <a:buClr>
                <a:srgbClr val="F0AB00"/>
              </a:buClr>
              <a:buSzPct val="80000"/>
              <a:defRPr/>
            </a:pPr>
            <a:endParaRPr lang="hu-HU" b="1" kern="0" dirty="0">
              <a:ea typeface="Arial Unicode MS" pitchFamily="34" charset="-128"/>
              <a:cs typeface="Arial Unicode MS" pitchFamily="34" charset="-128"/>
            </a:endParaRPr>
          </a:p>
          <a:p>
            <a:pPr algn="ctr">
              <a:spcBef>
                <a:spcPct val="50000"/>
              </a:spcBef>
              <a:buClr>
                <a:srgbClr val="F0AB00"/>
              </a:buClr>
              <a:buSzPct val="80000"/>
              <a:defRPr/>
            </a:pPr>
            <a:r>
              <a:rPr lang="hu-HU" b="1" kern="0" dirty="0">
                <a:ea typeface="Arial Unicode MS" pitchFamily="34" charset="-128"/>
                <a:cs typeface="Arial Unicode MS" pitchFamily="34" charset="-128"/>
              </a:rPr>
              <a:t>Emberi erőforrás (HR)</a:t>
            </a:r>
          </a:p>
          <a:p>
            <a:pPr algn="ctr">
              <a:spcBef>
                <a:spcPct val="50000"/>
              </a:spcBef>
              <a:buClr>
                <a:srgbClr val="F0AB00"/>
              </a:buClr>
              <a:buSzPct val="80000"/>
              <a:defRPr/>
            </a:pPr>
            <a:endParaRPr lang="hu-HU" b="1" kern="0" dirty="0"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7" name="Flowchart: Process 6">
            <a:extLst>
              <a:ext uri="{FF2B5EF4-FFF2-40B4-BE49-F238E27FC236}">
                <a16:creationId xmlns:a16="http://schemas.microsoft.com/office/drawing/2014/main" id="{227A1BC8-313E-459C-B286-9DBAA7997273}"/>
              </a:ext>
            </a:extLst>
          </p:cNvPr>
          <p:cNvSpPr/>
          <p:nvPr/>
        </p:nvSpPr>
        <p:spPr bwMode="gray">
          <a:xfrm>
            <a:off x="8552850" y="2920556"/>
            <a:ext cx="1200150" cy="2719387"/>
          </a:xfrm>
          <a:prstGeom prst="flowChartProcess">
            <a:avLst/>
          </a:prstGeom>
          <a:solidFill>
            <a:srgbClr val="9E3039"/>
          </a:solidFill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90000" tIns="72000" rIns="90000" bIns="72000" anchor="ctr"/>
          <a:lstStyle/>
          <a:p>
            <a:pPr algn="ctr">
              <a:spcBef>
                <a:spcPct val="50000"/>
              </a:spcBef>
              <a:buClr>
                <a:srgbClr val="F0AB00"/>
              </a:buClr>
              <a:buSzPct val="80000"/>
              <a:defRPr/>
            </a:pPr>
            <a:endParaRPr lang="hu-HU" kern="0" dirty="0">
              <a:ea typeface="Arial Unicode MS" pitchFamily="34" charset="-128"/>
              <a:cs typeface="Arial Unicode MS" pitchFamily="34" charset="-128"/>
            </a:endParaRPr>
          </a:p>
          <a:p>
            <a:pPr algn="ctr">
              <a:spcBef>
                <a:spcPct val="50000"/>
              </a:spcBef>
              <a:buClr>
                <a:srgbClr val="F0AB00"/>
              </a:buClr>
              <a:buSzPct val="80000"/>
              <a:defRPr/>
            </a:pPr>
            <a:r>
              <a:rPr lang="hu-HU" b="1" kern="0" dirty="0">
                <a:ea typeface="Arial Unicode MS" pitchFamily="34" charset="-128"/>
                <a:cs typeface="Arial Unicode MS" pitchFamily="34" charset="-128"/>
              </a:rPr>
              <a:t>Pénzügyi:</a:t>
            </a:r>
          </a:p>
          <a:p>
            <a:pPr algn="ctr">
              <a:spcBef>
                <a:spcPct val="50000"/>
              </a:spcBef>
              <a:buClr>
                <a:srgbClr val="F0AB00"/>
              </a:buClr>
              <a:buSzPct val="80000"/>
              <a:defRPr/>
            </a:pPr>
            <a:r>
              <a:rPr lang="hu-HU" kern="0" dirty="0">
                <a:ea typeface="Arial Unicode MS" pitchFamily="34" charset="-128"/>
                <a:cs typeface="Arial Unicode MS" pitchFamily="34" charset="-128"/>
              </a:rPr>
              <a:t>FI</a:t>
            </a:r>
          </a:p>
          <a:p>
            <a:pPr algn="ctr">
              <a:spcBef>
                <a:spcPct val="50000"/>
              </a:spcBef>
              <a:buClr>
                <a:srgbClr val="F0AB00"/>
              </a:buClr>
              <a:buSzPct val="80000"/>
              <a:defRPr/>
            </a:pPr>
            <a:r>
              <a:rPr lang="hu-HU" kern="0" dirty="0">
                <a:ea typeface="Arial Unicode MS" pitchFamily="34" charset="-128"/>
                <a:cs typeface="Arial Unicode MS" pitchFamily="34" charset="-128"/>
              </a:rPr>
              <a:t>CO</a:t>
            </a:r>
          </a:p>
          <a:p>
            <a:pPr algn="ctr">
              <a:spcBef>
                <a:spcPct val="50000"/>
              </a:spcBef>
              <a:buClr>
                <a:srgbClr val="F0AB00"/>
              </a:buClr>
              <a:buSzPct val="80000"/>
              <a:defRPr/>
            </a:pPr>
            <a:r>
              <a:rPr lang="hu-HU" kern="0" dirty="0">
                <a:ea typeface="Arial Unicode MS" pitchFamily="34" charset="-128"/>
                <a:cs typeface="Arial Unicode MS" pitchFamily="34" charset="-128"/>
              </a:rPr>
              <a:t>TR</a:t>
            </a:r>
          </a:p>
          <a:p>
            <a:pPr algn="ctr">
              <a:spcBef>
                <a:spcPct val="50000"/>
              </a:spcBef>
              <a:buClr>
                <a:srgbClr val="F0AB00"/>
              </a:buClr>
              <a:buSzPct val="80000"/>
              <a:defRPr/>
            </a:pPr>
            <a:r>
              <a:rPr lang="hu-HU" kern="0" dirty="0">
                <a:ea typeface="Arial Unicode MS" pitchFamily="34" charset="-128"/>
                <a:cs typeface="Arial Unicode MS" pitchFamily="34" charset="-128"/>
              </a:rPr>
              <a:t>PS</a:t>
            </a:r>
          </a:p>
          <a:p>
            <a:pPr algn="ctr">
              <a:spcBef>
                <a:spcPct val="50000"/>
              </a:spcBef>
              <a:buClr>
                <a:srgbClr val="F0AB00"/>
              </a:buClr>
              <a:buSzPct val="80000"/>
              <a:defRPr/>
            </a:pPr>
            <a:r>
              <a:rPr lang="hu-HU" kern="0" dirty="0">
                <a:ea typeface="Arial Unicode MS" pitchFamily="34" charset="-128"/>
                <a:cs typeface="Arial Unicode MS" pitchFamily="34" charset="-128"/>
              </a:rPr>
              <a:t>IM</a:t>
            </a:r>
          </a:p>
          <a:p>
            <a:pPr algn="ctr">
              <a:spcBef>
                <a:spcPct val="50000"/>
              </a:spcBef>
              <a:buClr>
                <a:srgbClr val="F0AB00"/>
              </a:buClr>
              <a:buSzPct val="80000"/>
              <a:defRPr/>
            </a:pPr>
            <a:endParaRPr lang="hu-HU" kern="0" dirty="0">
              <a:ea typeface="Arial Unicode MS" pitchFamily="34" charset="-128"/>
              <a:cs typeface="Arial Unicode MS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18726933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D6C2CC-FA3A-4297-9131-4128C05AB5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Logisztika - MM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43F1D0F-20AE-4D94-9E85-4FE6383FE39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err="1"/>
              <a:t>Anyagbeszerzéstől</a:t>
            </a:r>
            <a:r>
              <a:rPr lang="en-US" dirty="0"/>
              <a:t> - </a:t>
            </a:r>
            <a:r>
              <a:rPr lang="en-US" dirty="0" err="1"/>
              <a:t>számlázásig</a:t>
            </a:r>
            <a:r>
              <a:rPr lang="en-US" dirty="0"/>
              <a:t>. Az SAP </a:t>
            </a:r>
            <a:r>
              <a:rPr lang="en-US" dirty="0" err="1"/>
              <a:t>szinte</a:t>
            </a:r>
            <a:r>
              <a:rPr lang="en-US" dirty="0"/>
              <a:t> </a:t>
            </a:r>
            <a:r>
              <a:rPr lang="en-US" dirty="0" err="1"/>
              <a:t>minden</a:t>
            </a:r>
            <a:r>
              <a:rPr lang="en-US" dirty="0"/>
              <a:t> </a:t>
            </a:r>
            <a:r>
              <a:rPr lang="en-US" dirty="0" err="1"/>
              <a:t>moduljával</a:t>
            </a:r>
            <a:r>
              <a:rPr lang="en-US" dirty="0"/>
              <a:t> </a:t>
            </a:r>
            <a:r>
              <a:rPr lang="en-US" dirty="0" err="1"/>
              <a:t>integrált</a:t>
            </a:r>
            <a:r>
              <a:rPr lang="en-US" dirty="0"/>
              <a:t>.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dirty="0"/>
              <a:t>MM (Materials Management – </a:t>
            </a:r>
            <a:r>
              <a:rPr lang="en-US" dirty="0" err="1"/>
              <a:t>Anyaggazdálkodás</a:t>
            </a:r>
            <a:r>
              <a:rPr lang="en-US" dirty="0"/>
              <a:t>)</a:t>
            </a:r>
          </a:p>
          <a:p>
            <a:pPr lvl="1"/>
            <a:r>
              <a:rPr lang="en-US" dirty="0" err="1"/>
              <a:t>anyagbeszerzéssel</a:t>
            </a:r>
            <a:r>
              <a:rPr lang="en-US" dirty="0"/>
              <a:t>, </a:t>
            </a:r>
            <a:r>
              <a:rPr lang="en-US" dirty="0" err="1"/>
              <a:t>rendeléssel</a:t>
            </a:r>
            <a:r>
              <a:rPr lang="en-US" dirty="0"/>
              <a:t>, </a:t>
            </a:r>
            <a:r>
              <a:rPr lang="en-US" dirty="0" err="1"/>
              <a:t>anyagkezeléssel</a:t>
            </a:r>
            <a:r>
              <a:rPr lang="en-US" dirty="0"/>
              <a:t> </a:t>
            </a:r>
            <a:r>
              <a:rPr lang="en-US" dirty="0" err="1"/>
              <a:t>és</a:t>
            </a:r>
            <a:r>
              <a:rPr lang="en-US" dirty="0"/>
              <a:t> </a:t>
            </a:r>
            <a:r>
              <a:rPr lang="en-US" dirty="0" err="1"/>
              <a:t>számlaellenőrzéssel</a:t>
            </a:r>
            <a:r>
              <a:rPr lang="en-US" dirty="0"/>
              <a:t> </a:t>
            </a:r>
            <a:r>
              <a:rPr lang="en-US" dirty="0" err="1"/>
              <a:t>kapcsolatos</a:t>
            </a:r>
            <a:r>
              <a:rPr lang="en-US" dirty="0"/>
              <a:t> </a:t>
            </a:r>
            <a:r>
              <a:rPr lang="en-US" dirty="0" err="1"/>
              <a:t>tevékenységek</a:t>
            </a:r>
            <a:r>
              <a:rPr lang="en-US" dirty="0"/>
              <a:t> </a:t>
            </a:r>
            <a:r>
              <a:rPr lang="en-US" dirty="0" err="1"/>
              <a:t>támogatása</a:t>
            </a:r>
            <a:endParaRPr lang="en-US" dirty="0"/>
          </a:p>
          <a:p>
            <a:pPr lvl="1"/>
            <a:r>
              <a:rPr lang="en-US" dirty="0" err="1"/>
              <a:t>készletezés</a:t>
            </a:r>
            <a:r>
              <a:rPr lang="en-US" dirty="0"/>
              <a:t>, </a:t>
            </a:r>
            <a:r>
              <a:rPr lang="en-US" dirty="0" err="1"/>
              <a:t>leltározás</a:t>
            </a:r>
            <a:r>
              <a:rPr lang="en-US" dirty="0"/>
              <a:t>, </a:t>
            </a:r>
            <a:r>
              <a:rPr lang="en-US" dirty="0" err="1"/>
              <a:t>raktározás</a:t>
            </a:r>
            <a:r>
              <a:rPr lang="en-US" dirty="0"/>
              <a:t> </a:t>
            </a:r>
            <a:r>
              <a:rPr lang="en-US" dirty="0" err="1"/>
              <a:t>tervezés</a:t>
            </a:r>
            <a:r>
              <a:rPr lang="en-US" dirty="0"/>
              <a:t>, </a:t>
            </a:r>
            <a:r>
              <a:rPr lang="en-US" dirty="0" err="1"/>
              <a:t>külső</a:t>
            </a:r>
            <a:r>
              <a:rPr lang="en-US" dirty="0"/>
              <a:t> </a:t>
            </a:r>
            <a:r>
              <a:rPr lang="en-US" dirty="0" err="1"/>
              <a:t>szolgáltatások</a:t>
            </a:r>
            <a:r>
              <a:rPr lang="en-US" dirty="0"/>
              <a:t> </a:t>
            </a:r>
            <a:r>
              <a:rPr lang="en-US" dirty="0" err="1"/>
              <a:t>kezelés</a:t>
            </a:r>
            <a:r>
              <a:rPr lang="en-US" dirty="0"/>
              <a:t>, </a:t>
            </a:r>
            <a:r>
              <a:rPr lang="en-US" dirty="0" err="1"/>
              <a:t>anyagbeszerzéssel</a:t>
            </a:r>
            <a:r>
              <a:rPr lang="en-US" dirty="0"/>
              <a:t> </a:t>
            </a:r>
            <a:r>
              <a:rPr lang="en-US" dirty="0" err="1"/>
              <a:t>kapcsolatos</a:t>
            </a:r>
            <a:r>
              <a:rPr lang="en-US" dirty="0"/>
              <a:t> </a:t>
            </a:r>
            <a:r>
              <a:rPr lang="en-US" dirty="0" err="1"/>
              <a:t>döntések</a:t>
            </a:r>
            <a:r>
              <a:rPr lang="en-US" dirty="0"/>
              <a:t> </a:t>
            </a:r>
            <a:r>
              <a:rPr lang="en-US" dirty="0" err="1"/>
              <a:t>meghozatala</a:t>
            </a:r>
            <a:endParaRPr lang="en-US" dirty="0"/>
          </a:p>
          <a:p>
            <a:pPr lvl="1"/>
            <a:r>
              <a:rPr lang="en-US" dirty="0" err="1"/>
              <a:t>bevételezés</a:t>
            </a:r>
            <a:r>
              <a:rPr lang="en-US" dirty="0"/>
              <a:t> </a:t>
            </a:r>
            <a:r>
              <a:rPr lang="en-US" dirty="0" err="1"/>
              <a:t>automatizált</a:t>
            </a:r>
            <a:r>
              <a:rPr lang="en-US" dirty="0"/>
              <a:t>, </a:t>
            </a:r>
            <a:r>
              <a:rPr lang="en-US" dirty="0" err="1"/>
              <a:t>raktári</a:t>
            </a:r>
            <a:r>
              <a:rPr lang="en-US" dirty="0"/>
              <a:t> </a:t>
            </a:r>
            <a:r>
              <a:rPr lang="en-US" dirty="0" err="1"/>
              <a:t>készletek</a:t>
            </a:r>
            <a:r>
              <a:rPr lang="en-US" dirty="0"/>
              <a:t> </a:t>
            </a:r>
            <a:r>
              <a:rPr lang="en-US" dirty="0" err="1"/>
              <a:t>frissítése</a:t>
            </a:r>
            <a:r>
              <a:rPr lang="en-US" dirty="0"/>
              <a:t>, </a:t>
            </a:r>
            <a:r>
              <a:rPr lang="en-US" dirty="0" err="1"/>
              <a:t>könyvelése</a:t>
            </a:r>
            <a:endParaRPr lang="en-US" dirty="0"/>
          </a:p>
          <a:p>
            <a:pPr lvl="1"/>
            <a:r>
              <a:rPr lang="en-US" dirty="0" err="1"/>
              <a:t>Szoros</a:t>
            </a:r>
            <a:r>
              <a:rPr lang="en-US" dirty="0"/>
              <a:t> </a:t>
            </a:r>
            <a:r>
              <a:rPr lang="en-US" dirty="0" err="1"/>
              <a:t>integráltság</a:t>
            </a:r>
            <a:r>
              <a:rPr lang="en-US" dirty="0"/>
              <a:t>: </a:t>
            </a:r>
            <a:r>
              <a:rPr lang="en-US" dirty="0" err="1"/>
              <a:t>könyvelés</a:t>
            </a:r>
            <a:r>
              <a:rPr lang="en-US" dirty="0"/>
              <a:t> </a:t>
            </a:r>
            <a:r>
              <a:rPr lang="en-US" dirty="0" err="1"/>
              <a:t>és</a:t>
            </a:r>
            <a:r>
              <a:rPr lang="en-US" dirty="0"/>
              <a:t> </a:t>
            </a:r>
            <a:r>
              <a:rPr lang="en-US" dirty="0" err="1"/>
              <a:t>kontrolling</a:t>
            </a:r>
            <a:r>
              <a:rPr lang="en-US" dirty="0"/>
              <a:t> </a:t>
            </a:r>
            <a:r>
              <a:rPr lang="en-US" dirty="0" err="1"/>
              <a:t>modul</a:t>
            </a:r>
            <a:r>
              <a:rPr lang="en-US" dirty="0"/>
              <a:t>, </a:t>
            </a:r>
            <a:r>
              <a:rPr lang="en-US" dirty="0" err="1"/>
              <a:t>minőségkezelés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603565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AF0CA4-BEE5-4DB0-9EE4-78E973C6DD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Logisztikai modul – SD, PP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E820F47-5EF6-47D2-9DAC-1EC8EE4C54B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SD (Sales and Distribution – </a:t>
            </a:r>
            <a:r>
              <a:rPr lang="en-US" dirty="0" err="1"/>
              <a:t>Értékesítés</a:t>
            </a:r>
            <a:r>
              <a:rPr lang="en-US" dirty="0"/>
              <a:t>)</a:t>
            </a:r>
          </a:p>
          <a:p>
            <a:pPr lvl="1"/>
            <a:r>
              <a:rPr lang="en-US" dirty="0" err="1"/>
              <a:t>Vevői</a:t>
            </a:r>
            <a:r>
              <a:rPr lang="en-US" dirty="0"/>
              <a:t> </a:t>
            </a:r>
            <a:r>
              <a:rPr lang="en-US" dirty="0" err="1"/>
              <a:t>megrendelések</a:t>
            </a:r>
            <a:r>
              <a:rPr lang="en-US" dirty="0"/>
              <a:t> </a:t>
            </a:r>
            <a:r>
              <a:rPr lang="en-US" dirty="0" err="1"/>
              <a:t>rögzítése</a:t>
            </a:r>
            <a:r>
              <a:rPr lang="en-US" dirty="0"/>
              <a:t>, </a:t>
            </a:r>
            <a:r>
              <a:rPr lang="en-US" dirty="0" err="1"/>
              <a:t>nyomon</a:t>
            </a:r>
            <a:r>
              <a:rPr lang="en-US" dirty="0"/>
              <a:t> </a:t>
            </a:r>
            <a:r>
              <a:rPr lang="en-US" dirty="0" err="1"/>
              <a:t>követése</a:t>
            </a:r>
            <a:endParaRPr lang="en-US" dirty="0"/>
          </a:p>
          <a:p>
            <a:pPr lvl="1"/>
            <a:r>
              <a:rPr lang="en-US" dirty="0" err="1"/>
              <a:t>Értékesítési</a:t>
            </a:r>
            <a:r>
              <a:rPr lang="en-US" dirty="0"/>
              <a:t> </a:t>
            </a:r>
            <a:r>
              <a:rPr lang="en-US" dirty="0" err="1"/>
              <a:t>törzsadatok</a:t>
            </a:r>
            <a:r>
              <a:rPr lang="en-US" dirty="0"/>
              <a:t> (</a:t>
            </a:r>
            <a:r>
              <a:rPr lang="en-US" dirty="0" err="1"/>
              <a:t>vevők</a:t>
            </a:r>
            <a:r>
              <a:rPr lang="en-US" dirty="0"/>
              <a:t>, </a:t>
            </a:r>
            <a:r>
              <a:rPr lang="en-US" dirty="0" err="1"/>
              <a:t>szerződések</a:t>
            </a:r>
            <a:r>
              <a:rPr lang="en-US" dirty="0"/>
              <a:t>, </a:t>
            </a:r>
            <a:r>
              <a:rPr lang="en-US" dirty="0" err="1"/>
              <a:t>termékek</a:t>
            </a:r>
            <a:r>
              <a:rPr lang="en-US" dirty="0"/>
              <a:t> </a:t>
            </a:r>
            <a:r>
              <a:rPr lang="en-US" dirty="0" err="1"/>
              <a:t>alapvető</a:t>
            </a:r>
            <a:r>
              <a:rPr lang="en-US" dirty="0"/>
              <a:t> </a:t>
            </a:r>
            <a:r>
              <a:rPr lang="en-US" dirty="0" err="1"/>
              <a:t>tulajdonságai</a:t>
            </a:r>
            <a:r>
              <a:rPr lang="en-US" dirty="0"/>
              <a:t>) </a:t>
            </a:r>
            <a:r>
              <a:rPr lang="en-US" dirty="0" err="1"/>
              <a:t>valamint</a:t>
            </a:r>
            <a:r>
              <a:rPr lang="en-US" dirty="0"/>
              <a:t> </a:t>
            </a:r>
            <a:r>
              <a:rPr lang="en-US" dirty="0" err="1"/>
              <a:t>árazás</a:t>
            </a:r>
            <a:r>
              <a:rPr lang="en-US" dirty="0"/>
              <a:t> </a:t>
            </a:r>
            <a:r>
              <a:rPr lang="en-US" dirty="0" err="1"/>
              <a:t>kezelése</a:t>
            </a:r>
            <a:endParaRPr lang="en-US" dirty="0"/>
          </a:p>
          <a:p>
            <a:pPr lvl="1"/>
            <a:r>
              <a:rPr lang="en-US" dirty="0" err="1"/>
              <a:t>Kiszállítás</a:t>
            </a:r>
            <a:r>
              <a:rPr lang="en-US" dirty="0"/>
              <a:t> </a:t>
            </a:r>
            <a:r>
              <a:rPr lang="en-US" dirty="0" err="1"/>
              <a:t>és</a:t>
            </a:r>
            <a:r>
              <a:rPr lang="en-US" dirty="0"/>
              <a:t> </a:t>
            </a:r>
            <a:r>
              <a:rPr lang="en-US" dirty="0" err="1"/>
              <a:t>számlázás</a:t>
            </a:r>
            <a:r>
              <a:rPr lang="en-US" dirty="0"/>
              <a:t> </a:t>
            </a:r>
            <a:r>
              <a:rPr lang="en-US" dirty="0" err="1"/>
              <a:t>automatizálása</a:t>
            </a:r>
            <a:r>
              <a:rPr lang="en-US" dirty="0"/>
              <a:t>, </a:t>
            </a:r>
            <a:r>
              <a:rPr lang="en-US" dirty="0" err="1"/>
              <a:t>ügyfélszolgálat</a:t>
            </a:r>
            <a:r>
              <a:rPr lang="en-US" dirty="0"/>
              <a:t> </a:t>
            </a:r>
            <a:r>
              <a:rPr lang="en-US" dirty="0" err="1"/>
              <a:t>és</a:t>
            </a:r>
            <a:r>
              <a:rPr lang="en-US" dirty="0"/>
              <a:t> </a:t>
            </a:r>
            <a:r>
              <a:rPr lang="en-US" dirty="0" err="1"/>
              <a:t>eladás</a:t>
            </a:r>
            <a:r>
              <a:rPr lang="en-US" dirty="0"/>
              <a:t> </a:t>
            </a:r>
            <a:r>
              <a:rPr lang="en-US" dirty="0" err="1"/>
              <a:t>támogatása</a:t>
            </a:r>
            <a:endParaRPr lang="en-US" dirty="0"/>
          </a:p>
          <a:p>
            <a:endParaRPr lang="en-US" dirty="0"/>
          </a:p>
          <a:p>
            <a:pPr marL="0" indent="0">
              <a:buNone/>
            </a:pPr>
            <a:r>
              <a:rPr lang="en-US" dirty="0"/>
              <a:t>PP (Production Planning – </a:t>
            </a:r>
            <a:r>
              <a:rPr lang="en-US" dirty="0" err="1"/>
              <a:t>Termeléstervezés</a:t>
            </a:r>
            <a:r>
              <a:rPr lang="en-US" dirty="0"/>
              <a:t>)</a:t>
            </a:r>
          </a:p>
          <a:p>
            <a:pPr lvl="1"/>
            <a:r>
              <a:rPr lang="en-US" dirty="0" err="1"/>
              <a:t>termeléstervezés</a:t>
            </a:r>
            <a:r>
              <a:rPr lang="en-US" dirty="0"/>
              <a:t> </a:t>
            </a:r>
            <a:r>
              <a:rPr lang="en-US" dirty="0" err="1"/>
              <a:t>és</a:t>
            </a:r>
            <a:r>
              <a:rPr lang="en-US" dirty="0"/>
              <a:t> </a:t>
            </a:r>
            <a:r>
              <a:rPr lang="en-US" dirty="0" err="1"/>
              <a:t>termelési</a:t>
            </a:r>
            <a:r>
              <a:rPr lang="en-US" dirty="0"/>
              <a:t> </a:t>
            </a:r>
            <a:r>
              <a:rPr lang="en-US" dirty="0" err="1"/>
              <a:t>folyamat</a:t>
            </a:r>
            <a:r>
              <a:rPr lang="en-US" dirty="0"/>
              <a:t> </a:t>
            </a:r>
            <a:r>
              <a:rPr lang="en-US" dirty="0" err="1"/>
              <a:t>támogatása</a:t>
            </a:r>
            <a:endParaRPr lang="en-US" dirty="0"/>
          </a:p>
          <a:p>
            <a:pPr lvl="1"/>
            <a:r>
              <a:rPr lang="en-US" dirty="0" err="1"/>
              <a:t>kapcsolódik</a:t>
            </a:r>
            <a:r>
              <a:rPr lang="en-US" dirty="0"/>
              <a:t> </a:t>
            </a:r>
            <a:r>
              <a:rPr lang="en-US" dirty="0" err="1"/>
              <a:t>közvetlenül</a:t>
            </a:r>
            <a:r>
              <a:rPr lang="en-US" dirty="0"/>
              <a:t>: </a:t>
            </a:r>
            <a:r>
              <a:rPr lang="en-US" dirty="0" err="1"/>
              <a:t>értékesítéshez</a:t>
            </a:r>
            <a:r>
              <a:rPr lang="en-US" dirty="0"/>
              <a:t> </a:t>
            </a:r>
            <a:r>
              <a:rPr lang="en-US" dirty="0" err="1"/>
              <a:t>és</a:t>
            </a:r>
            <a:r>
              <a:rPr lang="en-US" dirty="0"/>
              <a:t> </a:t>
            </a:r>
            <a:r>
              <a:rPr lang="en-US" dirty="0" err="1"/>
              <a:t>anyaggazdálkodáshoz</a:t>
            </a:r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024023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41A516-8E98-40DB-BF52-0A735146D2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Logisztikai Modul – QM, PM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C0FE595-334D-4B33-8F6B-2A846614ABE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QM (Quality Management – </a:t>
            </a:r>
            <a:r>
              <a:rPr lang="en-US" dirty="0" err="1"/>
              <a:t>Minőségbiztosítás</a:t>
            </a:r>
            <a:r>
              <a:rPr lang="en-US" dirty="0"/>
              <a:t>) </a:t>
            </a:r>
          </a:p>
          <a:p>
            <a:pPr lvl="1"/>
            <a:r>
              <a:rPr lang="en-US" dirty="0" err="1"/>
              <a:t>minőség</a:t>
            </a:r>
            <a:r>
              <a:rPr lang="en-US" dirty="0"/>
              <a:t> </a:t>
            </a:r>
            <a:r>
              <a:rPr lang="en-US" dirty="0" err="1"/>
              <a:t>tervezés</a:t>
            </a:r>
            <a:r>
              <a:rPr lang="en-US" dirty="0"/>
              <a:t> </a:t>
            </a:r>
            <a:r>
              <a:rPr lang="en-US" dirty="0" err="1"/>
              <a:t>támogatása</a:t>
            </a:r>
            <a:r>
              <a:rPr lang="en-US" dirty="0"/>
              <a:t>, </a:t>
            </a:r>
            <a:r>
              <a:rPr lang="en-US" dirty="0" err="1"/>
              <a:t>felülvizsgálata</a:t>
            </a:r>
            <a:r>
              <a:rPr lang="en-US" dirty="0"/>
              <a:t> </a:t>
            </a:r>
            <a:r>
              <a:rPr lang="en-US" dirty="0" err="1"/>
              <a:t>és</a:t>
            </a:r>
            <a:r>
              <a:rPr lang="en-US" dirty="0"/>
              <a:t> </a:t>
            </a:r>
            <a:r>
              <a:rPr lang="en-US" dirty="0" err="1"/>
              <a:t>ellenőrzése</a:t>
            </a:r>
            <a:endParaRPr lang="en-US" dirty="0"/>
          </a:p>
          <a:p>
            <a:pPr lvl="1"/>
            <a:r>
              <a:rPr lang="en-US" dirty="0" err="1"/>
              <a:t>minőség</a:t>
            </a:r>
            <a:r>
              <a:rPr lang="en-US" dirty="0"/>
              <a:t> </a:t>
            </a:r>
            <a:r>
              <a:rPr lang="en-US" dirty="0" err="1"/>
              <a:t>tanúsítványok</a:t>
            </a:r>
            <a:r>
              <a:rPr lang="en-US" dirty="0"/>
              <a:t> </a:t>
            </a:r>
            <a:r>
              <a:rPr lang="en-US" dirty="0" err="1"/>
              <a:t>kezelése</a:t>
            </a:r>
            <a:r>
              <a:rPr lang="en-US" dirty="0"/>
              <a:t> (ISO9000 </a:t>
            </a:r>
            <a:r>
              <a:rPr lang="en-US" dirty="0" err="1"/>
              <a:t>minőségi</a:t>
            </a:r>
            <a:r>
              <a:rPr lang="en-US" dirty="0"/>
              <a:t> </a:t>
            </a:r>
            <a:r>
              <a:rPr lang="en-US" dirty="0" err="1"/>
              <a:t>szabvány</a:t>
            </a:r>
            <a:r>
              <a:rPr lang="en-US" dirty="0"/>
              <a:t> </a:t>
            </a:r>
            <a:r>
              <a:rPr lang="en-US" dirty="0" err="1"/>
              <a:t>betartásával</a:t>
            </a:r>
            <a:r>
              <a:rPr lang="en-US" dirty="0"/>
              <a:t>) 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dirty="0"/>
              <a:t>PM (Plant Maintenance – </a:t>
            </a:r>
            <a:r>
              <a:rPr lang="en-US" dirty="0" err="1"/>
              <a:t>Karbantartás</a:t>
            </a:r>
            <a:r>
              <a:rPr lang="en-US" dirty="0"/>
              <a:t>) </a:t>
            </a:r>
          </a:p>
          <a:p>
            <a:pPr lvl="1"/>
            <a:r>
              <a:rPr lang="en-US" dirty="0" err="1"/>
              <a:t>megelőző</a:t>
            </a:r>
            <a:r>
              <a:rPr lang="en-US" dirty="0"/>
              <a:t> </a:t>
            </a:r>
            <a:r>
              <a:rPr lang="en-US" dirty="0" err="1"/>
              <a:t>karbantartás</a:t>
            </a:r>
            <a:r>
              <a:rPr lang="en-US" dirty="0"/>
              <a:t> </a:t>
            </a:r>
            <a:r>
              <a:rPr lang="en-US" dirty="0" err="1"/>
              <a:t>támogatása</a:t>
            </a:r>
            <a:endParaRPr lang="en-US" dirty="0"/>
          </a:p>
          <a:p>
            <a:pPr lvl="1"/>
            <a:r>
              <a:rPr lang="en-US" dirty="0"/>
              <a:t>a </a:t>
            </a:r>
            <a:r>
              <a:rPr lang="en-US" dirty="0" err="1"/>
              <a:t>kieső</a:t>
            </a:r>
            <a:r>
              <a:rPr lang="en-US" dirty="0"/>
              <a:t> </a:t>
            </a:r>
            <a:r>
              <a:rPr lang="en-US" dirty="0" err="1"/>
              <a:t>munkák</a:t>
            </a:r>
            <a:r>
              <a:rPr lang="en-US" dirty="0"/>
              <a:t>, </a:t>
            </a:r>
            <a:r>
              <a:rPr lang="en-US" dirty="0" err="1"/>
              <a:t>ellátási</a:t>
            </a:r>
            <a:r>
              <a:rPr lang="en-US" dirty="0"/>
              <a:t> </a:t>
            </a:r>
            <a:r>
              <a:rPr lang="en-US" dirty="0" err="1"/>
              <a:t>problémák</a:t>
            </a:r>
            <a:r>
              <a:rPr lang="en-US" dirty="0"/>
              <a:t> </a:t>
            </a:r>
            <a:r>
              <a:rPr lang="en-US" dirty="0" err="1"/>
              <a:t>és</a:t>
            </a:r>
            <a:r>
              <a:rPr lang="en-US" dirty="0"/>
              <a:t> a </a:t>
            </a:r>
            <a:r>
              <a:rPr lang="en-US" dirty="0" err="1"/>
              <a:t>karbantartás-megrendelések</a:t>
            </a:r>
            <a:r>
              <a:rPr lang="en-US" dirty="0"/>
              <a:t> </a:t>
            </a:r>
            <a:r>
              <a:rPr lang="en-US" dirty="0" err="1"/>
              <a:t>kezelése</a:t>
            </a:r>
            <a:endParaRPr lang="en-US" dirty="0"/>
          </a:p>
          <a:p>
            <a:pPr lvl="1"/>
            <a:r>
              <a:rPr lang="en-US" dirty="0" err="1"/>
              <a:t>felszerelés</a:t>
            </a:r>
            <a:r>
              <a:rPr lang="en-US" dirty="0"/>
              <a:t> </a:t>
            </a:r>
            <a:r>
              <a:rPr lang="en-US" dirty="0" err="1"/>
              <a:t>és</a:t>
            </a:r>
            <a:r>
              <a:rPr lang="en-US" dirty="0"/>
              <a:t> </a:t>
            </a:r>
            <a:r>
              <a:rPr lang="en-US" dirty="0" err="1"/>
              <a:t>technikai</a:t>
            </a:r>
            <a:r>
              <a:rPr lang="en-US" dirty="0"/>
              <a:t> </a:t>
            </a:r>
            <a:r>
              <a:rPr lang="en-US" dirty="0" err="1"/>
              <a:t>objektumok</a:t>
            </a:r>
            <a:r>
              <a:rPr lang="en-US" dirty="0"/>
              <a:t> </a:t>
            </a:r>
            <a:r>
              <a:rPr lang="en-US" dirty="0" err="1"/>
              <a:t>felügyelete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578385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67C83B-8004-4DC8-A178-914963CB4B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Pénzügyi modul - FI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B37BF4B-3BA1-47E7-97FE-B4BD8A724BA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hu-HU" dirty="0"/>
              <a:t>S</a:t>
            </a:r>
            <a:r>
              <a:rPr lang="en-US" dirty="0" err="1"/>
              <a:t>egítik</a:t>
            </a:r>
            <a:r>
              <a:rPr lang="en-US" dirty="0"/>
              <a:t> a </a:t>
            </a:r>
            <a:r>
              <a:rPr lang="en-US" dirty="0" err="1"/>
              <a:t>főkönyvi</a:t>
            </a:r>
            <a:r>
              <a:rPr lang="en-US" dirty="0"/>
              <a:t> </a:t>
            </a:r>
            <a:r>
              <a:rPr lang="en-US" dirty="0" err="1"/>
              <a:t>könyvelést</a:t>
            </a:r>
            <a:r>
              <a:rPr lang="en-US" dirty="0"/>
              <a:t> </a:t>
            </a:r>
            <a:r>
              <a:rPr lang="en-US" dirty="0" err="1"/>
              <a:t>és</a:t>
            </a:r>
            <a:r>
              <a:rPr lang="en-US" dirty="0"/>
              <a:t> </a:t>
            </a:r>
            <a:r>
              <a:rPr lang="en-US" dirty="0" err="1"/>
              <a:t>támogatják</a:t>
            </a:r>
            <a:r>
              <a:rPr lang="en-US" dirty="0"/>
              <a:t> a </a:t>
            </a:r>
            <a:r>
              <a:rPr lang="en-US" dirty="0" err="1"/>
              <a:t>pénzügyi</a:t>
            </a:r>
            <a:r>
              <a:rPr lang="en-US" dirty="0"/>
              <a:t> </a:t>
            </a:r>
            <a:r>
              <a:rPr lang="en-US" dirty="0" err="1"/>
              <a:t>folyamatokat</a:t>
            </a:r>
            <a:endParaRPr lang="en-US" dirty="0"/>
          </a:p>
          <a:p>
            <a:endParaRPr lang="en-US" dirty="0"/>
          </a:p>
          <a:p>
            <a:pPr marL="0" indent="0">
              <a:buNone/>
            </a:pPr>
            <a:r>
              <a:rPr lang="en-US" dirty="0"/>
              <a:t>FI (Financial Accounting – </a:t>
            </a:r>
            <a:r>
              <a:rPr lang="en-US" dirty="0" err="1"/>
              <a:t>Pénzügy</a:t>
            </a:r>
            <a:r>
              <a:rPr lang="en-US" dirty="0"/>
              <a:t> </a:t>
            </a:r>
            <a:r>
              <a:rPr lang="en-US" dirty="0" err="1"/>
              <a:t>Számvitel</a:t>
            </a:r>
            <a:r>
              <a:rPr lang="en-US" dirty="0"/>
              <a:t>)</a:t>
            </a:r>
          </a:p>
          <a:p>
            <a:pPr lvl="1"/>
            <a:r>
              <a:rPr lang="en-US" dirty="0" err="1"/>
              <a:t>pénzügyek</a:t>
            </a:r>
            <a:r>
              <a:rPr lang="en-US" dirty="0"/>
              <a:t> </a:t>
            </a:r>
            <a:r>
              <a:rPr lang="en-US" dirty="0" err="1"/>
              <a:t>és</a:t>
            </a:r>
            <a:r>
              <a:rPr lang="en-US" dirty="0"/>
              <a:t> a </a:t>
            </a:r>
            <a:r>
              <a:rPr lang="en-US" dirty="0" err="1"/>
              <a:t>könyvelések</a:t>
            </a:r>
            <a:r>
              <a:rPr lang="en-US" dirty="0"/>
              <a:t> </a:t>
            </a:r>
            <a:r>
              <a:rPr lang="en-US" dirty="0" err="1"/>
              <a:t>menedzselése</a:t>
            </a:r>
            <a:endParaRPr lang="en-US" dirty="0"/>
          </a:p>
          <a:p>
            <a:pPr lvl="1"/>
            <a:r>
              <a:rPr lang="en-US" dirty="0" err="1"/>
              <a:t>pénzügyi</a:t>
            </a:r>
            <a:r>
              <a:rPr lang="en-US" dirty="0"/>
              <a:t> </a:t>
            </a:r>
            <a:r>
              <a:rPr lang="en-US" dirty="0" err="1"/>
              <a:t>és</a:t>
            </a:r>
            <a:r>
              <a:rPr lang="en-US" dirty="0"/>
              <a:t> </a:t>
            </a:r>
            <a:r>
              <a:rPr lang="en-US" dirty="0" err="1"/>
              <a:t>számviteli</a:t>
            </a:r>
            <a:r>
              <a:rPr lang="en-US" dirty="0"/>
              <a:t> </a:t>
            </a:r>
            <a:r>
              <a:rPr lang="en-US" dirty="0" err="1"/>
              <a:t>információk</a:t>
            </a:r>
            <a:r>
              <a:rPr lang="en-US" dirty="0"/>
              <a:t> </a:t>
            </a:r>
            <a:r>
              <a:rPr lang="en-US" dirty="0" err="1"/>
              <a:t>kezelése</a:t>
            </a:r>
            <a:endParaRPr lang="en-US" dirty="0"/>
          </a:p>
          <a:p>
            <a:pPr lvl="1"/>
            <a:r>
              <a:rPr lang="en-US" dirty="0" err="1"/>
              <a:t>valós</a:t>
            </a:r>
            <a:r>
              <a:rPr lang="en-US" dirty="0"/>
              <a:t> </a:t>
            </a:r>
            <a:r>
              <a:rPr lang="en-US" dirty="0" err="1"/>
              <a:t>időben</a:t>
            </a:r>
            <a:r>
              <a:rPr lang="en-US" dirty="0"/>
              <a:t> </a:t>
            </a:r>
            <a:r>
              <a:rPr lang="en-US" dirty="0" err="1"/>
              <a:t>bevételi</a:t>
            </a:r>
            <a:r>
              <a:rPr lang="en-US" dirty="0"/>
              <a:t> </a:t>
            </a:r>
            <a:r>
              <a:rPr lang="en-US" dirty="0" err="1"/>
              <a:t>és</a:t>
            </a:r>
            <a:r>
              <a:rPr lang="en-US" dirty="0"/>
              <a:t> </a:t>
            </a:r>
            <a:r>
              <a:rPr lang="en-US" dirty="0" err="1"/>
              <a:t>kiadási</a:t>
            </a:r>
            <a:r>
              <a:rPr lang="en-US" dirty="0"/>
              <a:t> </a:t>
            </a:r>
            <a:r>
              <a:rPr lang="en-US" dirty="0" err="1"/>
              <a:t>kimutatásokat</a:t>
            </a:r>
            <a:r>
              <a:rPr lang="en-US" dirty="0"/>
              <a:t> </a:t>
            </a:r>
            <a:r>
              <a:rPr lang="en-US" dirty="0" err="1"/>
              <a:t>készít</a:t>
            </a:r>
            <a:endParaRPr lang="en-US" dirty="0"/>
          </a:p>
          <a:p>
            <a:pPr lvl="1"/>
            <a:r>
              <a:rPr lang="en-US" dirty="0" err="1"/>
              <a:t>kapcsolatban</a:t>
            </a:r>
            <a:r>
              <a:rPr lang="en-US" dirty="0"/>
              <a:t> </a:t>
            </a:r>
            <a:r>
              <a:rPr lang="en-US" dirty="0" err="1"/>
              <a:t>áll</a:t>
            </a:r>
            <a:r>
              <a:rPr lang="en-US" dirty="0"/>
              <a:t> a </a:t>
            </a:r>
            <a:r>
              <a:rPr lang="en-US" dirty="0" err="1"/>
              <a:t>kontrolling</a:t>
            </a:r>
            <a:r>
              <a:rPr lang="en-US" dirty="0"/>
              <a:t> </a:t>
            </a:r>
            <a:r>
              <a:rPr lang="en-US" dirty="0" err="1"/>
              <a:t>és</a:t>
            </a:r>
            <a:r>
              <a:rPr lang="en-US" dirty="0"/>
              <a:t> </a:t>
            </a:r>
            <a:r>
              <a:rPr lang="en-US" dirty="0" err="1"/>
              <a:t>az</a:t>
            </a:r>
            <a:r>
              <a:rPr lang="en-US" dirty="0"/>
              <a:t> </a:t>
            </a:r>
            <a:r>
              <a:rPr lang="en-US" dirty="0" err="1"/>
              <a:t>emberi</a:t>
            </a:r>
            <a:r>
              <a:rPr lang="en-US" dirty="0"/>
              <a:t> </a:t>
            </a:r>
            <a:r>
              <a:rPr lang="en-US" dirty="0" err="1"/>
              <a:t>erőforrás-gazdálkodás</a:t>
            </a:r>
            <a:r>
              <a:rPr lang="en-US" dirty="0"/>
              <a:t> </a:t>
            </a:r>
            <a:r>
              <a:rPr lang="en-US" dirty="0" err="1"/>
              <a:t>modulokkal</a:t>
            </a:r>
            <a:r>
              <a:rPr lang="en-US" dirty="0"/>
              <a:t>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925663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9C7C13-EBBF-49E8-B66C-E2FDED922B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Pénzügyi modul - CO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12BBC04-579B-43A2-9E29-D5B707FC003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/>
              <a:t>CO (Controlling – </a:t>
            </a:r>
            <a:r>
              <a:rPr lang="en-US" dirty="0" err="1"/>
              <a:t>Kontrolling</a:t>
            </a:r>
            <a:r>
              <a:rPr lang="en-US" dirty="0"/>
              <a:t>)</a:t>
            </a:r>
          </a:p>
          <a:p>
            <a:pPr lvl="1"/>
            <a:r>
              <a:rPr lang="en-US" dirty="0" err="1"/>
              <a:t>gazdasági</a:t>
            </a:r>
            <a:r>
              <a:rPr lang="en-US" dirty="0"/>
              <a:t> </a:t>
            </a:r>
            <a:r>
              <a:rPr lang="en-US" dirty="0" err="1"/>
              <a:t>és</a:t>
            </a:r>
            <a:r>
              <a:rPr lang="en-US" dirty="0"/>
              <a:t> </a:t>
            </a:r>
            <a:r>
              <a:rPr lang="en-US" dirty="0" err="1"/>
              <a:t>stratégiai</a:t>
            </a:r>
            <a:r>
              <a:rPr lang="en-US" dirty="0"/>
              <a:t> </a:t>
            </a:r>
            <a:r>
              <a:rPr lang="en-US" dirty="0" err="1"/>
              <a:t>döntések</a:t>
            </a:r>
            <a:r>
              <a:rPr lang="en-US" dirty="0"/>
              <a:t> </a:t>
            </a:r>
            <a:r>
              <a:rPr lang="en-US" dirty="0" err="1"/>
              <a:t>meghozatalának</a:t>
            </a:r>
            <a:r>
              <a:rPr lang="en-US" dirty="0"/>
              <a:t> </a:t>
            </a:r>
            <a:r>
              <a:rPr lang="en-US" dirty="0" err="1"/>
              <a:t>támogatása</a:t>
            </a:r>
            <a:endParaRPr lang="en-US" dirty="0"/>
          </a:p>
          <a:p>
            <a:pPr lvl="1"/>
            <a:r>
              <a:rPr lang="en-US" dirty="0"/>
              <a:t>a </a:t>
            </a:r>
            <a:r>
              <a:rPr lang="en-US" dirty="0" err="1"/>
              <a:t>költségek</a:t>
            </a:r>
            <a:r>
              <a:rPr lang="en-US" dirty="0"/>
              <a:t> </a:t>
            </a:r>
            <a:r>
              <a:rPr lang="en-US" dirty="0" err="1"/>
              <a:t>irányítása</a:t>
            </a:r>
            <a:r>
              <a:rPr lang="en-US" dirty="0"/>
              <a:t> </a:t>
            </a:r>
            <a:r>
              <a:rPr lang="en-US" dirty="0" err="1"/>
              <a:t>és</a:t>
            </a:r>
            <a:r>
              <a:rPr lang="en-US" dirty="0"/>
              <a:t> a </a:t>
            </a:r>
            <a:r>
              <a:rPr lang="en-US" dirty="0" err="1"/>
              <a:t>jövedelmezőség</a:t>
            </a:r>
            <a:r>
              <a:rPr lang="en-US" dirty="0"/>
              <a:t> </a:t>
            </a:r>
            <a:r>
              <a:rPr lang="en-US" dirty="0" err="1"/>
              <a:t>elemzése</a:t>
            </a:r>
            <a:endParaRPr lang="en-US" dirty="0"/>
          </a:p>
          <a:p>
            <a:pPr lvl="1"/>
            <a:r>
              <a:rPr lang="en-US" dirty="0"/>
              <a:t>a </a:t>
            </a:r>
            <a:r>
              <a:rPr lang="en-US" dirty="0" err="1"/>
              <a:t>költség</a:t>
            </a:r>
            <a:r>
              <a:rPr lang="en-US" dirty="0"/>
              <a:t>, a </a:t>
            </a:r>
            <a:r>
              <a:rPr lang="en-US" dirty="0" err="1"/>
              <a:t>költséghely</a:t>
            </a:r>
            <a:r>
              <a:rPr lang="en-US" dirty="0"/>
              <a:t> </a:t>
            </a:r>
            <a:r>
              <a:rPr lang="en-US" dirty="0" err="1"/>
              <a:t>és</a:t>
            </a:r>
            <a:r>
              <a:rPr lang="en-US" dirty="0"/>
              <a:t> </a:t>
            </a:r>
            <a:r>
              <a:rPr lang="en-US" dirty="0" err="1"/>
              <a:t>az</a:t>
            </a:r>
            <a:r>
              <a:rPr lang="en-US" dirty="0"/>
              <a:t> </a:t>
            </a:r>
            <a:r>
              <a:rPr lang="en-US" dirty="0" err="1"/>
              <a:t>árbevétel</a:t>
            </a:r>
            <a:r>
              <a:rPr lang="en-US" dirty="0"/>
              <a:t> </a:t>
            </a:r>
            <a:r>
              <a:rPr lang="en-US" dirty="0" err="1"/>
              <a:t>számításának</a:t>
            </a:r>
            <a:r>
              <a:rPr lang="en-US" dirty="0"/>
              <a:t> </a:t>
            </a:r>
            <a:r>
              <a:rPr lang="en-US" dirty="0" err="1"/>
              <a:t>segítése</a:t>
            </a:r>
            <a:endParaRPr lang="en-US" dirty="0"/>
          </a:p>
          <a:p>
            <a:pPr lvl="1"/>
            <a:r>
              <a:rPr lang="en-US" dirty="0" err="1"/>
              <a:t>lehetővé</a:t>
            </a:r>
            <a:r>
              <a:rPr lang="en-US" dirty="0"/>
              <a:t> </a:t>
            </a:r>
            <a:r>
              <a:rPr lang="en-US" dirty="0" err="1"/>
              <a:t>teszi</a:t>
            </a:r>
            <a:r>
              <a:rPr lang="en-US" dirty="0"/>
              <a:t> a </a:t>
            </a:r>
            <a:r>
              <a:rPr lang="en-US" dirty="0" err="1"/>
              <a:t>tevékenységalapú</a:t>
            </a:r>
            <a:r>
              <a:rPr lang="en-US" dirty="0"/>
              <a:t> </a:t>
            </a:r>
            <a:r>
              <a:rPr lang="en-US" dirty="0" err="1"/>
              <a:t>kalkulációt</a:t>
            </a:r>
            <a:r>
              <a:rPr lang="en-US" dirty="0"/>
              <a:t> </a:t>
            </a:r>
            <a:r>
              <a:rPr lang="en-US" dirty="0" err="1"/>
              <a:t>és</a:t>
            </a:r>
            <a:r>
              <a:rPr lang="en-US" dirty="0"/>
              <a:t> a </a:t>
            </a:r>
            <a:r>
              <a:rPr lang="en-US" dirty="0" err="1"/>
              <a:t>forgalom</a:t>
            </a:r>
            <a:r>
              <a:rPr lang="en-US" dirty="0"/>
              <a:t> </a:t>
            </a:r>
            <a:r>
              <a:rPr lang="en-US" dirty="0" err="1"/>
              <a:t>elemzését</a:t>
            </a:r>
            <a:r>
              <a:rPr lang="en-US" dirty="0"/>
              <a:t>.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CO-ABC: Activity-based costing (</a:t>
            </a:r>
            <a:r>
              <a:rPr lang="en-US" dirty="0" err="1"/>
              <a:t>aktivitás</a:t>
            </a:r>
            <a:r>
              <a:rPr lang="en-US" dirty="0"/>
              <a:t> </a:t>
            </a:r>
            <a:r>
              <a:rPr lang="en-US" dirty="0" err="1"/>
              <a:t>alapú</a:t>
            </a:r>
            <a:r>
              <a:rPr lang="en-US" dirty="0"/>
              <a:t> </a:t>
            </a:r>
            <a:r>
              <a:rPr lang="en-US" dirty="0" err="1"/>
              <a:t>költség</a:t>
            </a:r>
            <a:r>
              <a:rPr lang="en-US" dirty="0"/>
              <a:t>)</a:t>
            </a:r>
          </a:p>
          <a:p>
            <a:pPr lvl="1"/>
            <a:r>
              <a:rPr lang="en-US" dirty="0"/>
              <a:t>CO-OM: Overhead cost control (</a:t>
            </a:r>
            <a:r>
              <a:rPr lang="en-US" dirty="0" err="1"/>
              <a:t>önköltség</a:t>
            </a:r>
            <a:r>
              <a:rPr lang="en-US" dirty="0"/>
              <a:t> </a:t>
            </a:r>
            <a:r>
              <a:rPr lang="en-US" dirty="0" err="1"/>
              <a:t>ellenőrzés</a:t>
            </a:r>
            <a:r>
              <a:rPr lang="en-US" dirty="0"/>
              <a:t>)</a:t>
            </a:r>
          </a:p>
          <a:p>
            <a:pPr lvl="1"/>
            <a:r>
              <a:rPr lang="en-US" dirty="0"/>
              <a:t>CO-PA: Sales and profitability analysis (</a:t>
            </a:r>
            <a:r>
              <a:rPr lang="en-US" dirty="0" err="1"/>
              <a:t>eladási</a:t>
            </a:r>
            <a:r>
              <a:rPr lang="en-US" dirty="0"/>
              <a:t> </a:t>
            </a:r>
            <a:r>
              <a:rPr lang="en-US" dirty="0" err="1"/>
              <a:t>és</a:t>
            </a:r>
            <a:r>
              <a:rPr lang="en-US" dirty="0"/>
              <a:t> </a:t>
            </a:r>
            <a:r>
              <a:rPr lang="en-US" dirty="0" err="1"/>
              <a:t>profitabilitási</a:t>
            </a:r>
            <a:r>
              <a:rPr lang="en-US" dirty="0"/>
              <a:t> </a:t>
            </a:r>
            <a:r>
              <a:rPr lang="en-US" dirty="0" err="1"/>
              <a:t>analízis</a:t>
            </a:r>
            <a:r>
              <a:rPr lang="en-US" dirty="0"/>
              <a:t>)</a:t>
            </a:r>
          </a:p>
          <a:p>
            <a:pPr lvl="1"/>
            <a:r>
              <a:rPr lang="en-US" dirty="0"/>
              <a:t>CO-PC: Product cost controlling (</a:t>
            </a:r>
            <a:r>
              <a:rPr lang="en-US" dirty="0" err="1"/>
              <a:t>termék</a:t>
            </a:r>
            <a:r>
              <a:rPr lang="en-US" dirty="0"/>
              <a:t> </a:t>
            </a:r>
            <a:r>
              <a:rPr lang="en-US" dirty="0" err="1"/>
              <a:t>költség</a:t>
            </a:r>
            <a:r>
              <a:rPr lang="en-US" dirty="0"/>
              <a:t> </a:t>
            </a:r>
            <a:r>
              <a:rPr lang="en-US" dirty="0" err="1"/>
              <a:t>ellenőrzés</a:t>
            </a:r>
            <a:r>
              <a:rPr lang="en-US" dirty="0"/>
              <a:t>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238401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FC2D21-664B-40D3-861F-0041C4AC2A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Pénzügyi modul – TR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C3819DA-0578-46AE-B88E-B17FB178EA8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TR (Treasury – </a:t>
            </a:r>
            <a:r>
              <a:rPr lang="en-US" dirty="0" err="1"/>
              <a:t>Pénzügyi</a:t>
            </a:r>
            <a:r>
              <a:rPr lang="en-US" dirty="0"/>
              <a:t> </a:t>
            </a:r>
            <a:r>
              <a:rPr lang="en-US" dirty="0" err="1"/>
              <a:t>menedzsment</a:t>
            </a:r>
            <a:r>
              <a:rPr lang="en-US" dirty="0"/>
              <a:t>)</a:t>
            </a:r>
          </a:p>
          <a:p>
            <a:pPr lvl="1"/>
            <a:r>
              <a:rPr lang="en-US" dirty="0" err="1"/>
              <a:t>költségvetés</a:t>
            </a:r>
            <a:r>
              <a:rPr lang="en-US" dirty="0"/>
              <a:t> </a:t>
            </a:r>
            <a:r>
              <a:rPr lang="en-US" dirty="0" err="1"/>
              <a:t>elemzése</a:t>
            </a:r>
            <a:endParaRPr lang="en-US" dirty="0"/>
          </a:p>
          <a:p>
            <a:pPr lvl="1"/>
            <a:r>
              <a:rPr lang="en-US" dirty="0" err="1"/>
              <a:t>számlakimutatások</a:t>
            </a:r>
            <a:r>
              <a:rPr lang="en-US" dirty="0"/>
              <a:t> </a:t>
            </a:r>
            <a:r>
              <a:rPr lang="en-US" dirty="0" err="1"/>
              <a:t>feldolgozása</a:t>
            </a:r>
            <a:endParaRPr lang="en-US" dirty="0"/>
          </a:p>
          <a:p>
            <a:pPr lvl="1"/>
            <a:r>
              <a:rPr lang="en-US" dirty="0" err="1"/>
              <a:t>pénzügyi</a:t>
            </a:r>
            <a:r>
              <a:rPr lang="en-US" dirty="0"/>
              <a:t> </a:t>
            </a:r>
            <a:r>
              <a:rPr lang="en-US" dirty="0" err="1"/>
              <a:t>menedzsment</a:t>
            </a:r>
            <a:r>
              <a:rPr lang="en-US" dirty="0"/>
              <a:t>, </a:t>
            </a:r>
            <a:r>
              <a:rPr lang="en-US" dirty="0" err="1"/>
              <a:t>pü-i</a:t>
            </a:r>
            <a:r>
              <a:rPr lang="en-US" dirty="0"/>
              <a:t> </a:t>
            </a:r>
            <a:r>
              <a:rPr lang="en-US" dirty="0" err="1"/>
              <a:t>folyamatok</a:t>
            </a:r>
            <a:r>
              <a:rPr lang="en-US" dirty="0"/>
              <a:t>, </a:t>
            </a:r>
            <a:r>
              <a:rPr lang="en-US" dirty="0" err="1"/>
              <a:t>kölcsönök</a:t>
            </a:r>
            <a:r>
              <a:rPr lang="en-US" dirty="0"/>
              <a:t> </a:t>
            </a:r>
            <a:r>
              <a:rPr lang="en-US" dirty="0" err="1"/>
              <a:t>és</a:t>
            </a:r>
            <a:r>
              <a:rPr lang="en-US" dirty="0"/>
              <a:t> </a:t>
            </a:r>
            <a:r>
              <a:rPr lang="en-US" dirty="0" err="1"/>
              <a:t>piaci</a:t>
            </a:r>
            <a:r>
              <a:rPr lang="en-US" dirty="0"/>
              <a:t> </a:t>
            </a:r>
            <a:r>
              <a:rPr lang="en-US" dirty="0" err="1"/>
              <a:t>kockázatok</a:t>
            </a:r>
            <a:r>
              <a:rPr lang="en-US" dirty="0"/>
              <a:t> </a:t>
            </a:r>
            <a:r>
              <a:rPr lang="en-US" dirty="0" err="1"/>
              <a:t>kezelése</a:t>
            </a:r>
            <a:endParaRPr lang="en-US" dirty="0"/>
          </a:p>
          <a:p>
            <a:pPr lvl="1"/>
            <a:endParaRPr lang="en-US" dirty="0"/>
          </a:p>
          <a:p>
            <a:pPr lvl="1"/>
            <a:r>
              <a:rPr lang="en-US" dirty="0"/>
              <a:t>TR-CM: Cash management</a:t>
            </a:r>
          </a:p>
          <a:p>
            <a:pPr lvl="1"/>
            <a:r>
              <a:rPr lang="en-US" dirty="0"/>
              <a:t>TR-FM: Funds management</a:t>
            </a:r>
          </a:p>
          <a:p>
            <a:pPr lvl="1"/>
            <a:r>
              <a:rPr lang="en-US" dirty="0"/>
              <a:t>TR-TM: Treasury </a:t>
            </a:r>
            <a:r>
              <a:rPr lang="en-US" dirty="0" err="1"/>
              <a:t>managent</a:t>
            </a:r>
            <a:endParaRPr lang="en-US" dirty="0"/>
          </a:p>
          <a:p>
            <a:pPr lvl="1"/>
            <a:r>
              <a:rPr lang="en-US" dirty="0"/>
              <a:t>TR-MRM: Market Risk Management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1937606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F916E6-C2F8-41C0-B9FE-9588CF863F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Pénzügyi modul – PS, IM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DE4FF4-3DA1-4988-B4AA-519641A5F45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PS (Project Systems – </a:t>
            </a:r>
            <a:r>
              <a:rPr lang="en-US" dirty="0" err="1"/>
              <a:t>Projektrendszer</a:t>
            </a:r>
            <a:r>
              <a:rPr lang="en-US" dirty="0"/>
              <a:t>)</a:t>
            </a:r>
          </a:p>
          <a:p>
            <a:r>
              <a:rPr lang="en-US" dirty="0" err="1"/>
              <a:t>Projekttervezés</a:t>
            </a:r>
            <a:r>
              <a:rPr lang="en-US" dirty="0"/>
              <a:t> </a:t>
            </a:r>
            <a:r>
              <a:rPr lang="en-US" dirty="0" err="1"/>
              <a:t>és</a:t>
            </a:r>
            <a:r>
              <a:rPr lang="en-US" dirty="0"/>
              <a:t> –</a:t>
            </a:r>
            <a:r>
              <a:rPr lang="en-US" dirty="0" err="1"/>
              <a:t>végrehajtás</a:t>
            </a:r>
            <a:endParaRPr lang="en-US" dirty="0"/>
          </a:p>
          <a:p>
            <a:r>
              <a:rPr lang="en-US" dirty="0" err="1"/>
              <a:t>Nyomonkövetés</a:t>
            </a:r>
            <a:r>
              <a:rPr lang="en-US" dirty="0"/>
              <a:t> </a:t>
            </a:r>
            <a:r>
              <a:rPr lang="en-US" dirty="0" err="1"/>
              <a:t>és</a:t>
            </a:r>
            <a:r>
              <a:rPr lang="en-US" dirty="0"/>
              <a:t> </a:t>
            </a:r>
            <a:r>
              <a:rPr lang="en-US" dirty="0" err="1"/>
              <a:t>ellenőrzés</a:t>
            </a:r>
            <a:endParaRPr lang="en-US" dirty="0"/>
          </a:p>
          <a:p>
            <a:endParaRPr lang="en-US" dirty="0"/>
          </a:p>
          <a:p>
            <a:pPr marL="0" indent="0">
              <a:buNone/>
            </a:pPr>
            <a:r>
              <a:rPr lang="en-US" dirty="0"/>
              <a:t>IM (Investment Management – </a:t>
            </a:r>
            <a:r>
              <a:rPr lang="en-US" dirty="0" err="1"/>
              <a:t>Beruházás</a:t>
            </a:r>
            <a:r>
              <a:rPr lang="en-US" dirty="0"/>
              <a:t> </a:t>
            </a:r>
            <a:r>
              <a:rPr lang="en-US" dirty="0" err="1"/>
              <a:t>menedzsment</a:t>
            </a:r>
            <a:r>
              <a:rPr lang="en-US" dirty="0"/>
              <a:t>)</a:t>
            </a:r>
          </a:p>
          <a:p>
            <a:r>
              <a:rPr lang="en-US" dirty="0" err="1"/>
              <a:t>Költségvetés</a:t>
            </a:r>
            <a:r>
              <a:rPr lang="en-US" dirty="0"/>
              <a:t> </a:t>
            </a:r>
            <a:r>
              <a:rPr lang="en-US" dirty="0" err="1"/>
              <a:t>kezelése</a:t>
            </a:r>
            <a:r>
              <a:rPr lang="en-US" dirty="0"/>
              <a:t> </a:t>
            </a:r>
            <a:r>
              <a:rPr lang="en-US" dirty="0" err="1"/>
              <a:t>és</a:t>
            </a:r>
            <a:r>
              <a:rPr lang="en-US" dirty="0"/>
              <a:t> </a:t>
            </a:r>
            <a:r>
              <a:rPr lang="en-US" dirty="0" err="1"/>
              <a:t>tervezése</a:t>
            </a:r>
            <a:r>
              <a:rPr lang="en-US" dirty="0"/>
              <a:t>, </a:t>
            </a:r>
            <a:r>
              <a:rPr lang="en-US" dirty="0" err="1"/>
              <a:t>beruházásokhoz</a:t>
            </a:r>
            <a:r>
              <a:rPr lang="en-US" dirty="0"/>
              <a:t> </a:t>
            </a:r>
            <a:r>
              <a:rPr lang="en-US" dirty="0" err="1"/>
              <a:t>kapcsolódó</a:t>
            </a:r>
            <a:r>
              <a:rPr lang="en-US" dirty="0"/>
              <a:t> </a:t>
            </a:r>
            <a:r>
              <a:rPr lang="en-US" dirty="0" err="1"/>
              <a:t>programok</a:t>
            </a:r>
            <a:r>
              <a:rPr lang="en-US" dirty="0"/>
              <a:t> </a:t>
            </a:r>
            <a:r>
              <a:rPr lang="en-US" dirty="0" err="1"/>
              <a:t>kezelése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374521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81E9A8-C659-4D96-A4AE-C96BBE4C68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1. alkalom vázlata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79AA906-5F9F-4442-8475-24B091CCC0C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" lvl="1" indent="0">
              <a:buNone/>
            </a:pPr>
            <a:r>
              <a:rPr lang="hu-HU" dirty="0"/>
              <a:t>ABAP programozási nyelv alapvető jellemzői</a:t>
            </a:r>
          </a:p>
          <a:p>
            <a:pPr marL="4572" lvl="1" indent="0">
              <a:buNone/>
            </a:pPr>
            <a:r>
              <a:rPr lang="hu-HU" dirty="0"/>
              <a:t>ABAP nyelv szintaktikai elemei</a:t>
            </a:r>
          </a:p>
          <a:p>
            <a:pPr marL="4572" lvl="1" indent="0">
              <a:buNone/>
            </a:pPr>
            <a:endParaRPr lang="hu-HU" dirty="0"/>
          </a:p>
          <a:p>
            <a:pPr marL="4572" lvl="1" indent="0">
              <a:buNone/>
            </a:pPr>
            <a:r>
              <a:rPr lang="hu-HU" dirty="0"/>
              <a:t>Első ABAP program (Hello World!</a:t>
            </a:r>
            <a:r>
              <a:rPr lang="en-GB" dirty="0"/>
              <a:t>)</a:t>
            </a:r>
            <a:r>
              <a:rPr lang="hu-HU" dirty="0"/>
              <a:t> – Bemutatás, nem gyakorlat</a:t>
            </a:r>
            <a:endParaRPr lang="en-GB" dirty="0"/>
          </a:p>
          <a:p>
            <a:pPr lvl="1"/>
            <a:endParaRPr lang="hu-HU" dirty="0"/>
          </a:p>
          <a:p>
            <a:pPr marL="457200" lvl="1" indent="0">
              <a:buNone/>
            </a:pPr>
            <a:endParaRPr lang="hu-HU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4967367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962D72-2C52-4AC0-8CA8-AD2920572A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Emberi erőforrások - HR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59C7E63-B212-4D04-872F-19E1F489021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HR (Human Resources – </a:t>
            </a:r>
            <a:r>
              <a:rPr lang="en-US" dirty="0" err="1"/>
              <a:t>Emberi</a:t>
            </a:r>
            <a:r>
              <a:rPr lang="en-US" dirty="0"/>
              <a:t> </a:t>
            </a:r>
            <a:r>
              <a:rPr lang="en-US" dirty="0" err="1"/>
              <a:t>erőforrások</a:t>
            </a:r>
            <a:r>
              <a:rPr lang="en-US" dirty="0"/>
              <a:t>)</a:t>
            </a:r>
          </a:p>
          <a:p>
            <a:r>
              <a:rPr lang="en-US" dirty="0" err="1"/>
              <a:t>Személyzet</a:t>
            </a:r>
            <a:r>
              <a:rPr lang="en-US" dirty="0"/>
              <a:t> </a:t>
            </a:r>
            <a:r>
              <a:rPr lang="en-US" dirty="0" err="1"/>
              <a:t>kezelésével</a:t>
            </a:r>
            <a:r>
              <a:rPr lang="en-US" dirty="0"/>
              <a:t> </a:t>
            </a:r>
            <a:r>
              <a:rPr lang="en-US" dirty="0" err="1"/>
              <a:t>járó</a:t>
            </a:r>
            <a:r>
              <a:rPr lang="en-US" dirty="0"/>
              <a:t> </a:t>
            </a:r>
            <a:r>
              <a:rPr lang="en-US" dirty="0" err="1"/>
              <a:t>adminisztrációs</a:t>
            </a:r>
            <a:r>
              <a:rPr lang="en-US" dirty="0"/>
              <a:t> </a:t>
            </a:r>
            <a:r>
              <a:rPr lang="en-US" dirty="0" err="1"/>
              <a:t>tevékenységek</a:t>
            </a:r>
            <a:r>
              <a:rPr lang="en-US" dirty="0"/>
              <a:t> (</a:t>
            </a:r>
            <a:r>
              <a:rPr lang="en-US" dirty="0" err="1"/>
              <a:t>felvételtől</a:t>
            </a:r>
            <a:r>
              <a:rPr lang="en-US" dirty="0"/>
              <a:t> a </a:t>
            </a:r>
            <a:r>
              <a:rPr lang="en-US" dirty="0" err="1"/>
              <a:t>bérszámfejtésig</a:t>
            </a:r>
            <a:r>
              <a:rPr lang="en-US" dirty="0"/>
              <a:t>)</a:t>
            </a:r>
          </a:p>
          <a:p>
            <a:endParaRPr lang="en-US" dirty="0"/>
          </a:p>
          <a:p>
            <a:r>
              <a:rPr lang="en-US" dirty="0" err="1"/>
              <a:t>Juttatások</a:t>
            </a:r>
            <a:r>
              <a:rPr lang="en-US" dirty="0"/>
              <a:t>, </a:t>
            </a:r>
            <a:r>
              <a:rPr lang="en-US" dirty="0" err="1"/>
              <a:t>utazási</a:t>
            </a:r>
            <a:r>
              <a:rPr lang="en-US" dirty="0"/>
              <a:t> </a:t>
            </a:r>
            <a:r>
              <a:rPr lang="en-US" dirty="0" err="1"/>
              <a:t>költségek</a:t>
            </a:r>
            <a:r>
              <a:rPr lang="en-US" dirty="0"/>
              <a:t> </a:t>
            </a:r>
            <a:r>
              <a:rPr lang="en-US" dirty="0" err="1"/>
              <a:t>kezelése</a:t>
            </a:r>
            <a:r>
              <a:rPr lang="en-US" dirty="0"/>
              <a:t>, </a:t>
            </a:r>
            <a:r>
              <a:rPr lang="en-US" dirty="0" err="1"/>
              <a:t>személyzeti</a:t>
            </a:r>
            <a:r>
              <a:rPr lang="en-US" dirty="0"/>
              <a:t> </a:t>
            </a:r>
            <a:r>
              <a:rPr lang="en-US" dirty="0" err="1"/>
              <a:t>időbeosztás</a:t>
            </a:r>
            <a:endParaRPr lang="en-US" dirty="0"/>
          </a:p>
          <a:p>
            <a:r>
              <a:rPr lang="en-US" dirty="0" err="1"/>
              <a:t>állásgazdálkodás</a:t>
            </a:r>
            <a:r>
              <a:rPr lang="en-US" dirty="0"/>
              <a:t>, </a:t>
            </a:r>
            <a:r>
              <a:rPr lang="en-US" dirty="0" err="1"/>
              <a:t>vezetői</a:t>
            </a:r>
            <a:r>
              <a:rPr lang="en-US" dirty="0"/>
              <a:t> </a:t>
            </a:r>
            <a:r>
              <a:rPr lang="en-US" dirty="0" err="1"/>
              <a:t>információk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0762515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4986FB-64B2-4F4D-B5F2-BFD1033592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Megjegyzés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0BE70C-42FC-4DA9-8FC8-9C436E80335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 </a:t>
            </a:r>
            <a:r>
              <a:rPr lang="en-US" dirty="0" err="1"/>
              <a:t>tantárgy</a:t>
            </a:r>
            <a:r>
              <a:rPr lang="en-US" dirty="0"/>
              <a:t> </a:t>
            </a:r>
            <a:r>
              <a:rPr lang="en-US" dirty="0" err="1"/>
              <a:t>keretein</a:t>
            </a:r>
            <a:r>
              <a:rPr lang="en-US" dirty="0"/>
              <a:t> </a:t>
            </a:r>
            <a:r>
              <a:rPr lang="en-US" dirty="0" err="1"/>
              <a:t>belül</a:t>
            </a:r>
            <a:r>
              <a:rPr lang="en-US" dirty="0"/>
              <a:t> </a:t>
            </a:r>
            <a:r>
              <a:rPr lang="en-US" dirty="0" err="1"/>
              <a:t>az</a:t>
            </a:r>
            <a:r>
              <a:rPr lang="en-US" dirty="0"/>
              <a:t> </a:t>
            </a:r>
            <a:r>
              <a:rPr lang="en-US" dirty="0" err="1"/>
              <a:t>egyes</a:t>
            </a:r>
            <a:r>
              <a:rPr lang="en-US" dirty="0"/>
              <a:t> </a:t>
            </a:r>
            <a:r>
              <a:rPr lang="en-US" dirty="0" err="1"/>
              <a:t>modulok</a:t>
            </a:r>
            <a:r>
              <a:rPr lang="en-US" dirty="0"/>
              <a:t> </a:t>
            </a:r>
            <a:r>
              <a:rPr lang="en-US" dirty="0" err="1"/>
              <a:t>által</a:t>
            </a:r>
            <a:r>
              <a:rPr lang="en-US" dirty="0"/>
              <a:t> </a:t>
            </a:r>
            <a:r>
              <a:rPr lang="en-US" dirty="0" err="1"/>
              <a:t>megvalósított</a:t>
            </a:r>
            <a:r>
              <a:rPr lang="en-US" dirty="0"/>
              <a:t> </a:t>
            </a:r>
            <a:r>
              <a:rPr lang="en-US" dirty="0" err="1"/>
              <a:t>funkciókat</a:t>
            </a:r>
            <a:r>
              <a:rPr lang="en-US" dirty="0"/>
              <a:t>, </a:t>
            </a:r>
            <a:r>
              <a:rPr lang="en-US" dirty="0" err="1"/>
              <a:t>modelleket</a:t>
            </a:r>
            <a:r>
              <a:rPr lang="en-US" dirty="0"/>
              <a:t> </a:t>
            </a:r>
            <a:r>
              <a:rPr lang="en-US" dirty="0" err="1"/>
              <a:t>részletesebben</a:t>
            </a:r>
            <a:r>
              <a:rPr lang="en-US" dirty="0"/>
              <a:t> </a:t>
            </a:r>
            <a:r>
              <a:rPr lang="en-US" dirty="0" err="1"/>
              <a:t>nem</a:t>
            </a:r>
            <a:r>
              <a:rPr lang="en-US" dirty="0"/>
              <a:t> </a:t>
            </a:r>
            <a:r>
              <a:rPr lang="en-US" dirty="0" err="1"/>
              <a:t>tárgyaljuk</a:t>
            </a:r>
            <a:r>
              <a:rPr lang="en-US" dirty="0"/>
              <a:t>.</a:t>
            </a:r>
            <a:endParaRPr lang="hu-HU" dirty="0"/>
          </a:p>
          <a:p>
            <a:r>
              <a:rPr lang="hu-HU" dirty="0"/>
              <a:t>Az Egyetem oktatásának keretén belül van lehetőség SAP modulok megismerésére. Lásd NEPTUN.</a:t>
            </a:r>
            <a:endParaRPr lang="en-US" dirty="0"/>
          </a:p>
          <a:p>
            <a:endParaRPr lang="en-US" dirty="0"/>
          </a:p>
          <a:p>
            <a:r>
              <a:rPr lang="hu-HU" dirty="0"/>
              <a:t>Elérhető hivatalos oktatási lehetőségek</a:t>
            </a:r>
            <a:r>
              <a:rPr lang="en-US" dirty="0"/>
              <a:t>: </a:t>
            </a:r>
            <a:r>
              <a:rPr lang="en-US" dirty="0">
                <a:hlinkClick r:id="rId2"/>
              </a:rPr>
              <a:t>https://training.sap.com/</a:t>
            </a:r>
            <a:r>
              <a:rPr lang="hu-HU" dirty="0"/>
              <a:t> </a:t>
            </a:r>
            <a:r>
              <a:rPr lang="en-US" dirty="0"/>
              <a:t>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971815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C479BB-8C03-48D8-9054-BEFB37082E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Iparági megoldások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6DE3893-D239-44E5-937F-7ACC17CAF57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hu-HU" dirty="0"/>
              <a:t>Az SAP </a:t>
            </a:r>
            <a:r>
              <a:rPr lang="hu-HU" dirty="0" err="1"/>
              <a:t>modularizált</a:t>
            </a:r>
            <a:r>
              <a:rPr lang="hu-HU" dirty="0"/>
              <a:t> egységein kívül iparági megoldásokat is kínál</a:t>
            </a:r>
          </a:p>
          <a:p>
            <a:r>
              <a:rPr lang="hu-HU" dirty="0"/>
              <a:t>Az iparági megoldások egyes modulok testre szabását és egyéb, iparág specifikus kiterjesztéseket tartalmaz</a:t>
            </a:r>
          </a:p>
          <a:p>
            <a:endParaRPr lang="hu-HU" dirty="0"/>
          </a:p>
          <a:p>
            <a:r>
              <a:rPr lang="hu-HU" dirty="0"/>
              <a:t>25 iparági megoldás</a:t>
            </a:r>
          </a:p>
          <a:p>
            <a:pPr lvl="1"/>
            <a:r>
              <a:rPr lang="hu-HU" dirty="0"/>
              <a:t>Vegyipar</a:t>
            </a:r>
          </a:p>
          <a:p>
            <a:pPr lvl="1"/>
            <a:r>
              <a:rPr lang="hu-HU" dirty="0"/>
              <a:t>Autóipar</a:t>
            </a:r>
          </a:p>
          <a:p>
            <a:pPr lvl="1"/>
            <a:r>
              <a:rPr lang="hu-HU" dirty="0"/>
              <a:t>Légi és védelmi</a:t>
            </a:r>
          </a:p>
          <a:p>
            <a:pPr lvl="1"/>
            <a:r>
              <a:rPr lang="hu-HU" dirty="0" err="1"/>
              <a:t>High-tech</a:t>
            </a:r>
            <a:endParaRPr lang="hu-HU" dirty="0"/>
          </a:p>
          <a:p>
            <a:pPr lvl="1"/>
            <a:r>
              <a:rPr lang="hu-HU" dirty="0"/>
              <a:t>Stb.</a:t>
            </a:r>
            <a:endParaRPr lang="hu-HU" sz="2000" i="1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23C1618-C58F-4BB1-ACE9-992BA1DE938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44305" y="2821497"/>
            <a:ext cx="4709495" cy="34904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1216079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7D0EDE-B717-4FF7-B894-B6D4BB5654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SAP Business </a:t>
            </a:r>
            <a:r>
              <a:rPr lang="hu-HU" dirty="0" err="1"/>
              <a:t>Suite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9997EFC-B252-4BD4-B6C7-D16B61BDD4C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hu-HU" dirty="0"/>
              <a:t>Funkcionális csoportokat tekintve az SAP Business </a:t>
            </a:r>
            <a:r>
              <a:rPr lang="hu-HU" dirty="0" err="1"/>
              <a:t>Suite</a:t>
            </a:r>
            <a:r>
              <a:rPr lang="hu-HU" dirty="0"/>
              <a:t> fő folyamatai és a </a:t>
            </a:r>
            <a:r>
              <a:rPr lang="hu-HU" dirty="0" err="1"/>
              <a:t>modularizáltság</a:t>
            </a:r>
            <a:r>
              <a:rPr lang="hu-HU" dirty="0"/>
              <a:t> felépítése az R/3 felépítéséhez hasonló.</a:t>
            </a:r>
          </a:p>
          <a:p>
            <a:pPr algn="just"/>
            <a:r>
              <a:rPr lang="hu-HU" dirty="0"/>
              <a:t>Továbbfejlesztett és bővített funkcionalitás</a:t>
            </a:r>
            <a:r>
              <a:rPr lang="en-GB" dirty="0"/>
              <a:t> </a:t>
            </a:r>
            <a:r>
              <a:rPr lang="en-GB" dirty="0" err="1"/>
              <a:t>kínál</a:t>
            </a:r>
            <a:r>
              <a:rPr lang="en-GB" dirty="0"/>
              <a:t>, </a:t>
            </a:r>
            <a:r>
              <a:rPr lang="en-GB" dirty="0" err="1"/>
              <a:t>valamint</a:t>
            </a:r>
            <a:r>
              <a:rPr lang="en-GB" dirty="0"/>
              <a:t> a </a:t>
            </a:r>
            <a:r>
              <a:rPr lang="en-GB" dirty="0" err="1"/>
              <a:t>folyamatokat</a:t>
            </a:r>
            <a:r>
              <a:rPr lang="en-GB" dirty="0"/>
              <a:t> a </a:t>
            </a:r>
            <a:r>
              <a:rPr lang="en-GB" dirty="0" err="1"/>
              <a:t>modularizált</a:t>
            </a:r>
            <a:r>
              <a:rPr lang="en-GB" dirty="0"/>
              <a:t> </a:t>
            </a:r>
            <a:r>
              <a:rPr lang="en-GB" dirty="0" err="1"/>
              <a:t>megközelítés</a:t>
            </a:r>
            <a:r>
              <a:rPr lang="en-GB" dirty="0"/>
              <a:t> </a:t>
            </a:r>
            <a:r>
              <a:rPr lang="en-GB" dirty="0" err="1"/>
              <a:t>helyett</a:t>
            </a:r>
            <a:r>
              <a:rPr lang="en-GB" dirty="0"/>
              <a:t> </a:t>
            </a:r>
            <a:r>
              <a:rPr lang="en-GB" dirty="0" err="1"/>
              <a:t>fő</a:t>
            </a:r>
            <a:r>
              <a:rPr lang="en-GB" dirty="0"/>
              <a:t> </a:t>
            </a:r>
            <a:r>
              <a:rPr lang="en-GB" dirty="0" err="1"/>
              <a:t>üzleti</a:t>
            </a:r>
            <a:r>
              <a:rPr lang="en-GB" dirty="0"/>
              <a:t> </a:t>
            </a:r>
            <a:r>
              <a:rPr lang="en-GB" dirty="0" err="1"/>
              <a:t>folyamatok</a:t>
            </a:r>
            <a:r>
              <a:rPr lang="en-GB" dirty="0"/>
              <a:t> </a:t>
            </a:r>
            <a:r>
              <a:rPr lang="en-GB" dirty="0" err="1"/>
              <a:t>szerint</a:t>
            </a:r>
            <a:r>
              <a:rPr lang="en-GB" dirty="0"/>
              <a:t> </a:t>
            </a:r>
            <a:r>
              <a:rPr lang="en-GB" dirty="0" err="1"/>
              <a:t>tagolja</a:t>
            </a:r>
            <a:r>
              <a:rPr lang="en-GB" dirty="0"/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3879528890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1C4E3C-A8E2-4937-BDB6-AFC65F0BC3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SAP Business </a:t>
            </a:r>
            <a:r>
              <a:rPr lang="hu-HU" dirty="0" err="1"/>
              <a:t>Suite</a:t>
            </a:r>
            <a:r>
              <a:rPr lang="hu-HU" dirty="0"/>
              <a:t> -&gt; S4HANA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6162312-A15B-4BC9-9208-6751E1A1329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4745477" cy="4351338"/>
          </a:xfrm>
        </p:spPr>
        <p:txBody>
          <a:bodyPr/>
          <a:lstStyle/>
          <a:p>
            <a:pPr algn="just"/>
            <a:r>
              <a:rPr lang="hu-HU" dirty="0"/>
              <a:t>Külön álló modulok helyett modulokon átívelő, üzleti folyamatok szerinti struktúra került kialakítása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hu-HU" dirty="0" err="1"/>
              <a:t>Order</a:t>
            </a:r>
            <a:r>
              <a:rPr lang="hu-HU" dirty="0"/>
              <a:t> to Cash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hu-HU" dirty="0" err="1"/>
              <a:t>Procure</a:t>
            </a:r>
            <a:r>
              <a:rPr lang="hu-HU" dirty="0"/>
              <a:t> to </a:t>
            </a:r>
            <a:r>
              <a:rPr lang="hu-HU" dirty="0" err="1"/>
              <a:t>Pay</a:t>
            </a:r>
            <a:endParaRPr lang="hu-HU" dirty="0"/>
          </a:p>
          <a:p>
            <a:pPr lvl="1">
              <a:buFont typeface="Arial" panose="020B0604020202020204" pitchFamily="34" charset="0"/>
              <a:buChar char="•"/>
            </a:pPr>
            <a:r>
              <a:rPr lang="hu-HU" dirty="0"/>
              <a:t>Stb.</a:t>
            </a:r>
          </a:p>
          <a:p>
            <a:pPr lvl="1"/>
            <a:endParaRPr lang="hu-HU" dirty="0"/>
          </a:p>
          <a:p>
            <a:pPr algn="just"/>
            <a:r>
              <a:rPr lang="hu-HU" dirty="0"/>
              <a:t>Technológia váltás miatt egyszerűsített, vagy másként támogatott funkciók.</a:t>
            </a: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BB00173-E38F-4EE2-9F9D-9F83CA0B2B0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0" y="1962446"/>
            <a:ext cx="5129024" cy="40776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8902505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B85640-1943-F39B-E985-D9DCFF0D9B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</a:t>
            </a:r>
            <a:r>
              <a:rPr lang="hu-HU" dirty="0"/>
              <a:t>/</a:t>
            </a:r>
            <a:r>
              <a:rPr lang="en-GB" dirty="0"/>
              <a:t>4HANA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508541AD-BA55-CD34-36F7-4F72352EC867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677" y="1786468"/>
            <a:ext cx="11083628" cy="40817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38476056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6E3740-98CC-49FB-A165-BE1BFA3537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Üzleti megoldások elemei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4B9A5D-673B-43C7-9B28-B50F44C44CB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hu-HU" dirty="0"/>
              <a:t>Üzleti feladatok és problémák megoldására adott implementáció</a:t>
            </a:r>
          </a:p>
          <a:p>
            <a:pPr lvl="1"/>
            <a:r>
              <a:rPr lang="hu-HU" dirty="0"/>
              <a:t>SAP alapszolgáltatások + 1-N SAP modul támogatott folyamat</a:t>
            </a:r>
          </a:p>
          <a:p>
            <a:pPr lvl="1"/>
            <a:r>
              <a:rPr lang="hu-HU" dirty="0"/>
              <a:t>+</a:t>
            </a:r>
          </a:p>
          <a:p>
            <a:pPr lvl="1"/>
            <a:r>
              <a:rPr lang="hu-HU" dirty="0"/>
              <a:t>Rendszer konfigurálás (</a:t>
            </a:r>
            <a:r>
              <a:rPr lang="hu-HU" dirty="0" err="1"/>
              <a:t>Customizing</a:t>
            </a:r>
            <a:r>
              <a:rPr lang="hu-HU" dirty="0"/>
              <a:t>)</a:t>
            </a:r>
          </a:p>
          <a:p>
            <a:pPr lvl="1"/>
            <a:r>
              <a:rPr lang="hu-HU" dirty="0"/>
              <a:t>+</a:t>
            </a:r>
          </a:p>
          <a:p>
            <a:pPr lvl="1"/>
            <a:r>
              <a:rPr lang="hu-HU" dirty="0"/>
              <a:t>Opcionálisan BPR (Business </a:t>
            </a:r>
            <a:r>
              <a:rPr lang="hu-HU" dirty="0" err="1"/>
              <a:t>Process</a:t>
            </a:r>
            <a:r>
              <a:rPr lang="hu-HU" dirty="0"/>
              <a:t> </a:t>
            </a:r>
            <a:r>
              <a:rPr lang="hu-HU" dirty="0" err="1"/>
              <a:t>Reengineering</a:t>
            </a:r>
            <a:r>
              <a:rPr lang="hu-HU" dirty="0"/>
              <a:t>)</a:t>
            </a:r>
          </a:p>
          <a:p>
            <a:pPr lvl="1"/>
            <a:r>
              <a:rPr lang="hu-HU" dirty="0"/>
              <a:t>+</a:t>
            </a:r>
          </a:p>
          <a:p>
            <a:pPr lvl="1"/>
            <a:r>
              <a:rPr lang="hu-HU" dirty="0"/>
              <a:t>Opcionálisan kiterjesztések, egyedi implementációk</a:t>
            </a:r>
          </a:p>
          <a:p>
            <a:pPr lvl="1"/>
            <a:r>
              <a:rPr lang="hu-HU" dirty="0"/>
              <a:t>+</a:t>
            </a:r>
          </a:p>
          <a:p>
            <a:pPr lvl="1"/>
            <a:r>
              <a:rPr lang="hu-HU" dirty="0"/>
              <a:t>Oktatás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15129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25A4DA-029B-4E08-9F51-83232106EA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Architektúra, modellezés</a:t>
            </a:r>
            <a:endParaRPr lang="en-US" dirty="0"/>
          </a:p>
        </p:txBody>
      </p:sp>
      <p:pic>
        <p:nvPicPr>
          <p:cNvPr id="4" name="Picture 2" descr="https://www.agileconnection.com/sites/default/files/article/2017/software-architecture.jpg">
            <a:extLst>
              <a:ext uri="{FF2B5EF4-FFF2-40B4-BE49-F238E27FC236}">
                <a16:creationId xmlns:a16="http://schemas.microsoft.com/office/drawing/2014/main" id="{C4D1D354-3574-4CD6-95E0-A9F86D9FEE9D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604709" y="2338172"/>
            <a:ext cx="4982582" cy="35589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69995536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8AEF9D-6D5B-4700-87F0-63257ECAA2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err="1"/>
              <a:t>Fundamental</a:t>
            </a:r>
            <a:r>
              <a:rPr lang="hu-HU" dirty="0"/>
              <a:t> Modelling </a:t>
            </a:r>
            <a:r>
              <a:rPr lang="hu-HU" dirty="0" err="1"/>
              <a:t>Concepts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CE40976-25A8-4947-AF09-4D0CCFE32ED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6856379" cy="4351338"/>
          </a:xfrm>
        </p:spPr>
        <p:txBody>
          <a:bodyPr/>
          <a:lstStyle/>
          <a:p>
            <a:r>
              <a:rPr lang="en-US" dirty="0">
                <a:hlinkClick r:id="rId2"/>
              </a:rPr>
              <a:t>http://www.fmc-modeling.org/</a:t>
            </a:r>
            <a:endParaRPr lang="hu-HU" dirty="0"/>
          </a:p>
          <a:p>
            <a:pPr algn="just"/>
            <a:r>
              <a:rPr lang="hu-HU" dirty="0"/>
              <a:t>UML alapelvei</a:t>
            </a:r>
            <a:r>
              <a:rPr lang="en-GB" dirty="0"/>
              <a:t>re</a:t>
            </a:r>
            <a:r>
              <a:rPr lang="hu-HU" dirty="0"/>
              <a:t> épülő, de azt egyszerűsítő és </a:t>
            </a:r>
            <a:r>
              <a:rPr lang="hu-HU" dirty="0" err="1"/>
              <a:t>részbben</a:t>
            </a:r>
            <a:r>
              <a:rPr lang="hu-HU" dirty="0"/>
              <a:t> kiegészítő eszközkészlet</a:t>
            </a:r>
          </a:p>
          <a:p>
            <a:pPr algn="just"/>
            <a:r>
              <a:rPr lang="hu-HU" dirty="0"/>
              <a:t>A tárgy keretein belül a diagram típusok egy részét fogjuk használni</a:t>
            </a:r>
            <a:r>
              <a:rPr lang="en-GB" dirty="0"/>
              <a:t>, de </a:t>
            </a:r>
            <a:r>
              <a:rPr lang="en-GB" dirty="0" err="1"/>
              <a:t>teljsen</a:t>
            </a:r>
            <a:r>
              <a:rPr lang="en-GB" dirty="0"/>
              <a:t> FMC </a:t>
            </a:r>
            <a:r>
              <a:rPr lang="en-GB" dirty="0" err="1"/>
              <a:t>tréningre</a:t>
            </a:r>
            <a:r>
              <a:rPr lang="en-GB" dirty="0"/>
              <a:t> a </a:t>
            </a:r>
            <a:r>
              <a:rPr lang="en-GB" dirty="0" err="1"/>
              <a:t>tárgy</a:t>
            </a:r>
            <a:r>
              <a:rPr lang="en-GB" dirty="0"/>
              <a:t> </a:t>
            </a:r>
            <a:r>
              <a:rPr lang="en-GB" dirty="0" err="1"/>
              <a:t>keretei</a:t>
            </a:r>
            <a:r>
              <a:rPr lang="en-GB" dirty="0"/>
              <a:t> </a:t>
            </a:r>
            <a:r>
              <a:rPr lang="en-GB" dirty="0" err="1"/>
              <a:t>nem</a:t>
            </a:r>
            <a:r>
              <a:rPr lang="en-GB" dirty="0"/>
              <a:t> </a:t>
            </a:r>
            <a:r>
              <a:rPr lang="en-GB" dirty="0" err="1"/>
              <a:t>adnak</a:t>
            </a:r>
            <a:r>
              <a:rPr lang="en-GB" dirty="0"/>
              <a:t> </a:t>
            </a:r>
            <a:r>
              <a:rPr lang="en-GB" dirty="0" err="1"/>
              <a:t>módot</a:t>
            </a:r>
            <a:r>
              <a:rPr lang="en-GB" dirty="0"/>
              <a:t>.</a:t>
            </a:r>
            <a:endParaRPr lang="hu-HU" dirty="0"/>
          </a:p>
        </p:txBody>
      </p:sp>
      <p:pic>
        <p:nvPicPr>
          <p:cNvPr id="1030" name="Picture 6" descr="Képtalálatok a következőre: fundamental modeling concepts: effective communication of it systems">
            <a:extLst>
              <a:ext uri="{FF2B5EF4-FFF2-40B4-BE49-F238E27FC236}">
                <a16:creationId xmlns:a16="http://schemas.microsoft.com/office/drawing/2014/main" id="{9E06CD84-E872-4A32-BB8A-B6A900E24A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39719" y="2959994"/>
            <a:ext cx="2783428" cy="34602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44410613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582A6C-C02B-4D65-9462-AAF39200E4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Standard </a:t>
            </a:r>
            <a:r>
              <a:rPr lang="hu-HU" dirty="0" err="1"/>
              <a:t>Technical</a:t>
            </a:r>
            <a:r>
              <a:rPr lang="hu-HU" dirty="0"/>
              <a:t> </a:t>
            </a:r>
            <a:r>
              <a:rPr lang="hu-HU" dirty="0" err="1"/>
              <a:t>Architecture</a:t>
            </a:r>
            <a:r>
              <a:rPr lang="hu-HU" dirty="0"/>
              <a:t> Modelling (TAM)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D45CBF3-9914-4C8F-8D2D-11E522417F8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7" name="Rounded Rectangle 12">
            <a:extLst>
              <a:ext uri="{FF2B5EF4-FFF2-40B4-BE49-F238E27FC236}">
                <a16:creationId xmlns:a16="http://schemas.microsoft.com/office/drawing/2014/main" id="{FFFC98D5-046D-41E3-A180-B82201CC00CB}"/>
              </a:ext>
            </a:extLst>
          </p:cNvPr>
          <p:cNvSpPr/>
          <p:nvPr/>
        </p:nvSpPr>
        <p:spPr bwMode="gray">
          <a:xfrm>
            <a:off x="7814141" y="2862136"/>
            <a:ext cx="1942594" cy="961802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9525" algn="ctr">
            <a:noFill/>
            <a:miter lim="800000"/>
            <a:headEnd/>
            <a:tailEnd/>
          </a:ln>
        </p:spPr>
        <p:txBody>
          <a:bodyPr lIns="75573" tIns="60458" rIns="75573" bIns="60458" rtlCol="0" anchor="b"/>
          <a:lstStyle/>
          <a:p>
            <a:pPr marL="154631" indent="-154631" algn="ctr" defTabSz="767822" fontAlgn="base">
              <a:spcBef>
                <a:spcPct val="50000"/>
              </a:spcBef>
              <a:spcAft>
                <a:spcPct val="0"/>
              </a:spcAft>
              <a:buClr>
                <a:srgbClr val="F0AB00"/>
              </a:buClr>
              <a:buSzPct val="80000"/>
            </a:pPr>
            <a:r>
              <a:rPr lang="de-DE" sz="1200" b="1" kern="0" dirty="0">
                <a:ea typeface="Arial Unicode MS" pitchFamily="34" charset="-128"/>
                <a:cs typeface="Arial Unicode MS" pitchFamily="34" charset="-128"/>
              </a:rPr>
              <a:t>UML 2</a:t>
            </a:r>
            <a:endParaRPr lang="en-US" sz="1200" b="1" kern="0" dirty="0"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18" name="Rounded Rectangle 13">
            <a:extLst>
              <a:ext uri="{FF2B5EF4-FFF2-40B4-BE49-F238E27FC236}">
                <a16:creationId xmlns:a16="http://schemas.microsoft.com/office/drawing/2014/main" id="{E59B20B5-D4CE-45D8-B427-5881DF521D62}"/>
              </a:ext>
            </a:extLst>
          </p:cNvPr>
          <p:cNvSpPr/>
          <p:nvPr/>
        </p:nvSpPr>
        <p:spPr bwMode="gray">
          <a:xfrm>
            <a:off x="7349918" y="2985931"/>
            <a:ext cx="849886" cy="438049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  <a:ln w="9525" algn="ctr">
            <a:noFill/>
            <a:miter lim="800000"/>
            <a:headEnd/>
            <a:tailEnd/>
          </a:ln>
        </p:spPr>
        <p:txBody>
          <a:bodyPr lIns="75573" tIns="60458" rIns="75573" bIns="60458" rtlCol="0" anchor="ctr"/>
          <a:lstStyle/>
          <a:p>
            <a:pPr marL="154631" indent="-154631" algn="ctr" defTabSz="767822" fontAlgn="base">
              <a:spcBef>
                <a:spcPct val="50000"/>
              </a:spcBef>
              <a:spcAft>
                <a:spcPct val="0"/>
              </a:spcAft>
              <a:buClr>
                <a:srgbClr val="F0AB00"/>
              </a:buClr>
              <a:buSzPct val="80000"/>
            </a:pPr>
            <a:r>
              <a:rPr lang="de-DE" sz="1200" b="1" kern="0" dirty="0">
                <a:ea typeface="Arial Unicode MS" pitchFamily="34" charset="-128"/>
                <a:cs typeface="Arial Unicode MS" pitchFamily="34" charset="-128"/>
              </a:rPr>
              <a:t>FMC</a:t>
            </a:r>
            <a:endParaRPr lang="en-US" sz="1200" b="1" kern="0" dirty="0"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19" name="Rounded Rectangle 14">
            <a:extLst>
              <a:ext uri="{FF2B5EF4-FFF2-40B4-BE49-F238E27FC236}">
                <a16:creationId xmlns:a16="http://schemas.microsoft.com/office/drawing/2014/main" id="{6C52ABD3-A2EA-47F9-B682-B6AF095A2394}"/>
              </a:ext>
            </a:extLst>
          </p:cNvPr>
          <p:cNvSpPr/>
          <p:nvPr/>
        </p:nvSpPr>
        <p:spPr bwMode="gray">
          <a:xfrm>
            <a:off x="7985547" y="2938318"/>
            <a:ext cx="942730" cy="514231"/>
          </a:xfrm>
          <a:prstGeom prst="roundRect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lIns="75573" tIns="60458" rIns="75573" bIns="60458" rtlCol="0" anchor="ctr"/>
          <a:lstStyle/>
          <a:p>
            <a:pPr marL="154631" indent="-154631" algn="ctr" defTabSz="767822" fontAlgn="base">
              <a:spcBef>
                <a:spcPct val="50000"/>
              </a:spcBef>
              <a:spcAft>
                <a:spcPct val="0"/>
              </a:spcAft>
              <a:buClr>
                <a:srgbClr val="F0AB00"/>
              </a:buClr>
              <a:buSzPct val="80000"/>
            </a:pPr>
            <a:r>
              <a:rPr lang="de-DE" sz="1200" b="1" kern="0" dirty="0">
                <a:ea typeface="Arial Unicode MS" pitchFamily="34" charset="-128"/>
                <a:cs typeface="Arial Unicode MS" pitchFamily="34" charset="-128"/>
              </a:rPr>
              <a:t>TAM</a:t>
            </a:r>
            <a:endParaRPr lang="en-US" sz="1200" b="1" kern="0" dirty="0"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41E34863-2260-415A-BD90-E48D5C9F2D71}"/>
              </a:ext>
            </a:extLst>
          </p:cNvPr>
          <p:cNvSpPr/>
          <p:nvPr/>
        </p:nvSpPr>
        <p:spPr bwMode="gray">
          <a:xfrm>
            <a:off x="7378486" y="4309601"/>
            <a:ext cx="857027" cy="40948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9525" algn="ctr">
            <a:solidFill>
              <a:schemeClr val="bg2">
                <a:lumMod val="50000"/>
              </a:schemeClr>
            </a:solidFill>
            <a:miter lim="800000"/>
            <a:headEnd/>
            <a:tailEnd/>
          </a:ln>
        </p:spPr>
        <p:txBody>
          <a:bodyPr lIns="75573" tIns="60458" rIns="75573" bIns="60458" rtlCol="0" anchor="ctr"/>
          <a:lstStyle/>
          <a:p>
            <a:pPr marL="154631" indent="-154631" algn="ctr" defTabSz="767822" fontAlgn="base">
              <a:spcBef>
                <a:spcPct val="50000"/>
              </a:spcBef>
              <a:spcAft>
                <a:spcPct val="0"/>
              </a:spcAft>
              <a:buClr>
                <a:srgbClr val="F0AB00"/>
              </a:buClr>
              <a:buSzPct val="80000"/>
            </a:pPr>
            <a:r>
              <a:rPr lang="de-DE" sz="1000" b="1" kern="0" dirty="0" err="1">
                <a:ea typeface="Arial Unicode MS" pitchFamily="34" charset="-128"/>
                <a:cs typeface="Arial Unicode MS" pitchFamily="34" charset="-128"/>
              </a:rPr>
              <a:t>Conceptual</a:t>
            </a:r>
            <a:endParaRPr lang="en-US" sz="1000" b="1" kern="0" dirty="0"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679B0F09-530A-4200-A5FA-6318D2C38C5A}"/>
              </a:ext>
            </a:extLst>
          </p:cNvPr>
          <p:cNvSpPr/>
          <p:nvPr/>
        </p:nvSpPr>
        <p:spPr bwMode="gray">
          <a:xfrm>
            <a:off x="7378486" y="4785740"/>
            <a:ext cx="857027" cy="40948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9525" algn="ctr">
            <a:solidFill>
              <a:schemeClr val="bg2">
                <a:lumMod val="50000"/>
              </a:schemeClr>
            </a:solidFill>
            <a:miter lim="800000"/>
            <a:headEnd/>
            <a:tailEnd/>
          </a:ln>
        </p:spPr>
        <p:txBody>
          <a:bodyPr lIns="75573" tIns="60458" rIns="75573" bIns="60458" rtlCol="0" anchor="ctr"/>
          <a:lstStyle/>
          <a:p>
            <a:pPr marL="154631" indent="-154631" algn="ctr" defTabSz="767822" fontAlgn="base">
              <a:spcBef>
                <a:spcPct val="50000"/>
              </a:spcBef>
              <a:spcAft>
                <a:spcPct val="0"/>
              </a:spcAft>
              <a:buClr>
                <a:srgbClr val="F0AB00"/>
              </a:buClr>
              <a:buSzPct val="80000"/>
            </a:pPr>
            <a:r>
              <a:rPr lang="de-DE" sz="1000" b="1" kern="0" dirty="0">
                <a:ea typeface="Arial Unicode MS" pitchFamily="34" charset="-128"/>
                <a:cs typeface="Arial Unicode MS" pitchFamily="34" charset="-128"/>
              </a:rPr>
              <a:t>Design</a:t>
            </a:r>
            <a:endParaRPr lang="en-US" sz="1000" b="1" kern="0" dirty="0"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C6330700-5539-4A34-9558-D73AD4927D45}"/>
              </a:ext>
            </a:extLst>
          </p:cNvPr>
          <p:cNvSpPr txBox="1"/>
          <p:nvPr/>
        </p:nvSpPr>
        <p:spPr>
          <a:xfrm>
            <a:off x="7428479" y="3985825"/>
            <a:ext cx="799892" cy="231420"/>
          </a:xfrm>
          <a:prstGeom prst="rect">
            <a:avLst/>
          </a:prstGeom>
          <a:noFill/>
        </p:spPr>
        <p:txBody>
          <a:bodyPr wrap="square" lIns="76782" tIns="38391" rIns="76782" bIns="38391" rtlCol="0">
            <a:spAutoFit/>
          </a:bodyPr>
          <a:lstStyle/>
          <a:p>
            <a:pPr marL="131970" indent="-131970" algn="ctr" fontAlgn="base">
              <a:spcBef>
                <a:spcPct val="50000"/>
              </a:spcBef>
              <a:spcAft>
                <a:spcPct val="0"/>
              </a:spcAft>
              <a:buClr>
                <a:srgbClr val="F0AB00"/>
              </a:buClr>
              <a:buSzPct val="80000"/>
            </a:pPr>
            <a:r>
              <a:rPr lang="de-DE" sz="1000" b="1" kern="0" dirty="0">
                <a:ea typeface="Arial Unicode MS" pitchFamily="34" charset="-128"/>
                <a:cs typeface="Arial Unicode MS" pitchFamily="34" charset="-128"/>
              </a:rPr>
              <a:t> 2 Levels:</a:t>
            </a:r>
            <a:endParaRPr lang="en-US" sz="1000" b="1" kern="0" dirty="0">
              <a:ea typeface="Arial Unicode MS" pitchFamily="34" charset="-128"/>
              <a:cs typeface="Arial Unicode MS" pitchFamily="34" charset="-128"/>
            </a:endParaRPr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20233B18-DD22-4BA1-B7A7-C2D9D39799AE}"/>
              </a:ext>
            </a:extLst>
          </p:cNvPr>
          <p:cNvCxnSpPr>
            <a:stCxn id="19" idx="2"/>
            <a:endCxn id="20" idx="3"/>
          </p:cNvCxnSpPr>
          <p:nvPr/>
        </p:nvCxnSpPr>
        <p:spPr>
          <a:xfrm flipH="1">
            <a:off x="8235513" y="3452549"/>
            <a:ext cx="221399" cy="1061792"/>
          </a:xfrm>
          <a:prstGeom prst="line">
            <a:avLst/>
          </a:prstGeom>
          <a:ln w="952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ACDC1A17-C3FA-49FD-AAC4-CC0213E543AC}"/>
              </a:ext>
            </a:extLst>
          </p:cNvPr>
          <p:cNvCxnSpPr>
            <a:stCxn id="19" idx="2"/>
            <a:endCxn id="21" idx="3"/>
          </p:cNvCxnSpPr>
          <p:nvPr/>
        </p:nvCxnSpPr>
        <p:spPr>
          <a:xfrm flipH="1">
            <a:off x="8235513" y="3452549"/>
            <a:ext cx="221399" cy="1537931"/>
          </a:xfrm>
          <a:prstGeom prst="line">
            <a:avLst/>
          </a:prstGeom>
          <a:ln w="952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>
            <a:extLst>
              <a:ext uri="{FF2B5EF4-FFF2-40B4-BE49-F238E27FC236}">
                <a16:creationId xmlns:a16="http://schemas.microsoft.com/office/drawing/2014/main" id="{E5C2850B-1BB8-46F5-B1D0-4C75B789E193}"/>
              </a:ext>
            </a:extLst>
          </p:cNvPr>
          <p:cNvSpPr txBox="1"/>
          <p:nvPr/>
        </p:nvSpPr>
        <p:spPr>
          <a:xfrm>
            <a:off x="8256938" y="4290555"/>
            <a:ext cx="1485514" cy="231420"/>
          </a:xfrm>
          <a:prstGeom prst="rect">
            <a:avLst/>
          </a:prstGeom>
          <a:noFill/>
        </p:spPr>
        <p:txBody>
          <a:bodyPr wrap="square" lIns="76782" tIns="38391" rIns="76782" bIns="38391" rtlCol="0">
            <a:spAutoFit/>
          </a:bodyPr>
          <a:lstStyle/>
          <a:p>
            <a:pPr marL="131970" indent="-131970" fontAlgn="base">
              <a:spcBef>
                <a:spcPct val="50000"/>
              </a:spcBef>
              <a:spcAft>
                <a:spcPct val="0"/>
              </a:spcAft>
              <a:buClr>
                <a:srgbClr val="F0AB00"/>
              </a:buClr>
              <a:buSzPct val="80000"/>
            </a:pPr>
            <a:r>
              <a:rPr lang="de-DE" sz="1000" b="1" kern="0" dirty="0" err="1">
                <a:ea typeface="Arial Unicode MS" pitchFamily="34" charset="-128"/>
                <a:cs typeface="Arial Unicode MS" pitchFamily="34" charset="-128"/>
              </a:rPr>
              <a:t>For</a:t>
            </a:r>
            <a:r>
              <a:rPr lang="de-DE" sz="1000" b="1" kern="0" dirty="0">
                <a:ea typeface="Arial Unicode MS" pitchFamily="34" charset="-128"/>
                <a:cs typeface="Arial Unicode MS" pitchFamily="34" charset="-128"/>
              </a:rPr>
              <a:t> all </a:t>
            </a:r>
            <a:r>
              <a:rPr lang="de-DE" sz="1000" b="1" kern="0" dirty="0" err="1">
                <a:ea typeface="Arial Unicode MS" pitchFamily="34" charset="-128"/>
                <a:cs typeface="Arial Unicode MS" pitchFamily="34" charset="-128"/>
              </a:rPr>
              <a:t>stakeholders</a:t>
            </a:r>
            <a:endParaRPr lang="en-US" sz="1000" b="1" kern="0" dirty="0"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23140C98-10F4-4E01-AD40-8F58C5473F62}"/>
              </a:ext>
            </a:extLst>
          </p:cNvPr>
          <p:cNvSpPr txBox="1"/>
          <p:nvPr/>
        </p:nvSpPr>
        <p:spPr>
          <a:xfrm>
            <a:off x="8256937" y="4823831"/>
            <a:ext cx="1692629" cy="231420"/>
          </a:xfrm>
          <a:prstGeom prst="rect">
            <a:avLst/>
          </a:prstGeom>
          <a:noFill/>
        </p:spPr>
        <p:txBody>
          <a:bodyPr wrap="square" lIns="76782" tIns="38391" rIns="76782" bIns="38391" rtlCol="0">
            <a:spAutoFit/>
          </a:bodyPr>
          <a:lstStyle/>
          <a:p>
            <a:pPr marL="131970" indent="-131970" fontAlgn="base">
              <a:spcBef>
                <a:spcPct val="50000"/>
              </a:spcBef>
              <a:spcAft>
                <a:spcPct val="0"/>
              </a:spcAft>
              <a:buClr>
                <a:srgbClr val="F0AB00"/>
              </a:buClr>
              <a:buSzPct val="80000"/>
            </a:pPr>
            <a:r>
              <a:rPr lang="de-DE" sz="1000" b="1" kern="0" dirty="0" err="1">
                <a:ea typeface="Arial Unicode MS" pitchFamily="34" charset="-128"/>
                <a:cs typeface="Arial Unicode MS" pitchFamily="34" charset="-128"/>
              </a:rPr>
              <a:t>For</a:t>
            </a:r>
            <a:r>
              <a:rPr lang="de-DE" sz="1000" b="1" kern="0" dirty="0"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de-DE" sz="1000" b="1" kern="0" dirty="0" err="1">
                <a:ea typeface="Arial Unicode MS" pitchFamily="34" charset="-128"/>
                <a:cs typeface="Arial Unicode MS" pitchFamily="34" charset="-128"/>
              </a:rPr>
              <a:t>developers</a:t>
            </a:r>
            <a:r>
              <a:rPr lang="de-DE" sz="1000" b="1" kern="0" dirty="0"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de-DE" sz="1000" b="1" kern="0" dirty="0" err="1">
                <a:ea typeface="Arial Unicode MS" pitchFamily="34" charset="-128"/>
                <a:cs typeface="Arial Unicode MS" pitchFamily="34" charset="-128"/>
              </a:rPr>
              <a:t>mainly</a:t>
            </a:r>
            <a:endParaRPr lang="en-US" sz="1000" b="1" kern="0" dirty="0"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EF8DF93C-D39F-4036-84AE-252319058D70}"/>
              </a:ext>
            </a:extLst>
          </p:cNvPr>
          <p:cNvSpPr txBox="1"/>
          <p:nvPr/>
        </p:nvSpPr>
        <p:spPr>
          <a:xfrm>
            <a:off x="8614034" y="3795369"/>
            <a:ext cx="1502666" cy="323753"/>
          </a:xfrm>
          <a:prstGeom prst="rect">
            <a:avLst/>
          </a:prstGeom>
          <a:noFill/>
        </p:spPr>
        <p:txBody>
          <a:bodyPr wrap="square" lIns="76782" tIns="38391" rIns="76782" bIns="38391" rtlCol="0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  <a:buClr>
                <a:srgbClr val="F0AB00"/>
              </a:buClr>
              <a:buSzPct val="80000"/>
            </a:pPr>
            <a:r>
              <a:rPr lang="de-DE" sz="800" b="1" kern="0" dirty="0">
                <a:ea typeface="Arial Unicode MS" pitchFamily="34" charset="-128"/>
                <a:cs typeface="Arial Unicode MS" pitchFamily="34" charset="-128"/>
              </a:rPr>
              <a:t>Class, </a:t>
            </a:r>
            <a:r>
              <a:rPr lang="de-DE" sz="800" b="1" kern="0" dirty="0" err="1">
                <a:ea typeface="Arial Unicode MS" pitchFamily="34" charset="-128"/>
                <a:cs typeface="Arial Unicode MS" pitchFamily="34" charset="-128"/>
              </a:rPr>
              <a:t>Activity</a:t>
            </a:r>
            <a:r>
              <a:rPr lang="de-DE" sz="800" b="1" kern="0" dirty="0">
                <a:ea typeface="Arial Unicode MS" pitchFamily="34" charset="-128"/>
                <a:cs typeface="Arial Unicode MS" pitchFamily="34" charset="-128"/>
              </a:rPr>
              <a:t>, </a:t>
            </a:r>
            <a:r>
              <a:rPr lang="de-DE" sz="800" b="1" kern="0" dirty="0" err="1">
                <a:ea typeface="Arial Unicode MS" pitchFamily="34" charset="-128"/>
                <a:cs typeface="Arial Unicode MS" pitchFamily="34" charset="-128"/>
              </a:rPr>
              <a:t>Sequence</a:t>
            </a:r>
            <a:r>
              <a:rPr lang="de-DE" sz="800" b="1" kern="0" dirty="0">
                <a:ea typeface="Arial Unicode MS" pitchFamily="34" charset="-128"/>
                <a:cs typeface="Arial Unicode MS" pitchFamily="34" charset="-128"/>
              </a:rPr>
              <a:t>, </a:t>
            </a:r>
            <a:br>
              <a:rPr lang="de-DE" sz="800" b="1" kern="0" dirty="0">
                <a:ea typeface="Arial Unicode MS" pitchFamily="34" charset="-128"/>
                <a:cs typeface="Arial Unicode MS" pitchFamily="34" charset="-128"/>
              </a:rPr>
            </a:br>
            <a:r>
              <a:rPr lang="de-DE" sz="800" b="1" kern="0" dirty="0">
                <a:ea typeface="Arial Unicode MS" pitchFamily="34" charset="-128"/>
                <a:cs typeface="Arial Unicode MS" pitchFamily="34" charset="-128"/>
              </a:rPr>
              <a:t>State </a:t>
            </a:r>
            <a:r>
              <a:rPr lang="de-DE" sz="800" b="1" kern="0" dirty="0" err="1">
                <a:ea typeface="Arial Unicode MS" pitchFamily="34" charset="-128"/>
                <a:cs typeface="Arial Unicode MS" pitchFamily="34" charset="-128"/>
              </a:rPr>
              <a:t>diagram</a:t>
            </a:r>
            <a:r>
              <a:rPr lang="de-DE" sz="800" b="1" kern="0" dirty="0">
                <a:ea typeface="Arial Unicode MS" pitchFamily="34" charset="-128"/>
                <a:cs typeface="Arial Unicode MS" pitchFamily="34" charset="-128"/>
              </a:rPr>
              <a:t>, …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4FC0C626-600C-4070-9F0F-D4800A3B61ED}"/>
              </a:ext>
            </a:extLst>
          </p:cNvPr>
          <p:cNvSpPr txBox="1"/>
          <p:nvPr/>
        </p:nvSpPr>
        <p:spPr>
          <a:xfrm>
            <a:off x="7378486" y="3500163"/>
            <a:ext cx="635627" cy="323753"/>
          </a:xfrm>
          <a:prstGeom prst="rect">
            <a:avLst/>
          </a:prstGeom>
          <a:noFill/>
        </p:spPr>
        <p:txBody>
          <a:bodyPr wrap="square" lIns="76782" tIns="38391" rIns="76782" bIns="38391" rtlCol="0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  <a:buClr>
                <a:srgbClr val="F0AB00"/>
              </a:buClr>
              <a:buSzPct val="80000"/>
            </a:pPr>
            <a:r>
              <a:rPr lang="de-DE" sz="800" b="1" kern="0" dirty="0">
                <a:ea typeface="Arial Unicode MS" pitchFamily="34" charset="-128"/>
                <a:cs typeface="Arial Unicode MS" pitchFamily="34" charset="-128"/>
              </a:rPr>
              <a:t>Block </a:t>
            </a:r>
            <a:br>
              <a:rPr lang="de-DE" sz="800" b="1" kern="0" dirty="0">
                <a:ea typeface="Arial Unicode MS" pitchFamily="34" charset="-128"/>
                <a:cs typeface="Arial Unicode MS" pitchFamily="34" charset="-128"/>
              </a:rPr>
            </a:br>
            <a:r>
              <a:rPr lang="de-DE" sz="800" b="1" kern="0" dirty="0" err="1">
                <a:ea typeface="Arial Unicode MS" pitchFamily="34" charset="-128"/>
                <a:cs typeface="Arial Unicode MS" pitchFamily="34" charset="-128"/>
              </a:rPr>
              <a:t>diagram</a:t>
            </a:r>
            <a:endParaRPr lang="de-DE" sz="800" b="1" kern="0" dirty="0">
              <a:ea typeface="Arial Unicode MS" pitchFamily="34" charset="-128"/>
              <a:cs typeface="Arial Unicode MS" pitchFamily="34" charset="-128"/>
            </a:endParaRPr>
          </a:p>
        </p:txBody>
      </p: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3AA62CBC-12F6-4088-B83C-B667ABCB9352}"/>
              </a:ext>
            </a:extLst>
          </p:cNvPr>
          <p:cNvCxnSpPr>
            <a:cxnSpLocks/>
          </p:cNvCxnSpPr>
          <p:nvPr/>
        </p:nvCxnSpPr>
        <p:spPr>
          <a:xfrm rot="16200000" flipV="1">
            <a:off x="8511660" y="3376374"/>
            <a:ext cx="647547" cy="285673"/>
          </a:xfrm>
          <a:prstGeom prst="straightConnector1">
            <a:avLst/>
          </a:prstGeom>
          <a:ln w="9525">
            <a:solidFill>
              <a:schemeClr val="accent2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3F40C82C-61BF-471E-B52C-35F503222F5D}"/>
              </a:ext>
            </a:extLst>
          </p:cNvPr>
          <p:cNvCxnSpPr>
            <a:cxnSpLocks/>
          </p:cNvCxnSpPr>
          <p:nvPr/>
        </p:nvCxnSpPr>
        <p:spPr>
          <a:xfrm flipV="1">
            <a:off x="7699871" y="3204958"/>
            <a:ext cx="378522" cy="380910"/>
          </a:xfrm>
          <a:prstGeom prst="straightConnector1">
            <a:avLst/>
          </a:prstGeom>
          <a:ln w="9525">
            <a:solidFill>
              <a:schemeClr val="accent2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1" name="Picture 4" descr="2007-SOA218-29">
            <a:extLst>
              <a:ext uri="{FF2B5EF4-FFF2-40B4-BE49-F238E27FC236}">
                <a16:creationId xmlns:a16="http://schemas.microsoft.com/office/drawing/2014/main" id="{882B774A-8FA0-44CB-92FE-B26F8C9992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22680" y="2990992"/>
            <a:ext cx="2055498" cy="2283983"/>
          </a:xfrm>
          <a:prstGeom prst="rect">
            <a:avLst/>
          </a:prstGeom>
          <a:noFill/>
        </p:spPr>
      </p:pic>
      <p:pic>
        <p:nvPicPr>
          <p:cNvPr id="32" name="Picture 4" descr="2007-SOA218-29-TAM">
            <a:extLst>
              <a:ext uri="{FF2B5EF4-FFF2-40B4-BE49-F238E27FC236}">
                <a16:creationId xmlns:a16="http://schemas.microsoft.com/office/drawing/2014/main" id="{6F5B0D75-66FA-481B-81A7-05E7434B22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95248" y="2981470"/>
            <a:ext cx="2047504" cy="2349971"/>
          </a:xfrm>
          <a:prstGeom prst="rect">
            <a:avLst/>
          </a:prstGeom>
          <a:noFill/>
        </p:spPr>
      </p:pic>
      <p:sp>
        <p:nvSpPr>
          <p:cNvPr id="33" name="TextBox 32">
            <a:extLst>
              <a:ext uri="{FF2B5EF4-FFF2-40B4-BE49-F238E27FC236}">
                <a16:creationId xmlns:a16="http://schemas.microsoft.com/office/drawing/2014/main" id="{EE80B8EF-767C-48DA-ADA4-51867E5C90F2}"/>
              </a:ext>
            </a:extLst>
          </p:cNvPr>
          <p:cNvSpPr txBox="1"/>
          <p:nvPr/>
        </p:nvSpPr>
        <p:spPr>
          <a:xfrm>
            <a:off x="2227073" y="2723669"/>
            <a:ext cx="2267469" cy="231420"/>
          </a:xfrm>
          <a:prstGeom prst="rect">
            <a:avLst/>
          </a:prstGeom>
          <a:noFill/>
        </p:spPr>
        <p:txBody>
          <a:bodyPr wrap="square" lIns="76782" tIns="38391" rIns="76782" bIns="38391" rtlCol="0">
            <a:spAutoFit/>
          </a:bodyPr>
          <a:lstStyle/>
          <a:p>
            <a:pPr marL="131970" indent="-131970" fontAlgn="base">
              <a:spcBef>
                <a:spcPct val="50000"/>
              </a:spcBef>
              <a:spcAft>
                <a:spcPct val="0"/>
              </a:spcAft>
              <a:buClr>
                <a:srgbClr val="F0AB00"/>
              </a:buClr>
              <a:buSzPct val="80000"/>
            </a:pPr>
            <a:r>
              <a:rPr lang="de-DE" sz="1000" b="1" kern="0" dirty="0">
                <a:ea typeface="Arial Unicode MS" pitchFamily="34" charset="-128"/>
                <a:cs typeface="Arial Unicode MS" pitchFamily="34" charset="-128"/>
              </a:rPr>
              <a:t>„</a:t>
            </a:r>
            <a:r>
              <a:rPr lang="de-DE" sz="1000" b="1" kern="0" dirty="0" err="1">
                <a:ea typeface="Arial Unicode MS" pitchFamily="34" charset="-128"/>
                <a:cs typeface="Arial Unicode MS" pitchFamily="34" charset="-128"/>
              </a:rPr>
              <a:t>Industry</a:t>
            </a:r>
            <a:r>
              <a:rPr lang="de-DE" sz="1000" b="1" kern="0" dirty="0">
                <a:ea typeface="Arial Unicode MS" pitchFamily="34" charset="-128"/>
                <a:cs typeface="Arial Unicode MS" pitchFamily="34" charset="-128"/>
              </a:rPr>
              <a:t> Standard Notation“:</a:t>
            </a:r>
            <a:endParaRPr lang="en-US" sz="1000" b="1" kern="0" dirty="0"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199D8419-1CE9-4C07-88F8-349C044F36D1}"/>
              </a:ext>
            </a:extLst>
          </p:cNvPr>
          <p:cNvSpPr txBox="1"/>
          <p:nvPr/>
        </p:nvSpPr>
        <p:spPr>
          <a:xfrm>
            <a:off x="2288595" y="3152880"/>
            <a:ext cx="1810459" cy="262198"/>
          </a:xfrm>
          <a:prstGeom prst="rect">
            <a:avLst/>
          </a:prstGeom>
          <a:solidFill>
            <a:srgbClr val="FFFFFF">
              <a:alpha val="80000"/>
            </a:srgb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txBody>
          <a:bodyPr wrap="square" lIns="76782" tIns="38391" rIns="76782" bIns="38391" rtlCol="0">
            <a:spAutoFit/>
          </a:bodyPr>
          <a:lstStyle/>
          <a:p>
            <a:pPr marL="131970" indent="-131970" fontAlgn="base">
              <a:spcBef>
                <a:spcPct val="50000"/>
              </a:spcBef>
              <a:spcAft>
                <a:spcPct val="0"/>
              </a:spcAft>
              <a:buClr>
                <a:srgbClr val="F0AB00"/>
              </a:buClr>
              <a:buSzPct val="80000"/>
            </a:pPr>
            <a:r>
              <a:rPr lang="de-DE" sz="1200" b="1" kern="0" dirty="0">
                <a:ea typeface="Arial Unicode MS" pitchFamily="34" charset="-128"/>
                <a:cs typeface="Arial Unicode MS" pitchFamily="34" charset="-128"/>
              </a:rPr>
              <a:t>„MS </a:t>
            </a:r>
            <a:r>
              <a:rPr lang="de-DE" sz="1200" b="1" kern="0" dirty="0" err="1">
                <a:ea typeface="Arial Unicode MS" pitchFamily="34" charset="-128"/>
                <a:cs typeface="Arial Unicode MS" pitchFamily="34" charset="-128"/>
              </a:rPr>
              <a:t>Powerpoint</a:t>
            </a:r>
            <a:r>
              <a:rPr lang="de-DE" sz="1200" b="1" kern="0" baseline="30000" dirty="0" err="1">
                <a:ea typeface="Arial Unicode MS" pitchFamily="34" charset="-128"/>
                <a:cs typeface="Arial Unicode MS" pitchFamily="34" charset="-128"/>
              </a:rPr>
              <a:t>TM</a:t>
            </a:r>
            <a:r>
              <a:rPr lang="de-DE" sz="1200" b="1" kern="0" dirty="0">
                <a:ea typeface="Arial Unicode MS" pitchFamily="34" charset="-128"/>
                <a:cs typeface="Arial Unicode MS" pitchFamily="34" charset="-128"/>
              </a:rPr>
              <a:t>“</a:t>
            </a:r>
            <a:endParaRPr lang="en-US" sz="1200" b="1" kern="0" dirty="0"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8D71A157-C914-41CE-B1B7-C97D37430FD8}"/>
              </a:ext>
            </a:extLst>
          </p:cNvPr>
          <p:cNvSpPr txBox="1"/>
          <p:nvPr/>
        </p:nvSpPr>
        <p:spPr>
          <a:xfrm>
            <a:off x="4749411" y="2723669"/>
            <a:ext cx="2118062" cy="231420"/>
          </a:xfrm>
          <a:prstGeom prst="rect">
            <a:avLst/>
          </a:prstGeom>
          <a:noFill/>
        </p:spPr>
        <p:txBody>
          <a:bodyPr wrap="square" lIns="76782" tIns="38391" rIns="76782" bIns="38391" rtlCol="0">
            <a:spAutoFit/>
          </a:bodyPr>
          <a:lstStyle/>
          <a:p>
            <a:pPr marL="131970" indent="-131970" fontAlgn="base">
              <a:spcBef>
                <a:spcPct val="50000"/>
              </a:spcBef>
              <a:spcAft>
                <a:spcPct val="0"/>
              </a:spcAft>
              <a:buClr>
                <a:srgbClr val="F0AB00"/>
              </a:buClr>
              <a:buSzPct val="80000"/>
            </a:pPr>
            <a:r>
              <a:rPr lang="de-DE" sz="1000" b="1" kern="0" dirty="0">
                <a:ea typeface="Arial Unicode MS" pitchFamily="34" charset="-128"/>
                <a:cs typeface="Arial Unicode MS" pitchFamily="34" charset="-128"/>
              </a:rPr>
              <a:t>SAP Standard Notation:</a:t>
            </a:r>
            <a:endParaRPr lang="en-US" sz="1000" b="1" kern="0" dirty="0"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EDF22C34-4A63-47F4-A060-2FBAFE44F5D4}"/>
              </a:ext>
            </a:extLst>
          </p:cNvPr>
          <p:cNvSpPr txBox="1"/>
          <p:nvPr/>
        </p:nvSpPr>
        <p:spPr>
          <a:xfrm>
            <a:off x="5329463" y="3152880"/>
            <a:ext cx="562473" cy="262198"/>
          </a:xfrm>
          <a:prstGeom prst="rect">
            <a:avLst/>
          </a:prstGeom>
          <a:solidFill>
            <a:srgbClr val="FFFFFF">
              <a:alpha val="80000"/>
            </a:srgb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txBody>
          <a:bodyPr wrap="square" lIns="76782" tIns="38391" rIns="76782" bIns="38391" rtlCol="0">
            <a:spAutoFit/>
          </a:bodyPr>
          <a:lstStyle/>
          <a:p>
            <a:pPr marL="131970" indent="-131970" fontAlgn="base">
              <a:spcBef>
                <a:spcPct val="50000"/>
              </a:spcBef>
              <a:spcAft>
                <a:spcPct val="0"/>
              </a:spcAft>
              <a:buClr>
                <a:srgbClr val="F0AB00"/>
              </a:buClr>
              <a:buSzPct val="80000"/>
            </a:pPr>
            <a:r>
              <a:rPr lang="de-DE" sz="1200" b="1" kern="0" dirty="0">
                <a:ea typeface="Arial Unicode MS" pitchFamily="34" charset="-128"/>
                <a:cs typeface="Arial Unicode MS" pitchFamily="34" charset="-128"/>
              </a:rPr>
              <a:t>TAM</a:t>
            </a:r>
            <a:endParaRPr lang="en-US" sz="1200" b="1" kern="0" dirty="0"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37" name="Right Arrow 32">
            <a:extLst>
              <a:ext uri="{FF2B5EF4-FFF2-40B4-BE49-F238E27FC236}">
                <a16:creationId xmlns:a16="http://schemas.microsoft.com/office/drawing/2014/main" id="{82F2FF4D-1DAA-47F6-8AAD-688A081E2B8C}"/>
              </a:ext>
            </a:extLst>
          </p:cNvPr>
          <p:cNvSpPr/>
          <p:nvPr/>
        </p:nvSpPr>
        <p:spPr bwMode="gray">
          <a:xfrm>
            <a:off x="4441810" y="3848044"/>
            <a:ext cx="307602" cy="361866"/>
          </a:xfrm>
          <a:prstGeom prst="rightArrow">
            <a:avLst/>
          </a:prstGeom>
          <a:solidFill>
            <a:schemeClr val="bg2"/>
          </a:solidFill>
          <a:ln w="9525" algn="ctr">
            <a:noFill/>
            <a:miter lim="800000"/>
            <a:headEnd/>
            <a:tailEnd/>
          </a:ln>
        </p:spPr>
        <p:txBody>
          <a:bodyPr lIns="75573" tIns="60458" rIns="75573" bIns="60458" rtlCol="0" anchor="ctr"/>
          <a:lstStyle/>
          <a:p>
            <a:pPr marL="154631" indent="-154631" algn="ctr" defTabSz="767822" fontAlgn="base">
              <a:spcBef>
                <a:spcPct val="50000"/>
              </a:spcBef>
              <a:spcAft>
                <a:spcPct val="0"/>
              </a:spcAft>
              <a:buClr>
                <a:srgbClr val="F0AB00"/>
              </a:buClr>
              <a:buSzPct val="80000"/>
            </a:pPr>
            <a:endParaRPr lang="en-US" sz="1300" kern="0">
              <a:ea typeface="Arial Unicode MS" pitchFamily="34" charset="-128"/>
              <a:cs typeface="Arial Unicode MS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934466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 animBg="1"/>
      <p:bldP spid="19" grpId="0" animBg="1"/>
      <p:bldP spid="20" grpId="0" animBg="1"/>
      <p:bldP spid="21" grpId="0" animBg="1"/>
      <p:bldP spid="22" grpId="0"/>
      <p:bldP spid="25" grpId="0"/>
      <p:bldP spid="26" grpId="0"/>
      <p:bldP spid="27" grpId="0"/>
      <p:bldP spid="2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770B87-022C-48F9-8EB8-0141BB144F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Bemutatkozás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452055D-3178-44DA-BA48-A13230F714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6656" y="2011680"/>
            <a:ext cx="10753725" cy="4274820"/>
          </a:xfrm>
        </p:spPr>
        <p:txBody>
          <a:bodyPr>
            <a:normAutofit/>
          </a:bodyPr>
          <a:lstStyle/>
          <a:p>
            <a:pPr lvl="0"/>
            <a:r>
              <a:rPr lang="hu-HU" dirty="0"/>
              <a:t>Dr. Mihály Krisztián</a:t>
            </a:r>
          </a:p>
          <a:p>
            <a:pPr lvl="1"/>
            <a:r>
              <a:rPr lang="en-GB" dirty="0" err="1">
                <a:hlinkClick r:id="rId2"/>
              </a:rPr>
              <a:t>krisztian.mihaly</a:t>
            </a:r>
            <a:r>
              <a:rPr lang="hu-HU" dirty="0">
                <a:hlinkClick r:id="rId2"/>
              </a:rPr>
              <a:t>@uni-miskolc.hu</a:t>
            </a:r>
          </a:p>
          <a:p>
            <a:pPr lvl="1"/>
            <a:r>
              <a:rPr lang="hu-HU" dirty="0">
                <a:hlinkClick r:id="rId3"/>
              </a:rPr>
              <a:t>krisztian.mihaly@sap.com</a:t>
            </a:r>
            <a:r>
              <a:rPr lang="hu-HU" dirty="0"/>
              <a:t> </a:t>
            </a:r>
            <a:endParaRPr lang="en-GB" dirty="0"/>
          </a:p>
          <a:p>
            <a:pPr lvl="1"/>
            <a:endParaRPr lang="hu-HU" dirty="0"/>
          </a:p>
          <a:p>
            <a:r>
              <a:rPr lang="hu-HU" dirty="0"/>
              <a:t>Konzultációs lehetőségek</a:t>
            </a:r>
          </a:p>
          <a:p>
            <a:pPr lvl="1"/>
            <a:r>
              <a:rPr lang="hu-HU" dirty="0"/>
              <a:t>Személyes konzultáció (Informatika épület, földszint) </a:t>
            </a:r>
            <a:endParaRPr lang="en-GB" dirty="0"/>
          </a:p>
          <a:p>
            <a:pPr lvl="1"/>
            <a:r>
              <a:rPr lang="en-GB" dirty="0"/>
              <a:t>A</a:t>
            </a:r>
            <a:r>
              <a:rPr lang="hu-HU" dirty="0"/>
              <a:t> nappali órarend</a:t>
            </a:r>
            <a:r>
              <a:rPr lang="en-GB" dirty="0"/>
              <a:t> </a:t>
            </a:r>
            <a:r>
              <a:rPr lang="en-GB" dirty="0" err="1"/>
              <a:t>előadások</a:t>
            </a:r>
            <a:r>
              <a:rPr lang="en-GB" dirty="0"/>
              <a:t> </a:t>
            </a:r>
            <a:r>
              <a:rPr lang="en-GB" dirty="0" err="1"/>
              <a:t>ütemtervének</a:t>
            </a:r>
            <a:r>
              <a:rPr lang="en-GB" dirty="0"/>
              <a:t> </a:t>
            </a:r>
            <a:r>
              <a:rPr lang="en-GB" dirty="0" err="1"/>
              <a:t>megfelelően</a:t>
            </a:r>
            <a:r>
              <a:rPr lang="en-GB" dirty="0"/>
              <a:t> </a:t>
            </a:r>
            <a:r>
              <a:rPr lang="en-GB" dirty="0" err="1"/>
              <a:t>minden</a:t>
            </a:r>
            <a:r>
              <a:rPr lang="en-GB" dirty="0"/>
              <a:t> </a:t>
            </a:r>
            <a:r>
              <a:rPr lang="en-GB" dirty="0" err="1"/>
              <a:t>második</a:t>
            </a:r>
            <a:r>
              <a:rPr lang="en-GB" dirty="0"/>
              <a:t> </a:t>
            </a:r>
            <a:r>
              <a:rPr lang="en-GB" dirty="0" err="1"/>
              <a:t>pénteken</a:t>
            </a:r>
            <a:endParaRPr lang="hu-HU" dirty="0"/>
          </a:p>
          <a:p>
            <a:pPr lvl="1"/>
            <a:r>
              <a:rPr lang="hu-HU" u="sng" dirty="0"/>
              <a:t>E-mail,</a:t>
            </a:r>
            <a:r>
              <a:rPr lang="hu-HU" dirty="0"/>
              <a:t> NEPTUN </a:t>
            </a:r>
          </a:p>
          <a:p>
            <a:pPr lvl="1"/>
            <a:r>
              <a:rPr lang="hu-HU" dirty="0"/>
              <a:t>Online: </a:t>
            </a:r>
            <a:r>
              <a:rPr lang="hu-HU" dirty="0" err="1"/>
              <a:t>MSTeams</a:t>
            </a:r>
            <a:r>
              <a:rPr lang="hu-HU" dirty="0"/>
              <a:t> / </a:t>
            </a:r>
            <a:r>
              <a:rPr lang="en-GB" dirty="0"/>
              <a:t>Google Meet / </a:t>
            </a:r>
            <a:r>
              <a:rPr lang="hu-HU" dirty="0"/>
              <a:t>etc.</a:t>
            </a:r>
            <a:r>
              <a:rPr lang="en-GB" dirty="0"/>
              <a:t> </a:t>
            </a:r>
            <a:endParaRPr lang="hu-HU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4900811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D751AD-2294-420D-B809-0DD846B4AB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Fő diagramm típusok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FFAB5BB-ABBF-4896-AD12-A689DB41D7A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hu-HU" dirty="0"/>
              <a:t>Kompozíciós struktúra</a:t>
            </a:r>
          </a:p>
          <a:p>
            <a:pPr lvl="1"/>
            <a:r>
              <a:rPr lang="hu-HU" dirty="0"/>
              <a:t>Blokk diagram</a:t>
            </a:r>
          </a:p>
          <a:p>
            <a:pPr lvl="1"/>
            <a:endParaRPr lang="hu-HU" dirty="0"/>
          </a:p>
          <a:p>
            <a:r>
              <a:rPr lang="hu-HU" dirty="0"/>
              <a:t>Dinamikus struktúra</a:t>
            </a:r>
          </a:p>
          <a:p>
            <a:pPr lvl="1"/>
            <a:r>
              <a:rPr lang="hu-HU" dirty="0"/>
              <a:t>Aktivitás diagram</a:t>
            </a:r>
          </a:p>
          <a:p>
            <a:pPr lvl="1"/>
            <a:r>
              <a:rPr lang="hu-HU" dirty="0"/>
              <a:t>Állapot diagram</a:t>
            </a:r>
          </a:p>
          <a:p>
            <a:pPr lvl="1"/>
            <a:r>
              <a:rPr lang="hu-HU" dirty="0"/>
              <a:t>Szekvencia diagram</a:t>
            </a:r>
          </a:p>
          <a:p>
            <a:pPr lvl="1"/>
            <a:endParaRPr lang="hu-HU" dirty="0"/>
          </a:p>
          <a:p>
            <a:r>
              <a:rPr lang="hu-HU" dirty="0"/>
              <a:t>Statikus struktúra</a:t>
            </a:r>
          </a:p>
          <a:p>
            <a:pPr lvl="1"/>
            <a:r>
              <a:rPr lang="hu-HU" dirty="0"/>
              <a:t>Entitás-relációs diagram vagy osztály diagram</a:t>
            </a:r>
          </a:p>
        </p:txBody>
      </p:sp>
    </p:spTree>
    <p:extLst>
      <p:ext uri="{BB962C8B-B14F-4D97-AF65-F5344CB8AC3E}">
        <p14:creationId xmlns:p14="http://schemas.microsoft.com/office/powerpoint/2010/main" val="1660570635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8A2F8E-D688-489D-B11D-C4CED782FC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err="1"/>
              <a:t>Block</a:t>
            </a:r>
            <a:r>
              <a:rPr lang="hu-HU" dirty="0"/>
              <a:t> diagram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BEE4BBC-510F-4B84-B768-86DE57F31CE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/>
              <a:t>A rendszer kompozíciós struktúráját írja le</a:t>
            </a:r>
          </a:p>
          <a:p>
            <a:r>
              <a:rPr lang="hu-HU" dirty="0"/>
              <a:t>Nem ad viselkedési leírást</a:t>
            </a:r>
          </a:p>
          <a:p>
            <a:endParaRPr lang="hu-HU" dirty="0"/>
          </a:p>
          <a:p>
            <a:r>
              <a:rPr lang="hu-HU" dirty="0"/>
              <a:t>Fő építőelemei:</a:t>
            </a:r>
          </a:p>
          <a:p>
            <a:pPr lvl="1"/>
            <a:r>
              <a:rPr lang="hu-HU" dirty="0"/>
              <a:t>Ágens - </a:t>
            </a:r>
            <a:r>
              <a:rPr lang="hu-HU" dirty="0" err="1"/>
              <a:t>Agent</a:t>
            </a:r>
            <a:endParaRPr lang="hu-HU" dirty="0"/>
          </a:p>
          <a:p>
            <a:pPr lvl="1"/>
            <a:r>
              <a:rPr lang="hu-HU" dirty="0"/>
              <a:t>Tároló - Storage</a:t>
            </a:r>
          </a:p>
          <a:p>
            <a:pPr lvl="1"/>
            <a:r>
              <a:rPr lang="hu-HU" dirty="0"/>
              <a:t>Csatorna - </a:t>
            </a:r>
            <a:r>
              <a:rPr lang="hu-HU" dirty="0" err="1"/>
              <a:t>Channel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8381294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AAB2CE-AD91-43D7-A86F-E7FAA1312E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Blokk diagram - Ágensek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5A2CBB-8749-45E7-A6E6-E14B9670808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OnlineShop-agents.BD.emf" descr="Figures\BlockDiagrams\OnlineShop-agents.BD.emf">
            <a:extLst>
              <a:ext uri="{FF2B5EF4-FFF2-40B4-BE49-F238E27FC236}">
                <a16:creationId xmlns:a16="http://schemas.microsoft.com/office/drawing/2014/main" id="{A9ED2C00-253B-43BA-9973-EB77AD7084DB}"/>
              </a:ext>
            </a:extLst>
          </p:cNvPr>
          <p:cNvPicPr>
            <a:picLocks/>
          </p:cNvPicPr>
          <p:nvPr/>
        </p:nvPicPr>
        <p:blipFill>
          <a:blip r:embed="rId2" r:link="rId3" cstate="print"/>
          <a:srcRect/>
          <a:stretch>
            <a:fillRect/>
          </a:stretch>
        </p:blipFill>
        <p:spPr bwMode="auto">
          <a:xfrm>
            <a:off x="3373046" y="1858963"/>
            <a:ext cx="6105525" cy="4452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880945510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0D2F88-04B1-455D-BB59-8687170337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Blokk diagram - ágensek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9D53A04-42B6-4528-8183-E51108FC404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6656" y="2011680"/>
            <a:ext cx="10753725" cy="4346787"/>
          </a:xfrm>
        </p:spPr>
        <p:txBody>
          <a:bodyPr>
            <a:normAutofit/>
          </a:bodyPr>
          <a:lstStyle/>
          <a:p>
            <a:r>
              <a:rPr lang="hu-HU" dirty="0"/>
              <a:t>A rendszer aktív komponensei</a:t>
            </a:r>
          </a:p>
          <a:p>
            <a:r>
              <a:rPr lang="hu-HU" dirty="0"/>
              <a:t>Egy ágens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hu-HU" dirty="0"/>
              <a:t>Információt dolgoz fel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hu-HU" dirty="0"/>
              <a:t>Tárolóba adatot ír, vagy tárolóból adatot olvas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hu-HU" dirty="0"/>
              <a:t>Más ágenssel csatornákon keresztül kommunikál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hu-HU" dirty="0"/>
              <a:t>Ágens lehet ember, hardver vagy program</a:t>
            </a:r>
          </a:p>
          <a:p>
            <a:pPr lvl="1">
              <a:buFont typeface="Arial" panose="020B0604020202020204" pitchFamily="34" charset="0"/>
              <a:buChar char="•"/>
            </a:pPr>
            <a:endParaRPr lang="hu-HU" dirty="0"/>
          </a:p>
          <a:p>
            <a:pPr marL="4572" lvl="1" indent="0">
              <a:buNone/>
            </a:pPr>
            <a:r>
              <a:rPr lang="hu-HU" dirty="0"/>
              <a:t>Például: ERP rendszer, </a:t>
            </a:r>
            <a:r>
              <a:rPr lang="hu-HU" dirty="0" err="1"/>
              <a:t>Gateway</a:t>
            </a:r>
            <a:r>
              <a:rPr lang="hu-HU" dirty="0"/>
              <a:t>, Felhasználó, stb.</a:t>
            </a:r>
          </a:p>
          <a:p>
            <a:pPr lvl="1">
              <a:buFont typeface="Arial" panose="020B0604020202020204" pitchFamily="34" charset="0"/>
              <a:buChar char="•"/>
            </a:pPr>
            <a:endParaRPr lang="hu-HU" dirty="0"/>
          </a:p>
          <a:p>
            <a:pPr marL="4572" lvl="1" indent="0">
              <a:buNone/>
            </a:pPr>
            <a:r>
              <a:rPr lang="hu-HU" dirty="0"/>
              <a:t>Jelölése: szögletes alakzat, általában téglalap.</a:t>
            </a:r>
            <a:endParaRPr lang="en-US" dirty="0"/>
          </a:p>
        </p:txBody>
      </p:sp>
      <p:pic>
        <p:nvPicPr>
          <p:cNvPr id="4" name="agents_BD.emf" descr="Figures\BlockDiagrams\agents_BD.vsd">
            <a:extLst>
              <a:ext uri="{FF2B5EF4-FFF2-40B4-BE49-F238E27FC236}">
                <a16:creationId xmlns:a16="http://schemas.microsoft.com/office/drawing/2014/main" id="{5C6B8A2D-F6CF-46AF-9F52-FFAC7D387A03}"/>
              </a:ext>
            </a:extLst>
          </p:cNvPr>
          <p:cNvPicPr>
            <a:picLocks/>
          </p:cNvPicPr>
          <p:nvPr/>
        </p:nvPicPr>
        <p:blipFill>
          <a:blip r:embed="rId2" r:link="rId3" cstate="print"/>
          <a:srcRect/>
          <a:stretch>
            <a:fillRect/>
          </a:stretch>
        </p:blipFill>
        <p:spPr bwMode="auto">
          <a:xfrm>
            <a:off x="8390467" y="2030879"/>
            <a:ext cx="2685259" cy="32614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749227763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5A337D-2DAE-4D06-8F83-D0D232D650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Blokk diagram - Tárolók</a:t>
            </a:r>
            <a:endParaRPr lang="en-US" dirty="0"/>
          </a:p>
        </p:txBody>
      </p:sp>
      <p:pic>
        <p:nvPicPr>
          <p:cNvPr id="4" name="OnlineShop-storages.BD.emf" descr="Figures\BlockDiagrams\OnlineShop-storages.BD.emf">
            <a:extLst>
              <a:ext uri="{FF2B5EF4-FFF2-40B4-BE49-F238E27FC236}">
                <a16:creationId xmlns:a16="http://schemas.microsoft.com/office/drawing/2014/main" id="{6620D7ED-1B80-42D9-AE80-2DED84D62DDC}"/>
              </a:ext>
            </a:extLst>
          </p:cNvPr>
          <p:cNvPicPr>
            <a:picLocks/>
          </p:cNvPicPr>
          <p:nvPr/>
        </p:nvPicPr>
        <p:blipFill>
          <a:blip r:embed="rId2" r:link="rId3" cstate="print"/>
          <a:srcRect/>
          <a:stretch>
            <a:fillRect/>
          </a:stretch>
        </p:blipFill>
        <p:spPr bwMode="auto">
          <a:xfrm>
            <a:off x="2924469" y="1770063"/>
            <a:ext cx="6105525" cy="4462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785404930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E02608-63BE-4770-9B02-89F07F74E5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Blokk diagram - Tárolók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472C183-D72A-4094-9FAE-A4770E5A2A4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6656" y="2011680"/>
            <a:ext cx="10753725" cy="4575387"/>
          </a:xfrm>
        </p:spPr>
        <p:txBody>
          <a:bodyPr>
            <a:normAutofit/>
          </a:bodyPr>
          <a:lstStyle/>
          <a:p>
            <a:r>
              <a:rPr lang="hu-HU" dirty="0"/>
              <a:t>A tárolók passzív elemek</a:t>
            </a:r>
          </a:p>
          <a:p>
            <a:r>
              <a:rPr lang="hu-HU" dirty="0"/>
              <a:t>A tároló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hu-HU" dirty="0"/>
              <a:t>Információt tárol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hu-HU" dirty="0"/>
              <a:t>Ágensek írják és olvassák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hu-HU" dirty="0"/>
              <a:t>Használható információátadásra</a:t>
            </a:r>
          </a:p>
          <a:p>
            <a:endParaRPr lang="hu-HU" dirty="0"/>
          </a:p>
          <a:p>
            <a:r>
              <a:rPr lang="hu-HU" dirty="0"/>
              <a:t>Például: tábla, fájlrendszer, asztal, adatbázis, stb.</a:t>
            </a:r>
          </a:p>
          <a:p>
            <a:endParaRPr lang="hu-HU" dirty="0"/>
          </a:p>
          <a:p>
            <a:r>
              <a:rPr lang="hu-HU" dirty="0"/>
              <a:t>Jelölése: lekerekített alakzat.</a:t>
            </a:r>
          </a:p>
          <a:p>
            <a:endParaRPr lang="en-US" dirty="0"/>
          </a:p>
        </p:txBody>
      </p:sp>
      <p:pic>
        <p:nvPicPr>
          <p:cNvPr id="4" name="storages_BD.emf" descr="Figures\BlockDiagrams\storages_BD.vsd">
            <a:extLst>
              <a:ext uri="{FF2B5EF4-FFF2-40B4-BE49-F238E27FC236}">
                <a16:creationId xmlns:a16="http://schemas.microsoft.com/office/drawing/2014/main" id="{C0CB10AF-F22D-48CE-AAF0-CC97236CE5E9}"/>
              </a:ext>
            </a:extLst>
          </p:cNvPr>
          <p:cNvPicPr>
            <a:picLocks/>
          </p:cNvPicPr>
          <p:nvPr/>
        </p:nvPicPr>
        <p:blipFill>
          <a:blip r:embed="rId2" r:link="rId3" cstate="print"/>
          <a:srcRect/>
          <a:stretch>
            <a:fillRect/>
          </a:stretch>
        </p:blipFill>
        <p:spPr bwMode="auto">
          <a:xfrm>
            <a:off x="7994041" y="1950509"/>
            <a:ext cx="3435958" cy="16581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012400160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A581B6-66ED-4271-AB6C-1ED0003AFB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Blokk diagram – Csatornák és hozzáférések</a:t>
            </a:r>
            <a:endParaRPr lang="en-US" dirty="0"/>
          </a:p>
        </p:txBody>
      </p:sp>
      <p:pic>
        <p:nvPicPr>
          <p:cNvPr id="4" name="OnlineShop-channel+access.BD.emf" descr="Figures\BlockDiagrams\OnlineShop-channel+access.BD.emf">
            <a:extLst>
              <a:ext uri="{FF2B5EF4-FFF2-40B4-BE49-F238E27FC236}">
                <a16:creationId xmlns:a16="http://schemas.microsoft.com/office/drawing/2014/main" id="{199680C8-3A46-453B-91D1-AB84070CC63C}"/>
              </a:ext>
            </a:extLst>
          </p:cNvPr>
          <p:cNvPicPr>
            <a:picLocks noGrp="1"/>
          </p:cNvPicPr>
          <p:nvPr>
            <p:ph idx="1"/>
          </p:nvPr>
        </p:nvPicPr>
        <p:blipFill>
          <a:blip r:embed="rId2" r:link="rId3" cstate="print"/>
          <a:stretch>
            <a:fillRect/>
          </a:stretch>
        </p:blipFill>
        <p:spPr bwMode="auto">
          <a:xfrm>
            <a:off x="3355779" y="2011363"/>
            <a:ext cx="5394717" cy="3767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493148485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470A43-08EF-474C-95AC-22F69D343B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Blokk diagram – Csatornák és hozzáférések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EE575F8-7673-4350-B916-70EFEA2F7DF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hu-HU" dirty="0"/>
              <a:t>A csatornák passzív elemek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hu-HU" dirty="0"/>
              <a:t>Adatot továbbítanak, de nem dolgozzák azt fel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hu-HU" dirty="0"/>
              <a:t>Ágensek között létezik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hu-HU" dirty="0"/>
              <a:t>Lehetnek egy-, illetve kétirányúak</a:t>
            </a:r>
          </a:p>
          <a:p>
            <a:endParaRPr lang="hu-HU" dirty="0"/>
          </a:p>
          <a:p>
            <a:pPr marL="0" indent="0">
              <a:buNone/>
            </a:pPr>
            <a:r>
              <a:rPr lang="hu-HU" dirty="0"/>
              <a:t>Hozzáférések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hu-HU" dirty="0"/>
              <a:t>Az ágensek hozzáférése a tárolóhoz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hu-HU" dirty="0"/>
              <a:t>Lehet csak írás, csak olvasás, vagy módosítás</a:t>
            </a:r>
            <a:endParaRPr lang="en-US" dirty="0"/>
          </a:p>
        </p:txBody>
      </p:sp>
      <p:pic>
        <p:nvPicPr>
          <p:cNvPr id="4" name="channels_BD.emf" descr="Figures\BlockDiagrams\channels_BD.vsd">
            <a:extLst>
              <a:ext uri="{FF2B5EF4-FFF2-40B4-BE49-F238E27FC236}">
                <a16:creationId xmlns:a16="http://schemas.microsoft.com/office/drawing/2014/main" id="{B00354A2-AED6-4475-93F5-B4BEF6D23D98}"/>
              </a:ext>
            </a:extLst>
          </p:cNvPr>
          <p:cNvPicPr>
            <a:picLocks/>
          </p:cNvPicPr>
          <p:nvPr/>
        </p:nvPicPr>
        <p:blipFill>
          <a:blip r:embed="rId2" r:link="rId3" cstate="print"/>
          <a:srcRect/>
          <a:stretch>
            <a:fillRect/>
          </a:stretch>
        </p:blipFill>
        <p:spPr bwMode="auto">
          <a:xfrm>
            <a:off x="8286750" y="1917471"/>
            <a:ext cx="3067050" cy="776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accessArcs_BD.emf" descr="Figures\BlockDiagrams\accessArcs_BD.vsd">
            <a:extLst>
              <a:ext uri="{FF2B5EF4-FFF2-40B4-BE49-F238E27FC236}">
                <a16:creationId xmlns:a16="http://schemas.microsoft.com/office/drawing/2014/main" id="{1EB3D60B-51DC-4FA1-A9FE-4823FA6BBB9E}"/>
              </a:ext>
            </a:extLst>
          </p:cNvPr>
          <p:cNvPicPr>
            <a:picLocks/>
          </p:cNvPicPr>
          <p:nvPr/>
        </p:nvPicPr>
        <p:blipFill>
          <a:blip r:embed="rId4" r:link="rId5" cstate="print"/>
          <a:srcRect/>
          <a:stretch>
            <a:fillRect/>
          </a:stretch>
        </p:blipFill>
        <p:spPr bwMode="auto">
          <a:xfrm>
            <a:off x="7387780" y="3882999"/>
            <a:ext cx="4084215" cy="1589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6">
            <a:extLst>
              <a:ext uri="{FF2B5EF4-FFF2-40B4-BE49-F238E27FC236}">
                <a16:creationId xmlns:a16="http://schemas.microsoft.com/office/drawing/2014/main" id="{237B6A4A-11DA-4838-AFA9-091F265216E9}"/>
              </a:ext>
            </a:extLst>
          </p:cNvPr>
          <p:cNvSpPr>
            <a:spLocks noChangeArrowheads="1"/>
          </p:cNvSpPr>
          <p:nvPr/>
        </p:nvSpPr>
        <p:spPr bwMode="gray">
          <a:xfrm>
            <a:off x="8101576" y="3696829"/>
            <a:ext cx="952500" cy="2049462"/>
          </a:xfrm>
          <a:prstGeom prst="rect">
            <a:avLst/>
          </a:prstGeom>
          <a:solidFill>
            <a:srgbClr val="FFFFFF">
              <a:alpha val="59999"/>
            </a:srgbClr>
          </a:solidFill>
          <a:ln w="9525" algn="ctr">
            <a:noFill/>
            <a:miter lim="800000"/>
            <a:headEnd/>
            <a:tailEnd/>
          </a:ln>
        </p:spPr>
        <p:txBody>
          <a:bodyPr wrap="none" lIns="90000" tIns="46800" rIns="90000" bIns="46800" anchor="ctr"/>
          <a:lstStyle/>
          <a:p>
            <a:endParaRPr lang="en-US"/>
          </a:p>
        </p:txBody>
      </p:sp>
      <p:sp>
        <p:nvSpPr>
          <p:cNvPr id="7" name="Rectangle 7">
            <a:extLst>
              <a:ext uri="{FF2B5EF4-FFF2-40B4-BE49-F238E27FC236}">
                <a16:creationId xmlns:a16="http://schemas.microsoft.com/office/drawing/2014/main" id="{7BAA7FB8-2A3B-4D98-91A2-90A1918E0EC3}"/>
              </a:ext>
            </a:extLst>
          </p:cNvPr>
          <p:cNvSpPr>
            <a:spLocks noChangeArrowheads="1"/>
          </p:cNvSpPr>
          <p:nvPr/>
        </p:nvSpPr>
        <p:spPr bwMode="gray">
          <a:xfrm>
            <a:off x="9825031" y="3696829"/>
            <a:ext cx="1805132" cy="1328160"/>
          </a:xfrm>
          <a:prstGeom prst="rect">
            <a:avLst/>
          </a:prstGeom>
          <a:solidFill>
            <a:srgbClr val="FFFFFF">
              <a:alpha val="59999"/>
            </a:srgbClr>
          </a:solidFill>
          <a:ln w="9525" algn="ctr">
            <a:noFill/>
            <a:miter lim="800000"/>
            <a:headEnd/>
            <a:tailEnd/>
          </a:ln>
        </p:spPr>
        <p:txBody>
          <a:bodyPr wrap="none" lIns="90000" tIns="46800" rIns="90000" bIns="46800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78078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3E73E9-2035-4345-99DD-C88AFC4851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Kérés/válasz csatornák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25AAC87-DC51-4254-AA7E-A3AA6394DDC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hu-HU" dirty="0"/>
              <a:t>2 résztvevő ágenst jeleznek</a:t>
            </a:r>
          </a:p>
          <a:p>
            <a:pPr>
              <a:buFontTx/>
              <a:buChar char="-"/>
            </a:pPr>
            <a:r>
              <a:rPr lang="hu-HU" dirty="0"/>
              <a:t>Egy kliens</a:t>
            </a:r>
          </a:p>
          <a:p>
            <a:pPr>
              <a:buFontTx/>
              <a:buChar char="-"/>
            </a:pPr>
            <a:r>
              <a:rPr lang="hu-HU" dirty="0"/>
              <a:t>Egy szerver</a:t>
            </a:r>
          </a:p>
          <a:p>
            <a:pPr>
              <a:buFontTx/>
              <a:buChar char="-"/>
            </a:pPr>
            <a:endParaRPr lang="hu-HU" dirty="0"/>
          </a:p>
          <a:p>
            <a:pPr marL="0" indent="0">
              <a:buNone/>
            </a:pPr>
            <a:r>
              <a:rPr lang="hu-HU" dirty="0"/>
              <a:t>A csatornán két üzenettípust különböztethetünk meg:</a:t>
            </a:r>
          </a:p>
          <a:p>
            <a:pPr>
              <a:buFontTx/>
              <a:buChar char="-"/>
            </a:pPr>
            <a:r>
              <a:rPr lang="hu-HU" dirty="0"/>
              <a:t>Kérés</a:t>
            </a:r>
          </a:p>
          <a:p>
            <a:pPr>
              <a:buFontTx/>
              <a:buChar char="-"/>
            </a:pPr>
            <a:r>
              <a:rPr lang="hu-HU" dirty="0"/>
              <a:t>Válasz</a:t>
            </a:r>
            <a:endParaRPr lang="en-US" dirty="0"/>
          </a:p>
        </p:txBody>
      </p:sp>
      <p:pic>
        <p:nvPicPr>
          <p:cNvPr id="4" name="request-response-channel_BD.emf" descr="Figures\BlockDiagrams\request-response-channel_BD.vsd">
            <a:extLst>
              <a:ext uri="{FF2B5EF4-FFF2-40B4-BE49-F238E27FC236}">
                <a16:creationId xmlns:a16="http://schemas.microsoft.com/office/drawing/2014/main" id="{AFD36623-9FE9-4701-8C11-98269DE9B1D4}"/>
              </a:ext>
            </a:extLst>
          </p:cNvPr>
          <p:cNvPicPr>
            <a:picLocks/>
          </p:cNvPicPr>
          <p:nvPr/>
        </p:nvPicPr>
        <p:blipFill>
          <a:blip r:embed="rId2" r:link="rId3" cstate="print"/>
          <a:srcRect/>
          <a:stretch>
            <a:fillRect/>
          </a:stretch>
        </p:blipFill>
        <p:spPr bwMode="auto">
          <a:xfrm>
            <a:off x="7245055" y="1935163"/>
            <a:ext cx="3633788" cy="1493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954940780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6A1850-9502-4D19-A9AD-15D7E759E4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Példányok jelölése (…)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6C55712-E175-4240-BD2E-1B74CE75AEE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the_3_dots_BD.emf" descr="Figures\BlockDiagrams\the_3_dots_BD.vsd">
            <a:extLst>
              <a:ext uri="{FF2B5EF4-FFF2-40B4-BE49-F238E27FC236}">
                <a16:creationId xmlns:a16="http://schemas.microsoft.com/office/drawing/2014/main" id="{C7F8C959-D2E9-44B1-97B8-F664FBA72D7F}"/>
              </a:ext>
            </a:extLst>
          </p:cNvPr>
          <p:cNvPicPr>
            <a:picLocks/>
          </p:cNvPicPr>
          <p:nvPr/>
        </p:nvPicPr>
        <p:blipFill>
          <a:blip r:embed="rId2" r:link="rId3" cstate="print"/>
          <a:srcRect/>
          <a:stretch>
            <a:fillRect/>
          </a:stretch>
        </p:blipFill>
        <p:spPr bwMode="auto">
          <a:xfrm>
            <a:off x="4061618" y="2321040"/>
            <a:ext cx="4068763" cy="3087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48790356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EC0817-EA1C-428E-A18E-868746223B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Célok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9E0907B-A2A0-4084-876B-0C02C75B741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6656" y="2011680"/>
            <a:ext cx="10753725" cy="4246245"/>
          </a:xfrm>
        </p:spPr>
        <p:txBody>
          <a:bodyPr>
            <a:normAutofit fontScale="92500" lnSpcReduction="10000"/>
          </a:bodyPr>
          <a:lstStyle/>
          <a:p>
            <a:r>
              <a:rPr lang="hu-HU" dirty="0"/>
              <a:t>SAP rendszer(</a:t>
            </a:r>
            <a:r>
              <a:rPr lang="hu-HU" dirty="0" err="1"/>
              <a:t>ek</a:t>
            </a:r>
            <a:r>
              <a:rPr lang="hu-HU" dirty="0"/>
              <a:t>) bemutatása</a:t>
            </a:r>
          </a:p>
          <a:p>
            <a:r>
              <a:rPr lang="hu-HU" dirty="0"/>
              <a:t>Alapvető szoftver modellezési ismeretek átismétlése</a:t>
            </a:r>
            <a:r>
              <a:rPr lang="en-GB" dirty="0"/>
              <a:t>/</a:t>
            </a:r>
            <a:r>
              <a:rPr lang="en-GB" dirty="0" err="1"/>
              <a:t>megtanulása</a:t>
            </a:r>
            <a:r>
              <a:rPr lang="hu-HU" dirty="0"/>
              <a:t> és gyakorlati alkalmazása</a:t>
            </a:r>
          </a:p>
          <a:p>
            <a:r>
              <a:rPr lang="hu-HU" dirty="0"/>
              <a:t>Alapvető SAP programozási ismeretek elsajátítása</a:t>
            </a:r>
          </a:p>
          <a:p>
            <a:pPr lvl="1"/>
            <a:r>
              <a:rPr lang="hu-HU" dirty="0"/>
              <a:t>ABAP nyelv</a:t>
            </a:r>
          </a:p>
          <a:p>
            <a:pPr lvl="1"/>
            <a:r>
              <a:rPr lang="hu-HU" dirty="0"/>
              <a:t>Alapvető SAP fejlesztői eszközök megismerése, fejlesztési tranzakciók, ADT</a:t>
            </a:r>
          </a:p>
          <a:p>
            <a:pPr lvl="1"/>
            <a:r>
              <a:rPr lang="hu-HU" dirty="0"/>
              <a:t>Procedurális fejlesztés elemei</a:t>
            </a:r>
          </a:p>
          <a:p>
            <a:pPr lvl="1"/>
            <a:r>
              <a:rPr lang="hu-HU" dirty="0"/>
              <a:t>Objektum orientált ABAP fejlesztés elemei</a:t>
            </a:r>
            <a:endParaRPr lang="en-GB" dirty="0"/>
          </a:p>
          <a:p>
            <a:pPr lvl="1"/>
            <a:r>
              <a:rPr lang="en-GB" dirty="0"/>
              <a:t>Core Data Services</a:t>
            </a:r>
            <a:endParaRPr lang="hu-HU" dirty="0"/>
          </a:p>
          <a:p>
            <a:r>
              <a:rPr lang="hu-HU" dirty="0"/>
              <a:t>Hasznos és befogadható mennyiségű ismeretanyag átadása</a:t>
            </a:r>
          </a:p>
          <a:p>
            <a:r>
              <a:rPr lang="hu-HU" dirty="0"/>
              <a:t>Elméleti ismeretek ÉS gyakorlati feladatok</a:t>
            </a:r>
          </a:p>
          <a:p>
            <a:r>
              <a:rPr lang="hu-HU" dirty="0"/>
              <a:t>Interaktív részvétel</a:t>
            </a:r>
            <a:r>
              <a:rPr lang="en-GB" dirty="0"/>
              <a:t>, “</a:t>
            </a:r>
            <a:r>
              <a:rPr lang="en-GB" i="1" dirty="0"/>
              <a:t>workshop</a:t>
            </a:r>
            <a:r>
              <a:rPr lang="en-GB" dirty="0"/>
              <a:t>” </a:t>
            </a:r>
            <a:r>
              <a:rPr lang="en-GB" dirty="0" err="1"/>
              <a:t>jelleg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678968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17DC0B-5708-48ED-A7F7-A4C283A875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Csoportosítás, árnyékolás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FA0AD29-33E0-4C3A-BE35-962C15F8CF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903068" cy="4351338"/>
          </a:xfrm>
        </p:spPr>
        <p:txBody>
          <a:bodyPr>
            <a:normAutofit/>
          </a:bodyPr>
          <a:lstStyle/>
          <a:p>
            <a:r>
              <a:rPr lang="hu-HU" dirty="0"/>
              <a:t>Az ágenseket és tárolókat csoportosíthatjuk</a:t>
            </a:r>
          </a:p>
          <a:p>
            <a:pPr lvl="1"/>
            <a:r>
              <a:rPr lang="hu-HU" dirty="0"/>
              <a:t>Ábra egyszerűsítése</a:t>
            </a:r>
          </a:p>
          <a:p>
            <a:pPr lvl="1"/>
            <a:r>
              <a:rPr lang="hu-HU" dirty="0"/>
              <a:t>Jobb áttekinthetőség</a:t>
            </a:r>
          </a:p>
          <a:p>
            <a:pPr lvl="1"/>
            <a:endParaRPr lang="hu-HU" dirty="0"/>
          </a:p>
          <a:p>
            <a:endParaRPr lang="hu-HU" dirty="0"/>
          </a:p>
          <a:p>
            <a:endParaRPr lang="hu-HU" dirty="0"/>
          </a:p>
          <a:p>
            <a:r>
              <a:rPr lang="hu-HU" dirty="0"/>
              <a:t>Árnyékolás</a:t>
            </a:r>
          </a:p>
          <a:p>
            <a:pPr lvl="1"/>
            <a:r>
              <a:rPr lang="hu-HU" dirty="0"/>
              <a:t>A különböző típusú elemeket árnyékolással logikai csoportba szervezhetjük</a:t>
            </a:r>
            <a:endParaRPr lang="en-US" dirty="0"/>
          </a:p>
        </p:txBody>
      </p:sp>
      <p:pic>
        <p:nvPicPr>
          <p:cNvPr id="4" name="grouping-resolved_BD.emf" descr="Figures\BlockDiagrams\grouping-resolved_BD.vsd">
            <a:extLst>
              <a:ext uri="{FF2B5EF4-FFF2-40B4-BE49-F238E27FC236}">
                <a16:creationId xmlns:a16="http://schemas.microsoft.com/office/drawing/2014/main" id="{6F0FB836-6C07-477B-A414-1E51D2310146}"/>
              </a:ext>
            </a:extLst>
          </p:cNvPr>
          <p:cNvPicPr>
            <a:picLocks/>
          </p:cNvPicPr>
          <p:nvPr/>
        </p:nvPicPr>
        <p:blipFill>
          <a:blip r:embed="rId2" r:link="rId3" cstate="print"/>
          <a:srcRect/>
          <a:stretch>
            <a:fillRect/>
          </a:stretch>
        </p:blipFill>
        <p:spPr bwMode="auto">
          <a:xfrm>
            <a:off x="6978977" y="1722438"/>
            <a:ext cx="4289425" cy="1839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6" descr="Figures\BlockDiagrams\shading_example_BD.vsd">
            <a:extLst>
              <a:ext uri="{FF2B5EF4-FFF2-40B4-BE49-F238E27FC236}">
                <a16:creationId xmlns:a16="http://schemas.microsoft.com/office/drawing/2014/main" id="{6AC12C92-2D76-4DE8-AD9A-C2DCCCE3A7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r:link="rId5" cstate="print"/>
          <a:srcRect/>
          <a:stretch>
            <a:fillRect/>
          </a:stretch>
        </p:blipFill>
        <p:spPr bwMode="auto">
          <a:xfrm>
            <a:off x="7065828" y="4001294"/>
            <a:ext cx="3204757" cy="22079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6568041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4A3F83-9DAD-45A3-AABB-E23FEC91BC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Blokk diagramm – 1. feladat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61AED6-9374-4C15-B2CA-ADD00AEE08E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hu-HU" dirty="0"/>
              <a:t>Egy újság online olvasói az újság cikkeit WWW-t használva tudják a böngészőiken olvasni.</a:t>
            </a:r>
          </a:p>
          <a:p>
            <a:pPr algn="just"/>
            <a:r>
              <a:rPr lang="hu-HU" dirty="0"/>
              <a:t>Egy cikkíró egy standard HTTP szervert (szoftver) használ a cikkek publikálására. A szervernek közvetlen hozzáférése van a cikkek statikus tartalmához (képek, CSS, stb.)</a:t>
            </a:r>
          </a:p>
          <a:p>
            <a:pPr algn="just"/>
            <a:r>
              <a:rPr lang="hu-HU" dirty="0"/>
              <a:t>A cikkek XML formátumban vannak tárolva és egy formázó segítségével lehet az XML dokumentumokat HTML dokumentumokká konvertálni. A formázó a konvertáláshoz olvassa a statikus formázási tartalmat.</a:t>
            </a:r>
          </a:p>
          <a:p>
            <a:pPr algn="just"/>
            <a:r>
              <a:rPr lang="hu-HU" dirty="0"/>
              <a:t>A HTTP szerver </a:t>
            </a:r>
            <a:r>
              <a:rPr lang="hu-HU" dirty="0" err="1"/>
              <a:t>fastCGI</a:t>
            </a:r>
            <a:r>
              <a:rPr lang="hu-HU" dirty="0"/>
              <a:t> protokollon keresztül éri el a formázót.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3660584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6D2DA2-7E29-4915-B411-3F645253EE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Blokk diagram – 1. feladat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02C66BB-7EAD-4399-850D-58766D92E2D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774D4D68-B0FD-4E8E-A3F9-0A303002A29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76197" y="1928813"/>
            <a:ext cx="3167063" cy="4465637"/>
          </a:xfrm>
          <a:prstGeom prst="rect">
            <a:avLst/>
          </a:prstGeom>
          <a:solidFill>
            <a:srgbClr val="BCCCDE"/>
          </a:solidFill>
          <a:ln w="12700">
            <a:noFill/>
            <a:miter lim="800000"/>
            <a:headEnd/>
            <a:tailEnd/>
          </a:ln>
        </p:spPr>
        <p:txBody>
          <a:bodyPr wrap="none" lIns="90000" tIns="46800" rIns="90000" bIns="46800" anchor="ctr"/>
          <a:lstStyle/>
          <a:p>
            <a:pPr>
              <a:buClrTx/>
              <a:buSzTx/>
              <a:buFontTx/>
              <a:buNone/>
            </a:pPr>
            <a:endParaRPr lang="en-US" sz="1800" b="1"/>
          </a:p>
        </p:txBody>
      </p:sp>
      <p:pic>
        <p:nvPicPr>
          <p:cNvPr id="5" name="exercise1-online_edition_BD.emf" descr="Figures\BlockDiagrams\exercise1-online_edition_BD.vsd">
            <a:extLst>
              <a:ext uri="{FF2B5EF4-FFF2-40B4-BE49-F238E27FC236}">
                <a16:creationId xmlns:a16="http://schemas.microsoft.com/office/drawing/2014/main" id="{1970E6D9-D853-4754-A8C0-2674038C9AAC}"/>
              </a:ext>
            </a:extLst>
          </p:cNvPr>
          <p:cNvPicPr>
            <a:picLocks/>
          </p:cNvPicPr>
          <p:nvPr/>
        </p:nvPicPr>
        <p:blipFill>
          <a:blip r:embed="rId2" r:link="rId3" cstate="print"/>
          <a:srcRect/>
          <a:stretch>
            <a:fillRect/>
          </a:stretch>
        </p:blipFill>
        <p:spPr bwMode="auto">
          <a:xfrm>
            <a:off x="4519072" y="2001838"/>
            <a:ext cx="2836863" cy="417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888532165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419EB1-700D-40A3-9D35-87CBF94890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Blokk diagram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78A54D-6EB8-4A35-8C93-15E74D0BFEC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/>
              <a:t>Absztrakciós szintek bevezetésével tovább növelhetjük az ábrák olvashatóságát</a:t>
            </a:r>
            <a:endParaRPr lang="en-US" dirty="0"/>
          </a:p>
        </p:txBody>
      </p:sp>
      <p:pic>
        <p:nvPicPr>
          <p:cNvPr id="4" name="OnlineShop-without_refinement.BD.emf" descr="Figures\BlockDiagrams\OnlineShop-without_refinement.BD.vsd">
            <a:extLst>
              <a:ext uri="{FF2B5EF4-FFF2-40B4-BE49-F238E27FC236}">
                <a16:creationId xmlns:a16="http://schemas.microsoft.com/office/drawing/2014/main" id="{67808EDE-DCC8-47ED-9B1F-6C72C811DFD0}"/>
              </a:ext>
            </a:extLst>
          </p:cNvPr>
          <p:cNvPicPr>
            <a:picLocks/>
          </p:cNvPicPr>
          <p:nvPr/>
        </p:nvPicPr>
        <p:blipFill>
          <a:blip r:embed="rId2" r:link="rId3" cstate="print"/>
          <a:srcRect/>
          <a:stretch>
            <a:fillRect/>
          </a:stretch>
        </p:blipFill>
        <p:spPr bwMode="auto">
          <a:xfrm>
            <a:off x="3822970" y="2598873"/>
            <a:ext cx="5268068" cy="35780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727983265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419EB1-700D-40A3-9D35-87CBF94890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Blokk diagram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78A54D-6EB8-4A35-8C93-15E74D0BFEC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OnlineShop-refinement.BD.emf" descr="Figures\BlockDiagrams\OnlineShop-refinement.BD.emf">
            <a:extLst>
              <a:ext uri="{FF2B5EF4-FFF2-40B4-BE49-F238E27FC236}">
                <a16:creationId xmlns:a16="http://schemas.microsoft.com/office/drawing/2014/main" id="{C68138F4-09A8-4BD0-B1E1-79F0923F13EF}"/>
              </a:ext>
            </a:extLst>
          </p:cNvPr>
          <p:cNvPicPr>
            <a:picLocks/>
          </p:cNvPicPr>
          <p:nvPr/>
        </p:nvPicPr>
        <p:blipFill>
          <a:blip r:embed="rId2" r:link="rId3" cstate="print"/>
          <a:srcRect/>
          <a:stretch>
            <a:fillRect/>
          </a:stretch>
        </p:blipFill>
        <p:spPr bwMode="auto">
          <a:xfrm>
            <a:off x="2845746" y="1615433"/>
            <a:ext cx="6105525" cy="4452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373887890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419EB1-700D-40A3-9D35-87CBF94890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Blokk diagram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78A54D-6EB8-4A35-8C93-15E74D0BFEC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6" name="OnlineShop-refinement2.BD.emf" descr="Figures\BlockDiagrams\OnlineShop-refinement2.BD.vsd">
            <a:extLst>
              <a:ext uri="{FF2B5EF4-FFF2-40B4-BE49-F238E27FC236}">
                <a16:creationId xmlns:a16="http://schemas.microsoft.com/office/drawing/2014/main" id="{1754DEFB-D137-4E23-B3D4-258A5646C999}"/>
              </a:ext>
            </a:extLst>
          </p:cNvPr>
          <p:cNvPicPr>
            <a:picLocks/>
          </p:cNvPicPr>
          <p:nvPr/>
        </p:nvPicPr>
        <p:blipFill>
          <a:blip r:embed="rId2" r:link="rId3" cstate="print"/>
          <a:srcRect/>
          <a:stretch>
            <a:fillRect/>
          </a:stretch>
        </p:blipFill>
        <p:spPr bwMode="auto">
          <a:xfrm>
            <a:off x="3550595" y="1825625"/>
            <a:ext cx="4859026" cy="4351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284298899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0CC80A-4F3B-4CBB-9302-921EED8F29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Entitás-relációs diagram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934370B-FD0B-43B9-9C4F-29ECC7B82E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4223994" cy="4351338"/>
          </a:xfrm>
        </p:spPr>
        <p:txBody>
          <a:bodyPr>
            <a:normAutofit fontScale="92500" lnSpcReduction="10000"/>
          </a:bodyPr>
          <a:lstStyle/>
          <a:p>
            <a:r>
              <a:rPr lang="hu-HU" dirty="0"/>
              <a:t>Entitások struktúráját és az entitások kapcsolatait írja le</a:t>
            </a:r>
          </a:p>
          <a:p>
            <a:endParaRPr lang="hu-HU" dirty="0"/>
          </a:p>
          <a:p>
            <a:r>
              <a:rPr lang="hu-HU" dirty="0"/>
              <a:t>Entitások</a:t>
            </a:r>
          </a:p>
          <a:p>
            <a:r>
              <a:rPr lang="hu-HU" dirty="0"/>
              <a:t>Asszociációk</a:t>
            </a:r>
          </a:p>
          <a:p>
            <a:r>
              <a:rPr lang="hu-HU" dirty="0" err="1"/>
              <a:t>Kardinalitás</a:t>
            </a:r>
            <a:endParaRPr lang="hu-HU" dirty="0"/>
          </a:p>
          <a:p>
            <a:r>
              <a:rPr lang="hu-HU" dirty="0" err="1"/>
              <a:t>Aggregáció</a:t>
            </a:r>
            <a:endParaRPr lang="hu-HU" dirty="0"/>
          </a:p>
          <a:p>
            <a:r>
              <a:rPr lang="hu-HU" dirty="0"/>
              <a:t>Kompozíció</a:t>
            </a:r>
          </a:p>
          <a:p>
            <a:endParaRPr lang="hu-HU" dirty="0"/>
          </a:p>
          <a:p>
            <a:r>
              <a:rPr lang="hu-HU" dirty="0"/>
              <a:t>Fő haszna a topológiai modellek létrehozásában van</a:t>
            </a:r>
          </a:p>
        </p:txBody>
      </p:sp>
      <p:pic>
        <p:nvPicPr>
          <p:cNvPr id="4" name="Picture 25" descr="Figures\ClassDiagrams\OnlineShopOrders_CD.vsd">
            <a:extLst>
              <a:ext uri="{FF2B5EF4-FFF2-40B4-BE49-F238E27FC236}">
                <a16:creationId xmlns:a16="http://schemas.microsoft.com/office/drawing/2014/main" id="{95BF6420-4F54-4BA4-AE6B-A9E63DAA24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r:link="rId3" cstate="print"/>
          <a:srcRect/>
          <a:stretch>
            <a:fillRect/>
          </a:stretch>
        </p:blipFill>
        <p:spPr bwMode="auto">
          <a:xfrm>
            <a:off x="5782478" y="1900238"/>
            <a:ext cx="5303837" cy="427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3183726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1B2602-9924-46F0-BF5C-216F28C686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Entitás-relációs diagram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61C0D7D-B845-45CC-823F-1A1B00EC7AF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4959485" cy="4351338"/>
          </a:xfrm>
        </p:spPr>
        <p:txBody>
          <a:bodyPr/>
          <a:lstStyle/>
          <a:p>
            <a:r>
              <a:rPr lang="hu-HU" dirty="0"/>
              <a:t>Az entitás hasonló típusú elemeket jelölnek</a:t>
            </a:r>
            <a:endParaRPr lang="en-US" dirty="0"/>
          </a:p>
        </p:txBody>
      </p:sp>
      <p:pic>
        <p:nvPicPr>
          <p:cNvPr id="4" name="entities_and_instances_ER.emf" descr="Figures\ClassDiagrams\entities_and_instances_ER.vsd">
            <a:extLst>
              <a:ext uri="{FF2B5EF4-FFF2-40B4-BE49-F238E27FC236}">
                <a16:creationId xmlns:a16="http://schemas.microsoft.com/office/drawing/2014/main" id="{6FEABBAB-7E03-45BF-9CCF-C23E26B4F8C1}"/>
              </a:ext>
            </a:extLst>
          </p:cNvPr>
          <p:cNvPicPr>
            <a:picLocks/>
          </p:cNvPicPr>
          <p:nvPr/>
        </p:nvPicPr>
        <p:blipFill>
          <a:blip r:embed="rId2" r:link="rId3" cstate="print"/>
          <a:srcRect/>
          <a:stretch>
            <a:fillRect/>
          </a:stretch>
        </p:blipFill>
        <p:spPr bwMode="auto">
          <a:xfrm>
            <a:off x="7599248" y="1985169"/>
            <a:ext cx="3513138" cy="4032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0581849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071125-9E1A-40A9-8BA1-314804414D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Entitás-relációs diagram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10E4403-259C-4E69-B0E6-BBB3F589179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552872" cy="4351338"/>
          </a:xfrm>
        </p:spPr>
        <p:txBody>
          <a:bodyPr/>
          <a:lstStyle/>
          <a:p>
            <a:r>
              <a:rPr lang="hu-HU" dirty="0"/>
              <a:t>A specializáció a példányok különböző alcsoportokba osztását teszi lehetővé.</a:t>
            </a:r>
          </a:p>
          <a:p>
            <a:endParaRPr lang="en-US" dirty="0"/>
          </a:p>
        </p:txBody>
      </p:sp>
      <p:pic>
        <p:nvPicPr>
          <p:cNvPr id="5" name="specialization_CD.emf" descr="Figures\ClassDiagrams\specialization_CD.vsd">
            <a:extLst>
              <a:ext uri="{FF2B5EF4-FFF2-40B4-BE49-F238E27FC236}">
                <a16:creationId xmlns:a16="http://schemas.microsoft.com/office/drawing/2014/main" id="{C168600C-C48D-40EF-98A7-57BFC9CA7805}"/>
              </a:ext>
            </a:extLst>
          </p:cNvPr>
          <p:cNvPicPr>
            <a:picLocks/>
          </p:cNvPicPr>
          <p:nvPr/>
        </p:nvPicPr>
        <p:blipFill>
          <a:blip r:embed="rId2" r:link="rId3" cstate="print"/>
          <a:srcRect/>
          <a:stretch>
            <a:fillRect/>
          </a:stretch>
        </p:blipFill>
        <p:spPr bwMode="auto">
          <a:xfrm>
            <a:off x="7803913" y="1690688"/>
            <a:ext cx="3168000" cy="472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2485379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409210-0707-4B0E-9530-6BA425940B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Entitás-relációs diagram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FB8263E-0A5C-4BBB-8F02-C3410839C29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647441" cy="4351338"/>
          </a:xfrm>
        </p:spPr>
        <p:txBody>
          <a:bodyPr/>
          <a:lstStyle/>
          <a:p>
            <a:r>
              <a:rPr lang="hu-HU" dirty="0"/>
              <a:t>A reláció két entitás közötti kapcsolatot írja le</a:t>
            </a:r>
          </a:p>
          <a:p>
            <a:r>
              <a:rPr lang="hu-HU" dirty="0"/>
              <a:t>A kapcsolatban részt vevő példányok számára tehetünk megkötést (</a:t>
            </a:r>
            <a:r>
              <a:rPr lang="hu-HU" dirty="0" err="1"/>
              <a:t>kardinalitás</a:t>
            </a:r>
            <a:r>
              <a:rPr lang="hu-HU" dirty="0"/>
              <a:t>)</a:t>
            </a:r>
            <a:endParaRPr lang="en-US" dirty="0"/>
          </a:p>
        </p:txBody>
      </p:sp>
      <p:pic>
        <p:nvPicPr>
          <p:cNvPr id="4" name="relationships-NtoM_ER.emf" descr="Figures\ClassDiagrams\relationships-NtoM_ER.vsd">
            <a:extLst>
              <a:ext uri="{FF2B5EF4-FFF2-40B4-BE49-F238E27FC236}">
                <a16:creationId xmlns:a16="http://schemas.microsoft.com/office/drawing/2014/main" id="{4A956135-69BD-4F0E-8674-60064075F2E5}"/>
              </a:ext>
            </a:extLst>
          </p:cNvPr>
          <p:cNvPicPr>
            <a:picLocks/>
          </p:cNvPicPr>
          <p:nvPr/>
        </p:nvPicPr>
        <p:blipFill>
          <a:blip r:embed="rId2" r:link="rId3" cstate="print"/>
          <a:srcRect/>
          <a:stretch>
            <a:fillRect/>
          </a:stretch>
        </p:blipFill>
        <p:spPr bwMode="auto">
          <a:xfrm>
            <a:off x="8154184" y="1690688"/>
            <a:ext cx="2332349" cy="43354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2630618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FE763B-4679-41E9-A06F-B784557C83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u="sng" dirty="0"/>
              <a:t>Nem</a:t>
            </a:r>
            <a:r>
              <a:rPr lang="hu-HU" dirty="0"/>
              <a:t> célok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08C3038-4A3C-44F6-B323-E5FF4F5F357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6656" y="2011680"/>
            <a:ext cx="10753725" cy="4346787"/>
          </a:xfrm>
        </p:spPr>
        <p:txBody>
          <a:bodyPr>
            <a:normAutofit lnSpcReduction="10000"/>
          </a:bodyPr>
          <a:lstStyle/>
          <a:p>
            <a:r>
              <a:rPr lang="hu-HU" dirty="0"/>
              <a:t>Teljes ABAP fejlesztői tanfolyam</a:t>
            </a:r>
          </a:p>
          <a:p>
            <a:pPr lvl="1"/>
            <a:r>
              <a:rPr lang="hu-HU" dirty="0"/>
              <a:t>BC400 – ABAP </a:t>
            </a:r>
            <a:r>
              <a:rPr lang="hu-HU" dirty="0" err="1"/>
              <a:t>Workbench</a:t>
            </a:r>
            <a:r>
              <a:rPr lang="hu-HU" dirty="0"/>
              <a:t> </a:t>
            </a:r>
            <a:r>
              <a:rPr lang="hu-HU" dirty="0" err="1"/>
              <a:t>Foundations</a:t>
            </a:r>
            <a:r>
              <a:rPr lang="hu-HU" dirty="0"/>
              <a:t> (5 nap)</a:t>
            </a:r>
          </a:p>
          <a:p>
            <a:pPr marL="457200" lvl="1" indent="0">
              <a:buNone/>
            </a:pPr>
            <a:r>
              <a:rPr lang="hu-HU" dirty="0"/>
              <a:t>(</a:t>
            </a:r>
            <a:r>
              <a:rPr lang="en-US" dirty="0">
                <a:hlinkClick r:id="rId2"/>
              </a:rPr>
              <a:t>https://training.sap.com/course/bc400-abap-workbench-foundations-classroom-015-us-en/</a:t>
            </a:r>
            <a:r>
              <a:rPr lang="hu-HU" dirty="0"/>
              <a:t>)</a:t>
            </a:r>
          </a:p>
          <a:p>
            <a:pPr lvl="1"/>
            <a:r>
              <a:rPr lang="hu-HU" dirty="0"/>
              <a:t>BC401 – ABAP </a:t>
            </a:r>
            <a:r>
              <a:rPr lang="hu-HU" dirty="0" err="1"/>
              <a:t>Objects</a:t>
            </a:r>
            <a:r>
              <a:rPr lang="hu-HU" dirty="0"/>
              <a:t> (5 nap)</a:t>
            </a:r>
          </a:p>
          <a:p>
            <a:pPr marL="457200" lvl="1" indent="0">
              <a:buNone/>
            </a:pPr>
            <a:r>
              <a:rPr lang="hu-HU" dirty="0"/>
              <a:t>(</a:t>
            </a:r>
            <a:r>
              <a:rPr lang="en-US" dirty="0">
                <a:hlinkClick r:id="rId3"/>
              </a:rPr>
              <a:t>https://training.sap.com/course/bc401-abap-objects-classroom-018-hu-hu/</a:t>
            </a:r>
            <a:r>
              <a:rPr lang="hu-HU" dirty="0"/>
              <a:t>)</a:t>
            </a:r>
            <a:endParaRPr lang="en-GB" dirty="0"/>
          </a:p>
          <a:p>
            <a:pPr marL="457200" lvl="1" indent="0">
              <a:buNone/>
            </a:pPr>
            <a:r>
              <a:rPr lang="en-GB" dirty="0"/>
              <a:t>SAP </a:t>
            </a:r>
            <a:r>
              <a:rPr lang="en-GB" dirty="0" err="1"/>
              <a:t>Foundamentals</a:t>
            </a:r>
            <a:r>
              <a:rPr lang="en-GB" dirty="0"/>
              <a:t>, Core Data Services, etc.</a:t>
            </a:r>
            <a:endParaRPr lang="hu-HU" dirty="0"/>
          </a:p>
          <a:p>
            <a:r>
              <a:rPr lang="hu-HU" dirty="0"/>
              <a:t>SAP modulok üzleti és konfigurációs bemutatása</a:t>
            </a:r>
          </a:p>
          <a:p>
            <a:r>
              <a:rPr lang="hu-HU" dirty="0"/>
              <a:t>SAP rendszer üzemeltetési oktatás</a:t>
            </a:r>
          </a:p>
          <a:p>
            <a:endParaRPr lang="hu-HU" dirty="0"/>
          </a:p>
          <a:p>
            <a:r>
              <a:rPr lang="hu-HU" dirty="0"/>
              <a:t>Érdeklődés esetén: </a:t>
            </a:r>
            <a:r>
              <a:rPr lang="en-US" dirty="0">
                <a:hlinkClick r:id="rId4"/>
              </a:rPr>
              <a:t>https://training.sap.com/course/#</a:t>
            </a:r>
            <a:r>
              <a:rPr lang="en-US" dirty="0"/>
              <a:t>; </a:t>
            </a:r>
            <a:r>
              <a:rPr lang="hu-HU" dirty="0">
                <a:hlinkClick r:id="rId5"/>
              </a:rPr>
              <a:t>https://</a:t>
            </a:r>
            <a:r>
              <a:rPr lang="en-US" dirty="0">
                <a:hlinkClick r:id="rId5"/>
              </a:rPr>
              <a:t>open.sap.com</a:t>
            </a:r>
            <a:r>
              <a:rPr lang="hu-HU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78018041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301296-D636-42D2-AC2E-34E60C996D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Entitás-relációs diagram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8F70CAC-3580-4DA4-829F-728C681A287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/>
              <a:t>Kompozíció</a:t>
            </a:r>
          </a:p>
          <a:p>
            <a:pPr lvl="1"/>
            <a:r>
              <a:rPr lang="hu-HU" dirty="0"/>
              <a:t>„Egy gyerek nem létezhet szülő nélkül”</a:t>
            </a:r>
          </a:p>
          <a:p>
            <a:pPr lvl="1"/>
            <a:r>
              <a:rPr lang="hu-HU" dirty="0"/>
              <a:t>„Egy gyerek egy szülőhöz tartozhat”</a:t>
            </a:r>
            <a:endParaRPr lang="en-US" dirty="0"/>
          </a:p>
        </p:txBody>
      </p:sp>
      <p:pic>
        <p:nvPicPr>
          <p:cNvPr id="4" name="composition_CD.emf" descr="Figures\ClassDiagrams\composition_CD.vsd">
            <a:extLst>
              <a:ext uri="{FF2B5EF4-FFF2-40B4-BE49-F238E27FC236}">
                <a16:creationId xmlns:a16="http://schemas.microsoft.com/office/drawing/2014/main" id="{6F37E573-7820-4F77-821A-21D342DC6C84}"/>
              </a:ext>
            </a:extLst>
          </p:cNvPr>
          <p:cNvPicPr>
            <a:picLocks/>
          </p:cNvPicPr>
          <p:nvPr/>
        </p:nvPicPr>
        <p:blipFill>
          <a:blip r:embed="rId2" r:link="rId3" cstate="print"/>
          <a:srcRect/>
          <a:stretch>
            <a:fillRect/>
          </a:stretch>
        </p:blipFill>
        <p:spPr bwMode="auto">
          <a:xfrm>
            <a:off x="8050032" y="1557469"/>
            <a:ext cx="3168000" cy="472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1833453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B6E5F2-9821-4278-A20D-22364D92CE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Entitás-relációs diagram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6C9A1EA-39FB-481E-B239-E72963577CC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 err="1"/>
              <a:t>Aggregáció</a:t>
            </a:r>
            <a:endParaRPr lang="hu-HU" dirty="0"/>
          </a:p>
          <a:p>
            <a:pPr lvl="1"/>
            <a:r>
              <a:rPr lang="hu-HU" dirty="0"/>
              <a:t>Két entitás között létező opcionális kapcsolat</a:t>
            </a:r>
            <a:endParaRPr lang="en-US" dirty="0"/>
          </a:p>
        </p:txBody>
      </p:sp>
      <p:pic>
        <p:nvPicPr>
          <p:cNvPr id="4" name="Content Placeholder 5">
            <a:extLst>
              <a:ext uri="{FF2B5EF4-FFF2-40B4-BE49-F238E27FC236}">
                <a16:creationId xmlns:a16="http://schemas.microsoft.com/office/drawing/2014/main" id="{5060AB16-04E0-4312-9D03-3EA0346A67F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0165" y="1825625"/>
            <a:ext cx="3117586" cy="39592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19831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E938D0-5E05-40BB-A5B5-C29197587C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Entitás-relációs diagram feladat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8EB57B5-A255-451A-952B-3E91A2CEAAD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/>
              <a:t>Egy cég alkalmaz mérnököket, értékesítőket és menedzsereket.</a:t>
            </a:r>
          </a:p>
          <a:p>
            <a:r>
              <a:rPr lang="hu-HU" dirty="0"/>
              <a:t>Minden értékesítő és mérnök egy menedzsernek jelent.</a:t>
            </a:r>
          </a:p>
          <a:p>
            <a:r>
              <a:rPr lang="hu-HU" dirty="0"/>
              <a:t>A cég projekteket hajt végre. Minden projektnek van:</a:t>
            </a:r>
          </a:p>
          <a:p>
            <a:pPr lvl="1"/>
            <a:r>
              <a:rPr lang="hu-HU" dirty="0"/>
              <a:t>Egy menedzsere</a:t>
            </a:r>
          </a:p>
          <a:p>
            <a:pPr lvl="1"/>
            <a:r>
              <a:rPr lang="hu-HU" dirty="0"/>
              <a:t>Egy értékesítője</a:t>
            </a:r>
          </a:p>
          <a:p>
            <a:pPr lvl="1"/>
            <a:r>
              <a:rPr lang="hu-HU" dirty="0"/>
              <a:t>Mérnökei</a:t>
            </a:r>
          </a:p>
        </p:txBody>
      </p:sp>
    </p:spTree>
    <p:extLst>
      <p:ext uri="{BB962C8B-B14F-4D97-AF65-F5344CB8AC3E}">
        <p14:creationId xmlns:p14="http://schemas.microsoft.com/office/powerpoint/2010/main" val="2384402739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398AF9-3F8D-41D2-8142-495F6ABB70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Egy SAP-s E/R példa – HANA Programozási </a:t>
            </a:r>
            <a:r>
              <a:rPr lang="hu-HU" dirty="0" err="1"/>
              <a:t>Model</a:t>
            </a: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FAC91BC-AE85-49F2-BCB6-77CB4879BD2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6166" y="2349129"/>
            <a:ext cx="5899667" cy="4009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1757167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AA5362-668A-4A83-82D3-D9A435CE00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SAP R/3 architektúra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2430A25-391D-4A82-8BA8-99BCBE8174E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algn="ctr"/>
            <a:r>
              <a:rPr lang="hu-HU" dirty="0"/>
              <a:t>Magas szintű áttekintés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0751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C3B254-0EFE-4146-AB4C-E9CA00495F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Kliens-szerver architektúra</a:t>
            </a:r>
            <a:endParaRPr lang="en-US" dirty="0"/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B85DBDD4-5270-9F18-E517-2641C29EB23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898822" y="2473087"/>
            <a:ext cx="6394356" cy="1911826"/>
          </a:xfrm>
        </p:spPr>
      </p:pic>
    </p:spTree>
    <p:extLst>
      <p:ext uri="{BB962C8B-B14F-4D97-AF65-F5344CB8AC3E}">
        <p14:creationId xmlns:p14="http://schemas.microsoft.com/office/powerpoint/2010/main" val="2126390259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9C726D-759B-4EA5-9F7A-83C671D306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R/3 felépítése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67AA3A3-1CA4-4BD3-AE24-6A31B14CBAD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8203369-6DDE-4B29-9D56-515DAF09698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99474" y="1970242"/>
            <a:ext cx="7830376" cy="4488377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68147641-FF8C-454F-B0EF-80EB75195005}"/>
              </a:ext>
            </a:extLst>
          </p:cNvPr>
          <p:cNvSpPr/>
          <p:nvPr/>
        </p:nvSpPr>
        <p:spPr>
          <a:xfrm>
            <a:off x="2321169" y="1897090"/>
            <a:ext cx="1556238" cy="2507856"/>
          </a:xfrm>
          <a:prstGeom prst="rect">
            <a:avLst/>
          </a:prstGeom>
          <a:solidFill>
            <a:schemeClr val="accent1">
              <a:alpha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C5E69A2-DF3F-439D-8A11-EFA2156CC5B8}"/>
              </a:ext>
            </a:extLst>
          </p:cNvPr>
          <p:cNvSpPr/>
          <p:nvPr/>
        </p:nvSpPr>
        <p:spPr>
          <a:xfrm>
            <a:off x="3877407" y="3333167"/>
            <a:ext cx="1556238" cy="2205987"/>
          </a:xfrm>
          <a:prstGeom prst="rect">
            <a:avLst/>
          </a:prstGeom>
          <a:solidFill>
            <a:schemeClr val="accent1">
              <a:alpha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6301881-52E1-45DF-A95B-DE34F3FF1119}"/>
              </a:ext>
            </a:extLst>
          </p:cNvPr>
          <p:cNvSpPr/>
          <p:nvPr/>
        </p:nvSpPr>
        <p:spPr>
          <a:xfrm>
            <a:off x="7364381" y="3333167"/>
            <a:ext cx="2943773" cy="2135648"/>
          </a:xfrm>
          <a:prstGeom prst="rect">
            <a:avLst/>
          </a:prstGeom>
          <a:solidFill>
            <a:schemeClr val="accent1">
              <a:alpha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728AEDB3-9F6D-406E-B4A2-4B1D3B080CFD}"/>
              </a:ext>
            </a:extLst>
          </p:cNvPr>
          <p:cNvSpPr/>
          <p:nvPr/>
        </p:nvSpPr>
        <p:spPr>
          <a:xfrm>
            <a:off x="5892494" y="3260015"/>
            <a:ext cx="2943773" cy="1144931"/>
          </a:xfrm>
          <a:prstGeom prst="rect">
            <a:avLst/>
          </a:prstGeom>
          <a:solidFill>
            <a:schemeClr val="accent1">
              <a:alpha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99880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6" grpId="0" animBg="1"/>
      <p:bldP spid="6" grpId="1" animBg="1"/>
      <p:bldP spid="7" grpId="0" animBg="1"/>
      <p:bldP spid="7" grpId="1" animBg="1"/>
      <p:bldP spid="8" grpId="0" animBg="1"/>
      <p:bldP spid="8" grpId="1" animBg="1"/>
    </p:bld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93AEB3-409A-401D-AB9B-835987A0A9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Kliens-szerver architektúra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A942E56-1A9B-4EE5-A277-E1076A2EB59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/>
              <a:t>Előnyei</a:t>
            </a:r>
          </a:p>
          <a:p>
            <a:pPr lvl="1"/>
            <a:r>
              <a:rPr lang="hu-HU" dirty="0"/>
              <a:t>Jó skálázhatóság</a:t>
            </a:r>
          </a:p>
          <a:p>
            <a:pPr lvl="1"/>
            <a:r>
              <a:rPr lang="hu-HU" dirty="0"/>
              <a:t>Nagy biztonság</a:t>
            </a:r>
          </a:p>
          <a:p>
            <a:pPr lvl="1"/>
            <a:r>
              <a:rPr lang="hu-HU" dirty="0"/>
              <a:t>Hibatűrés</a:t>
            </a:r>
          </a:p>
          <a:p>
            <a:endParaRPr lang="hu-HU" dirty="0"/>
          </a:p>
          <a:p>
            <a:r>
              <a:rPr lang="hu-HU" dirty="0"/>
              <a:t>Hátrányok</a:t>
            </a:r>
          </a:p>
          <a:p>
            <a:pPr lvl="1"/>
            <a:r>
              <a:rPr lang="hu-HU" dirty="0"/>
              <a:t>Adatbázis szűk keresztmetszet lehet</a:t>
            </a:r>
          </a:p>
          <a:p>
            <a:pPr lvl="1"/>
            <a:r>
              <a:rPr lang="hu-HU" dirty="0"/>
              <a:t>Központi szerverek szűk keresztmetszet lehetnek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5522374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90D33B-5E6A-4119-8891-8CF3DA116D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SAP R/3 Logikai nézet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F8466FA-439C-4778-9C55-CE88461C31A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2" descr="https://help.sap.com/saphelp_pserv464/helpdata/en/fc/eb2e97358411d1829f0000e829fbfe/Image684.gif">
            <a:extLst>
              <a:ext uri="{FF2B5EF4-FFF2-40B4-BE49-F238E27FC236}">
                <a16:creationId xmlns:a16="http://schemas.microsoft.com/office/drawing/2014/main" id="{1FFEA0E5-4C23-4532-A131-658C39F7EA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1875" y="1966176"/>
            <a:ext cx="5048250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9494F1E8-F636-470B-AF34-909280923B67}"/>
              </a:ext>
            </a:extLst>
          </p:cNvPr>
          <p:cNvSpPr/>
          <p:nvPr/>
        </p:nvSpPr>
        <p:spPr>
          <a:xfrm>
            <a:off x="5257800" y="5514905"/>
            <a:ext cx="6096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/>
            <a:r>
              <a:rPr lang="hu-HU" i="1" dirty="0"/>
              <a:t>Forrás: </a:t>
            </a:r>
            <a:r>
              <a:rPr lang="en-US" i="1" dirty="0">
                <a:hlinkClick r:id="rId3"/>
              </a:rPr>
              <a:t>https://help.sap.com/saphelp_pserv464/helpdata/en/fc/eb2e97358411d1829f0000e829fbfe/frameset.htm</a:t>
            </a:r>
            <a:r>
              <a:rPr lang="hu-HU" i="1" dirty="0"/>
              <a:t> 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2622712019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5D704B-DCA5-4837-A665-A3319AE6CB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SAP R/3 </a:t>
            </a:r>
            <a:r>
              <a:rPr lang="en-US" dirty="0" err="1"/>
              <a:t>architektúra</a:t>
            </a:r>
            <a:r>
              <a:rPr lang="en-US" dirty="0"/>
              <a:t> – Software </a:t>
            </a:r>
            <a:r>
              <a:rPr lang="en-US" dirty="0" err="1"/>
              <a:t>nézet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D507B72-4308-4BE4-BE2D-0B6A8A60526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4" descr="https://help.sap.com/saphelp_pserv464/helpdata/en/fc/eb2e97358411d1829f0000e829fbfe/Image685.gif">
            <a:extLst>
              <a:ext uri="{FF2B5EF4-FFF2-40B4-BE49-F238E27FC236}">
                <a16:creationId xmlns:a16="http://schemas.microsoft.com/office/drawing/2014/main" id="{7666677B-756D-4EE8-B9AC-542166B3B9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1868" y="1967647"/>
            <a:ext cx="5029200" cy="3790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1D004380-00A2-4EC4-AB95-883FED6137AE}"/>
              </a:ext>
            </a:extLst>
          </p:cNvPr>
          <p:cNvSpPr txBox="1"/>
          <p:nvPr/>
        </p:nvSpPr>
        <p:spPr>
          <a:xfrm>
            <a:off x="5354425" y="5715298"/>
            <a:ext cx="636289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hu-HU" i="1" dirty="0"/>
              <a:t>Forrás: </a:t>
            </a:r>
            <a:r>
              <a:rPr lang="en-US" i="1" dirty="0">
                <a:hlinkClick r:id="rId3"/>
              </a:rPr>
              <a:t>https://help.sap.com/saphelp_pserv464/helpdata/en/fc/eb2e97358411d1829f0000e829fbfe/frameset.htm</a:t>
            </a:r>
            <a:r>
              <a:rPr lang="hu-HU" i="1" dirty="0"/>
              <a:t> 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199807241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615355-FD2E-4773-8AB2-3A30A6B3C8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u="sng" dirty="0"/>
              <a:t>Nem</a:t>
            </a:r>
            <a:r>
              <a:rPr lang="hu-HU" dirty="0"/>
              <a:t> célok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36ACA80-CE5A-45B4-8BF6-1C6A19CFC84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“</a:t>
            </a:r>
            <a:r>
              <a:rPr lang="en-GB" dirty="0" err="1"/>
              <a:t>Kilóra</a:t>
            </a:r>
            <a:r>
              <a:rPr lang="en-GB" dirty="0"/>
              <a:t>” t</a:t>
            </a:r>
            <a:r>
              <a:rPr lang="hu-HU" dirty="0" err="1"/>
              <a:t>úl</a:t>
            </a:r>
            <a:r>
              <a:rPr lang="hu-HU" dirty="0"/>
              <a:t> nagy ismeretanyag</a:t>
            </a:r>
            <a:r>
              <a:rPr lang="en-GB" dirty="0"/>
              <a:t>, </a:t>
            </a:r>
            <a:r>
              <a:rPr lang="hu-HU" dirty="0"/>
              <a:t>csupán </a:t>
            </a:r>
            <a:r>
              <a:rPr lang="en-GB" dirty="0" err="1"/>
              <a:t>lexikális</a:t>
            </a:r>
            <a:r>
              <a:rPr lang="en-GB" dirty="0"/>
              <a:t> </a:t>
            </a:r>
            <a:r>
              <a:rPr lang="en-GB" dirty="0" err="1"/>
              <a:t>tudás</a:t>
            </a:r>
            <a:r>
              <a:rPr lang="hu-HU" dirty="0"/>
              <a:t> átadása a hatékonyság rovására</a:t>
            </a:r>
          </a:p>
          <a:p>
            <a:r>
              <a:rPr lang="hu-HU" dirty="0"/>
              <a:t>Túl kevés ismeretanyag átadása a hallgatóság rovására</a:t>
            </a:r>
          </a:p>
          <a:p>
            <a:r>
              <a:rPr lang="hu-HU" dirty="0"/>
              <a:t>Lemorzsolódó hallgatóság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56166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0F22B2-17AA-4BD6-95D7-9EAB714CF5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R/3 rendszer installáció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C2C97E-8336-450A-A329-0A31B5BF4A7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 descr="https://help.sap.com/saphelp_nw74/helpdata/en/57/38de194eb711d182bf0000e829fbfe/loio7eb72a04003e4339b27ccce09ef50c59_LowRes.png">
            <a:extLst>
              <a:ext uri="{FF2B5EF4-FFF2-40B4-BE49-F238E27FC236}">
                <a16:creationId xmlns:a16="http://schemas.microsoft.com/office/drawing/2014/main" id="{EC171D48-22AF-48AD-A134-C7EE62423B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5061" y="2408872"/>
            <a:ext cx="7277100" cy="2971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59208645"/>
      </p:ext>
    </p:extLst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A118F2-372F-4723-AD26-6397F1C2E2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Tipikus installáció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A72E4C0-381F-49A3-A847-E3FAC5BC823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err="1"/>
              <a:t>Produktív</a:t>
            </a:r>
            <a:r>
              <a:rPr lang="en-US" dirty="0"/>
              <a:t> </a:t>
            </a:r>
            <a:r>
              <a:rPr lang="en-US" dirty="0" err="1"/>
              <a:t>rendszer</a:t>
            </a:r>
            <a:endParaRPr lang="en-US" dirty="0"/>
          </a:p>
          <a:p>
            <a:pPr lvl="1"/>
            <a:r>
              <a:rPr lang="en-US" dirty="0"/>
              <a:t>A </a:t>
            </a:r>
            <a:r>
              <a:rPr lang="en-US" dirty="0" err="1"/>
              <a:t>valós</a:t>
            </a:r>
            <a:r>
              <a:rPr lang="en-US" dirty="0"/>
              <a:t>, </a:t>
            </a:r>
            <a:r>
              <a:rPr lang="en-US" dirty="0" err="1"/>
              <a:t>üzleti</a:t>
            </a:r>
            <a:r>
              <a:rPr lang="en-US" dirty="0"/>
              <a:t> </a:t>
            </a:r>
            <a:r>
              <a:rPr lang="en-US" dirty="0" err="1"/>
              <a:t>folyamatokban</a:t>
            </a:r>
            <a:r>
              <a:rPr lang="en-US" dirty="0"/>
              <a:t> </a:t>
            </a:r>
            <a:r>
              <a:rPr lang="en-US" dirty="0" err="1"/>
              <a:t>használt</a:t>
            </a:r>
            <a:r>
              <a:rPr lang="en-US" dirty="0"/>
              <a:t> </a:t>
            </a:r>
            <a:r>
              <a:rPr lang="en-US" dirty="0" err="1"/>
              <a:t>rendszer</a:t>
            </a:r>
            <a:endParaRPr lang="en-US" dirty="0"/>
          </a:p>
          <a:p>
            <a:pPr lvl="1"/>
            <a:r>
              <a:rPr lang="en-US" dirty="0" err="1"/>
              <a:t>Védett</a:t>
            </a:r>
            <a:r>
              <a:rPr lang="en-US" dirty="0"/>
              <a:t>, </a:t>
            </a:r>
            <a:r>
              <a:rPr lang="en-US" dirty="0" err="1"/>
              <a:t>csak</a:t>
            </a:r>
            <a:r>
              <a:rPr lang="en-US" dirty="0"/>
              <a:t> </a:t>
            </a:r>
            <a:r>
              <a:rPr lang="en-US" dirty="0" err="1"/>
              <a:t>tesztelt</a:t>
            </a:r>
            <a:r>
              <a:rPr lang="en-US" dirty="0"/>
              <a:t> </a:t>
            </a:r>
            <a:r>
              <a:rPr lang="en-US" dirty="0" err="1"/>
              <a:t>és</a:t>
            </a:r>
            <a:r>
              <a:rPr lang="en-US" dirty="0"/>
              <a:t> </a:t>
            </a:r>
            <a:r>
              <a:rPr lang="en-US" dirty="0" err="1"/>
              <a:t>jóváhagyott</a:t>
            </a:r>
            <a:r>
              <a:rPr lang="en-US" dirty="0"/>
              <a:t> </a:t>
            </a:r>
            <a:r>
              <a:rPr lang="en-US" dirty="0" err="1"/>
              <a:t>módosítások</a:t>
            </a:r>
            <a:r>
              <a:rPr lang="en-US" dirty="0"/>
              <a:t> </a:t>
            </a:r>
            <a:r>
              <a:rPr lang="en-US" dirty="0" err="1"/>
              <a:t>kerülnek</a:t>
            </a:r>
            <a:r>
              <a:rPr lang="en-US" dirty="0"/>
              <a:t> </a:t>
            </a:r>
            <a:r>
              <a:rPr lang="en-US" dirty="0" err="1"/>
              <a:t>telepítésre</a:t>
            </a:r>
            <a:endParaRPr lang="en-US" dirty="0"/>
          </a:p>
          <a:p>
            <a:r>
              <a:rPr lang="en-US" dirty="0" err="1"/>
              <a:t>Teszt</a:t>
            </a:r>
            <a:r>
              <a:rPr lang="en-US" dirty="0"/>
              <a:t> </a:t>
            </a:r>
            <a:r>
              <a:rPr lang="en-US" dirty="0" err="1"/>
              <a:t>rendszer</a:t>
            </a:r>
            <a:endParaRPr lang="en-US" dirty="0"/>
          </a:p>
          <a:p>
            <a:pPr lvl="1"/>
            <a:r>
              <a:rPr lang="en-US" dirty="0" err="1"/>
              <a:t>Javítások</a:t>
            </a:r>
            <a:r>
              <a:rPr lang="en-US" dirty="0"/>
              <a:t>, </a:t>
            </a:r>
            <a:r>
              <a:rPr lang="en-US" dirty="0" err="1"/>
              <a:t>fejlesztések</a:t>
            </a:r>
            <a:r>
              <a:rPr lang="en-US" dirty="0"/>
              <a:t> </a:t>
            </a:r>
            <a:r>
              <a:rPr lang="en-US" dirty="0" err="1"/>
              <a:t>tesztelésre</a:t>
            </a:r>
            <a:r>
              <a:rPr lang="en-US" dirty="0"/>
              <a:t> </a:t>
            </a:r>
            <a:r>
              <a:rPr lang="en-US" dirty="0" err="1"/>
              <a:t>szolgál</a:t>
            </a:r>
            <a:endParaRPr lang="en-US" dirty="0"/>
          </a:p>
          <a:p>
            <a:pPr lvl="1"/>
            <a:r>
              <a:rPr lang="en-US" dirty="0" err="1"/>
              <a:t>Felhasználók</a:t>
            </a:r>
            <a:r>
              <a:rPr lang="en-US" dirty="0"/>
              <a:t> </a:t>
            </a:r>
            <a:r>
              <a:rPr lang="en-US" dirty="0" err="1"/>
              <a:t>betanítására</a:t>
            </a:r>
            <a:r>
              <a:rPr lang="en-US" dirty="0"/>
              <a:t> </a:t>
            </a:r>
            <a:r>
              <a:rPr lang="en-US" dirty="0" err="1"/>
              <a:t>szolgál</a:t>
            </a:r>
            <a:endParaRPr lang="en-US" dirty="0"/>
          </a:p>
          <a:p>
            <a:r>
              <a:rPr lang="en-US" dirty="0" err="1"/>
              <a:t>Fejlesztői</a:t>
            </a:r>
            <a:r>
              <a:rPr lang="en-US" dirty="0"/>
              <a:t> </a:t>
            </a:r>
            <a:r>
              <a:rPr lang="en-US" dirty="0" err="1"/>
              <a:t>rendszer</a:t>
            </a:r>
            <a:endParaRPr lang="en-US" dirty="0"/>
          </a:p>
          <a:p>
            <a:pPr lvl="1"/>
            <a:r>
              <a:rPr lang="en-US" dirty="0" err="1"/>
              <a:t>Ügyfél</a:t>
            </a:r>
            <a:r>
              <a:rPr lang="en-US" dirty="0"/>
              <a:t> </a:t>
            </a:r>
            <a:r>
              <a:rPr lang="en-US" dirty="0" err="1"/>
              <a:t>oldali</a:t>
            </a:r>
            <a:r>
              <a:rPr lang="en-US" dirty="0"/>
              <a:t> </a:t>
            </a:r>
            <a:r>
              <a:rPr lang="en-US" dirty="0" err="1"/>
              <a:t>fejlesztések</a:t>
            </a:r>
            <a:r>
              <a:rPr lang="en-US" dirty="0"/>
              <a:t>, </a:t>
            </a:r>
            <a:r>
              <a:rPr lang="en-US" dirty="0" err="1"/>
              <a:t>tesztelés</a:t>
            </a:r>
            <a:endParaRPr lang="en-US" dirty="0"/>
          </a:p>
          <a:p>
            <a:r>
              <a:rPr lang="en-US" dirty="0"/>
              <a:t>Sandbox </a:t>
            </a:r>
            <a:r>
              <a:rPr lang="en-US" dirty="0" err="1"/>
              <a:t>rendszer</a:t>
            </a:r>
            <a:endParaRPr lang="en-US" dirty="0"/>
          </a:p>
          <a:p>
            <a:pPr lvl="1"/>
            <a:r>
              <a:rPr lang="en-US" dirty="0" err="1"/>
              <a:t>Próba</a:t>
            </a:r>
            <a:r>
              <a:rPr lang="en-US" dirty="0"/>
              <a:t> </a:t>
            </a:r>
            <a:r>
              <a:rPr lang="en-US" dirty="0" err="1"/>
              <a:t>implementációk</a:t>
            </a:r>
            <a:r>
              <a:rPr lang="en-US" dirty="0"/>
              <a:t>, </a:t>
            </a:r>
            <a:r>
              <a:rPr lang="en-US" dirty="0" err="1"/>
              <a:t>betanítás</a:t>
            </a:r>
            <a:r>
              <a:rPr lang="en-US" dirty="0"/>
              <a:t>, </a:t>
            </a:r>
            <a:r>
              <a:rPr lang="en-US" dirty="0" err="1"/>
              <a:t>stb</a:t>
            </a:r>
            <a:r>
              <a:rPr lang="en-US" dirty="0"/>
              <a:t>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8235641"/>
      </p:ext>
    </p:extLst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11D4C9-DA84-49D7-B307-A22ACD31F6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err="1"/>
              <a:t>Change</a:t>
            </a:r>
            <a:r>
              <a:rPr lang="hu-HU" dirty="0"/>
              <a:t> and </a:t>
            </a:r>
            <a:r>
              <a:rPr lang="hu-HU" dirty="0" err="1"/>
              <a:t>Transport</a:t>
            </a:r>
            <a:r>
              <a:rPr lang="hu-HU" dirty="0"/>
              <a:t> System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BDED2A4-A8A0-46C4-AAD3-FB1F2183CBF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SAP </a:t>
            </a:r>
            <a:r>
              <a:rPr lang="en-US" dirty="0" err="1"/>
              <a:t>Rendszerek</a:t>
            </a:r>
            <a:r>
              <a:rPr lang="en-US" dirty="0"/>
              <a:t> </a:t>
            </a:r>
            <a:r>
              <a:rPr lang="en-US" dirty="0" err="1"/>
              <a:t>közötti</a:t>
            </a:r>
            <a:r>
              <a:rPr lang="en-US" dirty="0"/>
              <a:t> </a:t>
            </a:r>
            <a:r>
              <a:rPr lang="en-US" dirty="0" err="1"/>
              <a:t>változások</a:t>
            </a:r>
            <a:r>
              <a:rPr lang="en-US" dirty="0"/>
              <a:t> </a:t>
            </a:r>
            <a:r>
              <a:rPr lang="en-US" dirty="0" err="1"/>
              <a:t>továbbítására</a:t>
            </a:r>
            <a:r>
              <a:rPr lang="en-US" dirty="0"/>
              <a:t> </a:t>
            </a:r>
            <a:r>
              <a:rPr lang="en-US" dirty="0" err="1"/>
              <a:t>való</a:t>
            </a:r>
            <a:endParaRPr lang="en-US" dirty="0"/>
          </a:p>
          <a:p>
            <a:r>
              <a:rPr lang="en-US" dirty="0" err="1"/>
              <a:t>Rendszerkonfigurációs</a:t>
            </a:r>
            <a:r>
              <a:rPr lang="en-US" dirty="0"/>
              <a:t> </a:t>
            </a:r>
            <a:r>
              <a:rPr lang="en-US" dirty="0" err="1"/>
              <a:t>beállítások</a:t>
            </a:r>
            <a:r>
              <a:rPr lang="en-US" dirty="0"/>
              <a:t> </a:t>
            </a:r>
          </a:p>
          <a:p>
            <a:r>
              <a:rPr lang="en-US" dirty="0"/>
              <a:t>ABAP </a:t>
            </a:r>
            <a:r>
              <a:rPr lang="en-US" dirty="0" err="1"/>
              <a:t>fejlesztési</a:t>
            </a:r>
            <a:r>
              <a:rPr lang="en-US" dirty="0"/>
              <a:t> </a:t>
            </a:r>
            <a:r>
              <a:rPr lang="en-US" dirty="0" err="1"/>
              <a:t>projektek</a:t>
            </a:r>
            <a:endParaRPr lang="en-US" dirty="0"/>
          </a:p>
          <a:p>
            <a:r>
              <a:rPr lang="en-US" dirty="0"/>
              <a:t>JAVA </a:t>
            </a:r>
            <a:r>
              <a:rPr lang="en-US" dirty="0" err="1"/>
              <a:t>és</a:t>
            </a:r>
            <a:r>
              <a:rPr lang="en-US" dirty="0"/>
              <a:t> </a:t>
            </a:r>
            <a:r>
              <a:rPr lang="en-US" dirty="0" err="1"/>
              <a:t>egyéb</a:t>
            </a:r>
            <a:r>
              <a:rPr lang="en-US" dirty="0"/>
              <a:t> </a:t>
            </a:r>
            <a:r>
              <a:rPr lang="en-US" dirty="0" err="1"/>
              <a:t>nem</a:t>
            </a:r>
            <a:r>
              <a:rPr lang="en-US" dirty="0"/>
              <a:t> ABAP </a:t>
            </a:r>
            <a:r>
              <a:rPr lang="en-US" dirty="0" err="1"/>
              <a:t>fejlesztési</a:t>
            </a:r>
            <a:r>
              <a:rPr lang="en-US" dirty="0"/>
              <a:t> </a:t>
            </a:r>
            <a:r>
              <a:rPr lang="en-US" dirty="0" err="1"/>
              <a:t>objektumok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3203297"/>
      </p:ext>
    </p:extLst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12E9FE-C97C-4E1A-902B-9B43A7D3AE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SAP ABAP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AF3D38-E3E6-41ED-B457-729AB2252C5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Advanced Business Application Programming</a:t>
            </a:r>
          </a:p>
          <a:p>
            <a:endParaRPr lang="en-US" dirty="0"/>
          </a:p>
          <a:p>
            <a:r>
              <a:rPr lang="en-US" dirty="0"/>
              <a:t>SAP NetWeaver Application </a:t>
            </a:r>
            <a:r>
              <a:rPr lang="en-US" dirty="0" err="1"/>
              <a:t>Serveren</a:t>
            </a:r>
            <a:r>
              <a:rPr lang="en-US" dirty="0"/>
              <a:t> </a:t>
            </a:r>
            <a:r>
              <a:rPr lang="en-US" dirty="0" err="1"/>
              <a:t>futtatható</a:t>
            </a:r>
            <a:endParaRPr lang="en-US" dirty="0"/>
          </a:p>
          <a:p>
            <a:endParaRPr lang="en-US" dirty="0"/>
          </a:p>
          <a:p>
            <a:r>
              <a:rPr lang="en-US" dirty="0" err="1"/>
              <a:t>Imperatív</a:t>
            </a:r>
            <a:r>
              <a:rPr lang="en-US" dirty="0"/>
              <a:t> </a:t>
            </a:r>
            <a:r>
              <a:rPr lang="en-US" dirty="0" err="1"/>
              <a:t>nyelv</a:t>
            </a:r>
            <a:endParaRPr lang="en-US" dirty="0"/>
          </a:p>
          <a:p>
            <a:endParaRPr lang="en-US" dirty="0"/>
          </a:p>
          <a:p>
            <a:r>
              <a:rPr lang="en-US" dirty="0" err="1"/>
              <a:t>Objektum-orientált</a:t>
            </a:r>
            <a:r>
              <a:rPr lang="en-US" dirty="0"/>
              <a:t> </a:t>
            </a:r>
            <a:r>
              <a:rPr lang="en-US" dirty="0" err="1"/>
              <a:t>kiterjesztés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0442476"/>
      </p:ext>
    </p:extLst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7FC3A8-5B6C-4DFE-B8FA-440135C1FF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ABAP </a:t>
            </a:r>
            <a:r>
              <a:rPr lang="hu-HU" dirty="0" err="1"/>
              <a:t>Application</a:t>
            </a:r>
            <a:r>
              <a:rPr lang="hu-HU" dirty="0"/>
              <a:t> Server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43F6670-4C8D-46B7-BC35-CCF6B0C4CB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010150" cy="4351338"/>
          </a:xfrm>
        </p:spPr>
        <p:txBody>
          <a:bodyPr/>
          <a:lstStyle/>
          <a:p>
            <a:r>
              <a:rPr lang="hu-HU" dirty="0"/>
              <a:t>ABAP programok futtatásához szükséges</a:t>
            </a:r>
          </a:p>
          <a:p>
            <a:endParaRPr lang="hu-HU" dirty="0"/>
          </a:p>
          <a:p>
            <a:r>
              <a:rPr lang="hu-HU" dirty="0"/>
              <a:t>Fő elemei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hu-HU" dirty="0" err="1"/>
              <a:t>Dispatcher</a:t>
            </a:r>
            <a:endParaRPr lang="hu-HU" dirty="0"/>
          </a:p>
          <a:p>
            <a:pPr lvl="1">
              <a:buFont typeface="Arial" panose="020B0604020202020204" pitchFamily="34" charset="0"/>
              <a:buChar char="•"/>
            </a:pPr>
            <a:r>
              <a:rPr lang="hu-HU" dirty="0"/>
              <a:t>Munkafolyamat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hu-HU" dirty="0"/>
              <a:t>Munkafolyamat kontextus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hu-HU" dirty="0"/>
              <a:t>Megosztott memória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hu-HU" dirty="0" err="1"/>
              <a:t>Gateway</a:t>
            </a:r>
            <a:endParaRPr lang="hu-HU" dirty="0"/>
          </a:p>
          <a:p>
            <a:endParaRPr lang="en-US" dirty="0"/>
          </a:p>
        </p:txBody>
      </p:sp>
      <p:pic>
        <p:nvPicPr>
          <p:cNvPr id="4" name="Picture 2" descr="This graphic is explained in the accompanying text">
            <a:extLst>
              <a:ext uri="{FF2B5EF4-FFF2-40B4-BE49-F238E27FC236}">
                <a16:creationId xmlns:a16="http://schemas.microsoft.com/office/drawing/2014/main" id="{C011DD85-1D27-4D10-ABC3-B81D49C264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8137" y="1825625"/>
            <a:ext cx="5010150" cy="4095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5909932"/>
      </p:ext>
    </p:extLst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1F3575-EA2B-4C84-A76A-3EE665CBE4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Munkafolyamat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683B5A7-0331-4A96-9573-D908CEC68BB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7099570" cy="4351338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Az ABAP </a:t>
            </a:r>
            <a:r>
              <a:rPr lang="en-US" dirty="0" err="1"/>
              <a:t>megkülönböztet</a:t>
            </a:r>
            <a:r>
              <a:rPr lang="en-US" dirty="0"/>
              <a:t> </a:t>
            </a:r>
            <a:r>
              <a:rPr lang="en-US" dirty="0" err="1"/>
              <a:t>felhasználói</a:t>
            </a:r>
            <a:r>
              <a:rPr lang="en-US" dirty="0"/>
              <a:t> </a:t>
            </a:r>
            <a:r>
              <a:rPr lang="en-US" dirty="0" err="1"/>
              <a:t>interakciós</a:t>
            </a:r>
            <a:r>
              <a:rPr lang="en-US" dirty="0"/>
              <a:t> </a:t>
            </a:r>
            <a:r>
              <a:rPr lang="en-US" dirty="0" err="1"/>
              <a:t>logikát</a:t>
            </a:r>
            <a:r>
              <a:rPr lang="en-US" dirty="0"/>
              <a:t> </a:t>
            </a:r>
            <a:r>
              <a:rPr lang="en-US" dirty="0" err="1"/>
              <a:t>és</a:t>
            </a:r>
            <a:r>
              <a:rPr lang="en-US" dirty="0"/>
              <a:t> </a:t>
            </a:r>
            <a:r>
              <a:rPr lang="en-US" dirty="0" err="1"/>
              <a:t>feldolgozó</a:t>
            </a:r>
            <a:r>
              <a:rPr lang="en-US" dirty="0"/>
              <a:t> </a:t>
            </a:r>
            <a:r>
              <a:rPr lang="en-US" dirty="0" err="1"/>
              <a:t>logikát</a:t>
            </a:r>
            <a:r>
              <a:rPr lang="en-US" dirty="0"/>
              <a:t>. </a:t>
            </a:r>
            <a:br>
              <a:rPr lang="en-US" dirty="0"/>
            </a:br>
            <a:r>
              <a:rPr lang="en-US" dirty="0" err="1"/>
              <a:t>Ennek</a:t>
            </a:r>
            <a:r>
              <a:rPr lang="en-US" dirty="0"/>
              <a:t> </a:t>
            </a:r>
            <a:r>
              <a:rPr lang="en-US" dirty="0" err="1"/>
              <a:t>megfelelően</a:t>
            </a:r>
            <a:r>
              <a:rPr lang="en-US" dirty="0"/>
              <a:t> </a:t>
            </a:r>
            <a:r>
              <a:rPr lang="en-US" dirty="0" err="1"/>
              <a:t>külön</a:t>
            </a:r>
            <a:r>
              <a:rPr lang="en-US" dirty="0"/>
              <a:t> </a:t>
            </a:r>
            <a:r>
              <a:rPr lang="en-US" dirty="0" err="1"/>
              <a:t>feldolgozó</a:t>
            </a:r>
            <a:r>
              <a:rPr lang="en-US" dirty="0"/>
              <a:t> </a:t>
            </a:r>
            <a:r>
              <a:rPr lang="en-US" dirty="0" err="1"/>
              <a:t>egységet</a:t>
            </a:r>
            <a:r>
              <a:rPr lang="en-US" dirty="0"/>
              <a:t> </a:t>
            </a:r>
            <a:r>
              <a:rPr lang="en-US" dirty="0" err="1"/>
              <a:t>társít</a:t>
            </a:r>
            <a:r>
              <a:rPr lang="en-US" dirty="0"/>
              <a:t> </a:t>
            </a:r>
            <a:r>
              <a:rPr lang="en-US" dirty="0" err="1"/>
              <a:t>ezekhez</a:t>
            </a:r>
            <a:r>
              <a:rPr lang="en-US" dirty="0"/>
              <a:t>: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hu-HU" dirty="0"/>
              <a:t> </a:t>
            </a:r>
            <a:r>
              <a:rPr lang="en-US" dirty="0" err="1"/>
              <a:t>Képernyő</a:t>
            </a:r>
            <a:r>
              <a:rPr lang="en-US" dirty="0"/>
              <a:t> </a:t>
            </a:r>
            <a:r>
              <a:rPr lang="en-US" dirty="0" err="1"/>
              <a:t>feldolgozó</a:t>
            </a:r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r>
              <a:rPr lang="hu-HU" dirty="0"/>
              <a:t> </a:t>
            </a:r>
            <a:r>
              <a:rPr lang="en-US" dirty="0"/>
              <a:t>ABAP </a:t>
            </a:r>
            <a:r>
              <a:rPr lang="en-US" dirty="0" err="1"/>
              <a:t>feldolgozó</a:t>
            </a:r>
            <a:endParaRPr lang="hu-HU" dirty="0"/>
          </a:p>
          <a:p>
            <a:pPr>
              <a:buFont typeface="Arial" panose="020B0604020202020204" pitchFamily="34" charset="0"/>
              <a:buChar char="•"/>
            </a:pPr>
            <a:r>
              <a:rPr lang="hu-HU" dirty="0"/>
              <a:t> </a:t>
            </a:r>
            <a:r>
              <a:rPr lang="en-US" dirty="0"/>
              <a:t>Az </a:t>
            </a:r>
            <a:r>
              <a:rPr lang="en-US" dirty="0" err="1"/>
              <a:t>adatbázis</a:t>
            </a:r>
            <a:r>
              <a:rPr lang="en-US" dirty="0"/>
              <a:t> </a:t>
            </a:r>
            <a:r>
              <a:rPr lang="en-US" dirty="0" err="1"/>
              <a:t>eléréshez</a:t>
            </a:r>
            <a:r>
              <a:rPr lang="en-US" dirty="0"/>
              <a:t> a </a:t>
            </a:r>
            <a:r>
              <a:rPr lang="en-US" dirty="0" err="1"/>
              <a:t>adatbázis</a:t>
            </a:r>
            <a:r>
              <a:rPr lang="en-US" dirty="0"/>
              <a:t> </a:t>
            </a:r>
            <a:r>
              <a:rPr lang="en-US" dirty="0" err="1"/>
              <a:t>interfészt</a:t>
            </a:r>
            <a:r>
              <a:rPr lang="en-US" dirty="0"/>
              <a:t> </a:t>
            </a:r>
            <a:r>
              <a:rPr lang="en-US" dirty="0" err="1"/>
              <a:t>használ</a:t>
            </a:r>
            <a:r>
              <a:rPr lang="en-US" dirty="0"/>
              <a:t> (Open SQL), </a:t>
            </a:r>
            <a:r>
              <a:rPr lang="en-US" dirty="0" err="1"/>
              <a:t>lsd</a:t>
            </a:r>
            <a:r>
              <a:rPr lang="en-US" dirty="0"/>
              <a:t>. </a:t>
            </a:r>
            <a:r>
              <a:rPr lang="en-US" dirty="0" err="1"/>
              <a:t>később</a:t>
            </a:r>
            <a:r>
              <a:rPr lang="en-US" dirty="0"/>
              <a:t>.</a:t>
            </a:r>
          </a:p>
          <a:p>
            <a:endParaRPr lang="en-US" dirty="0"/>
          </a:p>
        </p:txBody>
      </p:sp>
      <p:pic>
        <p:nvPicPr>
          <p:cNvPr id="4" name="Picture 8" descr="https://help.sap.com/saphelp_nw70ehp1/helpdata/en/fc/eb2e7d358411d1829f0000e829fbfe/h-00100170000_image002.gif">
            <a:extLst>
              <a:ext uri="{FF2B5EF4-FFF2-40B4-BE49-F238E27FC236}">
                <a16:creationId xmlns:a16="http://schemas.microsoft.com/office/drawing/2014/main" id="{8A0D778B-1160-4B8D-9EF7-9A4C2BA618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12960" y="2127442"/>
            <a:ext cx="3162300" cy="3162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71821918"/>
      </p:ext>
    </p:extLst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ED0F32D-B84C-7D41-6ABA-91EB21ADB99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5A6804-8EF1-15B7-6D06-F58BA4FA05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Munkafolyamat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56175B7-54AE-F733-B091-8A23A790DFB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5"/>
            <a:ext cx="10591799" cy="4351338"/>
          </a:xfrm>
        </p:spPr>
        <p:txBody>
          <a:bodyPr>
            <a:normAutofit fontScale="92500" lnSpcReduction="20000"/>
          </a:bodyPr>
          <a:lstStyle/>
          <a:p>
            <a:r>
              <a:rPr lang="en-US" b="1" dirty="0"/>
              <a:t>Screen Processor</a:t>
            </a:r>
            <a:endParaRPr lang="hu-HU" b="1" dirty="0"/>
          </a:p>
          <a:p>
            <a:pPr lvl="1"/>
            <a:r>
              <a:rPr lang="hu-HU" dirty="0"/>
              <a:t>Úgy nevezett „Flow </a:t>
            </a:r>
            <a:r>
              <a:rPr lang="hu-HU" dirty="0" err="1"/>
              <a:t>logic</a:t>
            </a:r>
            <a:r>
              <a:rPr lang="hu-HU" dirty="0"/>
              <a:t>” (Lefutási logikát) hajt végre</a:t>
            </a:r>
          </a:p>
          <a:p>
            <a:pPr lvl="1"/>
            <a:r>
              <a:rPr lang="hu-HU" dirty="0"/>
              <a:t>A SAPGUI és a munkafolyamat (WP) között kommunikál</a:t>
            </a:r>
          </a:p>
          <a:p>
            <a:pPr lvl="1"/>
            <a:r>
              <a:rPr lang="hu-HU" dirty="0"/>
              <a:t>Mező szintű adatmozgatást valósít meg</a:t>
            </a:r>
            <a:endParaRPr lang="en-US" dirty="0"/>
          </a:p>
          <a:p>
            <a:r>
              <a:rPr lang="en-US" b="1" dirty="0"/>
              <a:t>ABAP Processor</a:t>
            </a:r>
          </a:p>
          <a:p>
            <a:pPr lvl="1"/>
            <a:r>
              <a:rPr lang="hu-HU" dirty="0"/>
              <a:t>A feldolgozási logikát hajtja végre</a:t>
            </a:r>
          </a:p>
          <a:p>
            <a:pPr lvl="1"/>
            <a:r>
              <a:rPr lang="hu-HU" dirty="0"/>
              <a:t>Az adatbázis interfésszel kommunikál</a:t>
            </a:r>
          </a:p>
          <a:p>
            <a:pPr lvl="1"/>
            <a:r>
              <a:rPr lang="hu-HU" dirty="0"/>
              <a:t>A </a:t>
            </a:r>
            <a:r>
              <a:rPr lang="hu-HU" dirty="0" err="1"/>
              <a:t>Screen</a:t>
            </a:r>
            <a:r>
              <a:rPr lang="hu-HU" dirty="0"/>
              <a:t> </a:t>
            </a:r>
            <a:r>
              <a:rPr lang="hu-HU" dirty="0" err="1"/>
              <a:t>Processor</a:t>
            </a:r>
            <a:r>
              <a:rPr lang="hu-HU" dirty="0"/>
              <a:t> váltja ki a végrehajtását (A meghatározott lefutási logika alapján)</a:t>
            </a:r>
            <a:r>
              <a:rPr lang="hu-HU" sz="2400" dirty="0"/>
              <a:t> </a:t>
            </a:r>
          </a:p>
          <a:p>
            <a:r>
              <a:rPr lang="en-US" b="1" dirty="0"/>
              <a:t>Database Interface</a:t>
            </a:r>
          </a:p>
          <a:p>
            <a:pPr lvl="1"/>
            <a:r>
              <a:rPr lang="hu-HU" dirty="0"/>
              <a:t>Adatbázis táblákhoz való hozzáférés</a:t>
            </a:r>
            <a:endParaRPr lang="en-US" dirty="0"/>
          </a:p>
          <a:p>
            <a:pPr lvl="1"/>
            <a:r>
              <a:rPr lang="hu-HU" dirty="0"/>
              <a:t>Az ABAP </a:t>
            </a:r>
            <a:r>
              <a:rPr lang="en-US" dirty="0"/>
              <a:t>Repository </a:t>
            </a:r>
            <a:r>
              <a:rPr lang="hu-HU" dirty="0"/>
              <a:t>objektumokhoz való hozzáférés </a:t>
            </a:r>
            <a:r>
              <a:rPr lang="en-US" dirty="0"/>
              <a:t>(ABAP programs, screen</a:t>
            </a:r>
            <a:r>
              <a:rPr lang="hu-HU" dirty="0"/>
              <a:t>, stb.</a:t>
            </a:r>
            <a:r>
              <a:rPr lang="en-US" dirty="0"/>
              <a:t>)</a:t>
            </a:r>
          </a:p>
          <a:p>
            <a:pPr lvl="1"/>
            <a:r>
              <a:rPr lang="hu-HU" dirty="0"/>
              <a:t>Katalógus információkhoz való hozzáférés </a:t>
            </a:r>
            <a:r>
              <a:rPr lang="en-US" dirty="0"/>
              <a:t>(ABAP Dictionary)</a:t>
            </a:r>
          </a:p>
          <a:p>
            <a:pPr lvl="1"/>
            <a:r>
              <a:rPr lang="hu-HU" dirty="0"/>
              <a:t>Tranzakció kezelés </a:t>
            </a:r>
            <a:r>
              <a:rPr lang="en-US" dirty="0"/>
              <a:t>(commit</a:t>
            </a:r>
            <a:r>
              <a:rPr lang="hu-HU" dirty="0"/>
              <a:t>, </a:t>
            </a:r>
            <a:r>
              <a:rPr lang="en-US" dirty="0"/>
              <a:t>rollback)</a:t>
            </a:r>
          </a:p>
        </p:txBody>
      </p:sp>
    </p:spTree>
    <p:extLst>
      <p:ext uri="{BB962C8B-B14F-4D97-AF65-F5344CB8AC3E}">
        <p14:creationId xmlns:p14="http://schemas.microsoft.com/office/powerpoint/2010/main" val="3887179923"/>
      </p:ext>
    </p:extLst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CD21AE-7D8C-468F-AC1F-BC95E677FD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Munkafolyamat típusok (R/3)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A7BD8D9-71A4-4B59-87AB-B74C98D48E9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6656" y="2011680"/>
            <a:ext cx="10753725" cy="4346787"/>
          </a:xfrm>
        </p:spPr>
        <p:txBody>
          <a:bodyPr>
            <a:normAutofit fontScale="85000" lnSpcReduction="20000"/>
          </a:bodyPr>
          <a:lstStyle/>
          <a:p>
            <a:r>
              <a:rPr lang="hu-HU" b="1" dirty="0"/>
              <a:t>Dialógus munkafolyamat </a:t>
            </a:r>
            <a:r>
              <a:rPr lang="hu-HU" dirty="0"/>
              <a:t>(Dialog </a:t>
            </a:r>
            <a:r>
              <a:rPr lang="hu-HU" dirty="0" err="1"/>
              <a:t>work</a:t>
            </a:r>
            <a:r>
              <a:rPr lang="hu-HU" dirty="0"/>
              <a:t> </a:t>
            </a:r>
            <a:r>
              <a:rPr lang="hu-HU" dirty="0" err="1"/>
              <a:t>process</a:t>
            </a:r>
            <a:r>
              <a:rPr lang="hu-HU" dirty="0"/>
              <a:t>)</a:t>
            </a:r>
          </a:p>
          <a:p>
            <a:pPr lvl="1"/>
            <a:r>
              <a:rPr lang="hu-HU" dirty="0"/>
              <a:t>Dialógus lépések futtatásáért felelős</a:t>
            </a:r>
          </a:p>
          <a:p>
            <a:r>
              <a:rPr lang="hu-HU" b="1" dirty="0"/>
              <a:t>Frissítési munkafolyamat</a:t>
            </a:r>
            <a:r>
              <a:rPr lang="hu-HU" dirty="0"/>
              <a:t> (Update </a:t>
            </a:r>
            <a:r>
              <a:rPr lang="hu-HU" dirty="0" err="1"/>
              <a:t>work</a:t>
            </a:r>
            <a:r>
              <a:rPr lang="hu-HU" dirty="0"/>
              <a:t> </a:t>
            </a:r>
            <a:r>
              <a:rPr lang="hu-HU" dirty="0" err="1"/>
              <a:t>process</a:t>
            </a:r>
            <a:r>
              <a:rPr lang="hu-HU" dirty="0"/>
              <a:t>)</a:t>
            </a:r>
          </a:p>
          <a:p>
            <a:pPr lvl="1"/>
            <a:r>
              <a:rPr lang="hu-HU" dirty="0"/>
              <a:t>Adatbázis frissítési kéréseket dolgoz fel</a:t>
            </a:r>
          </a:p>
          <a:p>
            <a:r>
              <a:rPr lang="hu-HU" b="1" dirty="0"/>
              <a:t>Háttér munkafolyamat </a:t>
            </a:r>
            <a:r>
              <a:rPr lang="hu-HU" dirty="0"/>
              <a:t>(</a:t>
            </a:r>
            <a:r>
              <a:rPr lang="hu-HU" dirty="0" err="1"/>
              <a:t>Background</a:t>
            </a:r>
            <a:r>
              <a:rPr lang="hu-HU" dirty="0"/>
              <a:t> </a:t>
            </a:r>
            <a:r>
              <a:rPr lang="hu-HU" dirty="0" err="1"/>
              <a:t>work</a:t>
            </a:r>
            <a:r>
              <a:rPr lang="hu-HU" dirty="0"/>
              <a:t> </a:t>
            </a:r>
            <a:r>
              <a:rPr lang="hu-HU" dirty="0" err="1"/>
              <a:t>process</a:t>
            </a:r>
            <a:r>
              <a:rPr lang="hu-HU" dirty="0"/>
              <a:t>)</a:t>
            </a:r>
          </a:p>
          <a:p>
            <a:pPr lvl="1"/>
            <a:r>
              <a:rPr lang="hu-HU" dirty="0"/>
              <a:t>Felhasználói interakció nélkül futtatható programok</a:t>
            </a:r>
          </a:p>
          <a:p>
            <a:r>
              <a:rPr lang="hu-HU" b="1" dirty="0"/>
              <a:t>Zárolási munkafolyamat </a:t>
            </a:r>
            <a:r>
              <a:rPr lang="hu-HU" dirty="0"/>
              <a:t>(</a:t>
            </a:r>
            <a:r>
              <a:rPr lang="hu-HU" dirty="0" err="1"/>
              <a:t>Enque</a:t>
            </a:r>
            <a:r>
              <a:rPr lang="hu-HU" dirty="0"/>
              <a:t> </a:t>
            </a:r>
            <a:r>
              <a:rPr lang="hu-HU" dirty="0" err="1"/>
              <a:t>work</a:t>
            </a:r>
            <a:r>
              <a:rPr lang="hu-HU" dirty="0"/>
              <a:t> </a:t>
            </a:r>
            <a:r>
              <a:rPr lang="hu-HU" dirty="0" err="1"/>
              <a:t>process</a:t>
            </a:r>
            <a:r>
              <a:rPr lang="hu-HU" dirty="0"/>
              <a:t>)</a:t>
            </a:r>
          </a:p>
          <a:p>
            <a:pPr lvl="1"/>
            <a:r>
              <a:rPr lang="hu-HU" dirty="0"/>
              <a:t>Az ABAP szintű zárak kezelést végzi az elosztott memóriában</a:t>
            </a:r>
          </a:p>
          <a:p>
            <a:r>
              <a:rPr lang="hu-HU" b="1" dirty="0" err="1"/>
              <a:t>Spool</a:t>
            </a:r>
            <a:r>
              <a:rPr lang="hu-HU" b="1" dirty="0"/>
              <a:t> munkafolyamat</a:t>
            </a:r>
            <a:r>
              <a:rPr lang="hu-HU" dirty="0"/>
              <a:t> (</a:t>
            </a:r>
            <a:r>
              <a:rPr lang="hu-HU" dirty="0" err="1"/>
              <a:t>Spool</a:t>
            </a:r>
            <a:r>
              <a:rPr lang="hu-HU" dirty="0"/>
              <a:t> </a:t>
            </a:r>
            <a:r>
              <a:rPr lang="hu-HU" dirty="0" err="1"/>
              <a:t>work</a:t>
            </a:r>
            <a:r>
              <a:rPr lang="hu-HU" dirty="0"/>
              <a:t> </a:t>
            </a:r>
            <a:r>
              <a:rPr lang="hu-HU" dirty="0" err="1"/>
              <a:t>process</a:t>
            </a:r>
            <a:r>
              <a:rPr lang="hu-HU" dirty="0"/>
              <a:t>)</a:t>
            </a:r>
            <a:endParaRPr lang="hu-HU" b="1" dirty="0"/>
          </a:p>
          <a:p>
            <a:pPr lvl="1"/>
            <a:r>
              <a:rPr lang="hu-HU" dirty="0"/>
              <a:t>Nyomtatási és optikai archiválási folyamat. </a:t>
            </a:r>
            <a:br>
              <a:rPr lang="hu-HU" dirty="0"/>
            </a:br>
            <a:r>
              <a:rPr lang="hu-HU" dirty="0"/>
              <a:t>Csak egy lehet belőle egy alkalmazásszerveren</a:t>
            </a:r>
            <a:endParaRPr lang="en-US" dirty="0"/>
          </a:p>
          <a:p>
            <a:endParaRPr lang="hu-HU" dirty="0"/>
          </a:p>
          <a:p>
            <a:r>
              <a:rPr lang="hu-HU" i="1" dirty="0"/>
              <a:t>Fontos: A NW legújabb verzióiban a dialógus munkafolyamat minden más folyamat feladatát el tudja látni.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3517757360"/>
      </p:ext>
    </p:extLst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660C38-F79B-4BDD-976E-4C96BBB900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Egy ABAP program felépítése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A0E741-F926-4A0C-B7BE-4EF37620177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 descr="This graphic is explained in the accompanying text">
            <a:extLst>
              <a:ext uri="{FF2B5EF4-FFF2-40B4-BE49-F238E27FC236}">
                <a16:creationId xmlns:a16="http://schemas.microsoft.com/office/drawing/2014/main" id="{F824ABA0-D310-4DC0-95F2-F635C16939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38575" y="2459282"/>
            <a:ext cx="4514850" cy="3381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CED03B85-5E7E-47BA-A5E4-123C529FDEF7}"/>
              </a:ext>
            </a:extLst>
          </p:cNvPr>
          <p:cNvSpPr/>
          <p:nvPr/>
        </p:nvSpPr>
        <p:spPr>
          <a:xfrm>
            <a:off x="4522177" y="5098689"/>
            <a:ext cx="1931377" cy="642688"/>
          </a:xfrm>
          <a:prstGeom prst="rect">
            <a:avLst/>
          </a:prstGeom>
          <a:solidFill>
            <a:schemeClr val="accent1">
              <a:alpha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33075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AC489E-DFAA-4500-BBCD-22A1EAD8CA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ABAP Adatbázis elérési mód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9AB5C5E-F204-411C-9C37-9CF18D23525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109728" indent="0">
              <a:buNone/>
            </a:pPr>
            <a:r>
              <a:rPr lang="hu-HU" dirty="0"/>
              <a:t>Adatbázis-függetlenség eléréséhez </a:t>
            </a:r>
            <a:r>
              <a:rPr lang="hu-HU" dirty="0" err="1"/>
              <a:t>ú.n</a:t>
            </a:r>
            <a:r>
              <a:rPr lang="hu-HU" dirty="0"/>
              <a:t>. Open-SQL nyelvet használja</a:t>
            </a:r>
          </a:p>
          <a:p>
            <a:r>
              <a:rPr lang="hu-HU" dirty="0"/>
              <a:t>ANSI-SQL-</a:t>
            </a:r>
            <a:r>
              <a:rPr lang="hu-HU" dirty="0" err="1"/>
              <a:t>hez</a:t>
            </a:r>
            <a:r>
              <a:rPr lang="hu-HU" dirty="0"/>
              <a:t> hasonló nyelv, SAP specifikus kiterjesztésekkel</a:t>
            </a:r>
          </a:p>
          <a:p>
            <a:r>
              <a:rPr lang="hu-HU" dirty="0"/>
              <a:t>Az SAP Adatbázis interfésze fordítja az Open SQL utasításokat az adott adatbáziskezelő </a:t>
            </a:r>
            <a:r>
              <a:rPr lang="hu-HU" dirty="0" err="1"/>
              <a:t>native</a:t>
            </a:r>
            <a:r>
              <a:rPr lang="hu-HU" dirty="0"/>
              <a:t> SQL utasításkészletére. </a:t>
            </a:r>
            <a:br>
              <a:rPr lang="hu-HU" dirty="0"/>
            </a:br>
            <a:r>
              <a:rPr lang="hu-HU" dirty="0"/>
              <a:t>Az adatbázis interfész pufferelési mechanizmust is támogat.</a:t>
            </a:r>
          </a:p>
          <a:p>
            <a:pPr marL="411480" lvl="1" indent="0">
              <a:buNone/>
            </a:pPr>
            <a:endParaRPr lang="hu-HU" dirty="0"/>
          </a:p>
          <a:p>
            <a:r>
              <a:rPr lang="hu-HU" dirty="0"/>
              <a:t>Előnye: független a valódi adatbáziskezelőtől</a:t>
            </a:r>
          </a:p>
          <a:p>
            <a:r>
              <a:rPr lang="hu-HU" dirty="0"/>
              <a:t>Hátránya: adatbázis specifikus elemeket nem lehet használni</a:t>
            </a:r>
            <a:br>
              <a:rPr lang="hu-HU" dirty="0"/>
            </a:br>
            <a:r>
              <a:rPr lang="hu-HU" dirty="0"/>
              <a:t>(</a:t>
            </a:r>
            <a:r>
              <a:rPr lang="hu-HU" i="1" dirty="0"/>
              <a:t>Kiegészítés: technikailag lehetséges, de az SAP standard csak ritka esetben használja. Pl. Hintek, stb.</a:t>
            </a:r>
            <a:r>
              <a:rPr lang="hu-HU" dirty="0"/>
              <a:t>)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041745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C427B5-C8FD-431B-A764-79DCAA4212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Tananyagok, előadások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2B1B7F4-A3DF-4B33-B8AC-A7EFFE340FE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algn="ctr"/>
            <a:r>
              <a:rPr lang="hu-HU" sz="2800" dirty="0"/>
              <a:t>Az előadásokon használt prezentáció </a:t>
            </a:r>
            <a:r>
              <a:rPr lang="en-GB" sz="2800" dirty="0"/>
              <a:t>&lt;&gt;</a:t>
            </a:r>
            <a:r>
              <a:rPr lang="hu-HU" sz="2800" dirty="0"/>
              <a:t> </a:t>
            </a:r>
            <a:r>
              <a:rPr lang="hu-HU" sz="2800" dirty="0" err="1"/>
              <a:t>számonkérhető</a:t>
            </a:r>
            <a:r>
              <a:rPr lang="hu-HU" sz="2800" dirty="0"/>
              <a:t> tananyag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6983674"/>
      </p:ext>
    </p:extLst>
  </p:cSld>
  <p:clrMapOvr>
    <a:masterClrMapping/>
  </p:clrMapOvr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15A734F-50D3-EB71-F0EF-A67905B09BF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DCF465-4D72-2107-EED7-6B16C664B9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ABAP Adatbázis elérési mód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B4137D7-D1B7-1CF1-533F-6106D2EAF44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4BD0BD84-1009-0608-7676-98308CE829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9257" y="1875173"/>
            <a:ext cx="6733485" cy="4488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5964031"/>
      </p:ext>
    </p:extLst>
  </p:cSld>
  <p:clrMapOvr>
    <a:masterClrMapping/>
  </p:clrMapOvr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754A23-0853-4E2C-A497-B3B20074E0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ABAP Adatbázis elérési mód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973911-27A4-4F9D-97BE-4311C95DF2D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4" descr="This graphic is explained in the accompanying text">
            <a:extLst>
              <a:ext uri="{FF2B5EF4-FFF2-40B4-BE49-F238E27FC236}">
                <a16:creationId xmlns:a16="http://schemas.microsoft.com/office/drawing/2014/main" id="{B3DEE0AD-F2A1-4ABA-A81B-41D1FEE85F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4737" y="1828479"/>
            <a:ext cx="4962525" cy="41325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75736764"/>
      </p:ext>
    </p:extLst>
  </p:cSld>
  <p:clrMapOvr>
    <a:masterClrMapping/>
  </p:clrMapOvr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3BEDDB-8FBE-4582-8EE7-3A2878EC2E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ABAP Adatbázis interfész szolgáltatásai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323362B-DEF9-476A-A604-A217B04725C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4846163" cy="4351338"/>
          </a:xfrm>
        </p:spPr>
        <p:txBody>
          <a:bodyPr/>
          <a:lstStyle/>
          <a:p>
            <a:r>
              <a:rPr lang="hu-HU" dirty="0"/>
              <a:t>Kapcsolat felépítés és bontás az adatbáziskezelővel</a:t>
            </a:r>
          </a:p>
          <a:p>
            <a:r>
              <a:rPr lang="hu-HU" dirty="0"/>
              <a:t>ABAP Nyelvi tárház elérése (</a:t>
            </a:r>
            <a:r>
              <a:rPr lang="hu-HU" dirty="0" err="1"/>
              <a:t>repository</a:t>
            </a:r>
            <a:r>
              <a:rPr lang="hu-HU" dirty="0"/>
              <a:t>) – ABAP kód, stb.</a:t>
            </a:r>
          </a:p>
          <a:p>
            <a:r>
              <a:rPr lang="hu-HU" dirty="0"/>
              <a:t>ABAP adatszótár elérése</a:t>
            </a:r>
          </a:p>
          <a:p>
            <a:r>
              <a:rPr lang="hu-HU" dirty="0" err="1"/>
              <a:t>Tranzakcionális</a:t>
            </a:r>
            <a:r>
              <a:rPr lang="hu-HU" dirty="0"/>
              <a:t> feladatok (</a:t>
            </a:r>
            <a:r>
              <a:rPr lang="hu-HU" dirty="0" err="1"/>
              <a:t>Commit</a:t>
            </a:r>
            <a:r>
              <a:rPr lang="hu-HU" dirty="0"/>
              <a:t>, roll-back) kezelése</a:t>
            </a:r>
          </a:p>
          <a:p>
            <a:pPr lvl="1"/>
            <a:endParaRPr lang="hu-HU" dirty="0"/>
          </a:p>
          <a:p>
            <a:endParaRPr lang="hu-HU" dirty="0"/>
          </a:p>
          <a:p>
            <a:endParaRPr lang="hu-HU" dirty="0"/>
          </a:p>
          <a:p>
            <a:endParaRPr lang="en-US" dirty="0"/>
          </a:p>
        </p:txBody>
      </p:sp>
      <p:pic>
        <p:nvPicPr>
          <p:cNvPr id="4" name="Picture 2" descr="https://help.sap.com/saphelp_nw70ehp1/helpdata/en/fc/eb2e7d358411d1829f0000e829fbfe/h-00100170000_image006.gif">
            <a:extLst>
              <a:ext uri="{FF2B5EF4-FFF2-40B4-BE49-F238E27FC236}">
                <a16:creationId xmlns:a16="http://schemas.microsoft.com/office/drawing/2014/main" id="{CB44A89F-74CD-4EB4-B43B-FFE32895A2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1943213"/>
            <a:ext cx="5410200" cy="3600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7718345"/>
      </p:ext>
    </p:extLst>
  </p:cSld>
  <p:clrMapOvr>
    <a:masterClrMapping/>
  </p:clrMapOvr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7B4C0C-B146-441E-A62C-BA230EF16D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ABAP Programok Felépítése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C9D0B48-4C79-40B8-83F3-8D8F472756D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2" descr="This graphic is explained in the accompanying text">
            <a:extLst>
              <a:ext uri="{FF2B5EF4-FFF2-40B4-BE49-F238E27FC236}">
                <a16:creationId xmlns:a16="http://schemas.microsoft.com/office/drawing/2014/main" id="{2C25BC47-0D5B-4A2E-9A09-2FF8B3D542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38575" y="2459282"/>
            <a:ext cx="4514850" cy="3381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708A4DF6-5654-4564-A27D-822728A2FAF9}"/>
              </a:ext>
            </a:extLst>
          </p:cNvPr>
          <p:cNvSpPr/>
          <p:nvPr/>
        </p:nvSpPr>
        <p:spPr>
          <a:xfrm>
            <a:off x="6359769" y="4289797"/>
            <a:ext cx="1931377" cy="642688"/>
          </a:xfrm>
          <a:prstGeom prst="rect">
            <a:avLst/>
          </a:prstGeom>
          <a:solidFill>
            <a:schemeClr val="accent1">
              <a:alpha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15091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D7756C-3C41-4C1C-9D84-FFF6E2E540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Egyéb interfészek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9B2E009-6632-48C6-84A0-1B81016EF9B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u-HU" dirty="0"/>
              <a:t>Példák</a:t>
            </a:r>
          </a:p>
          <a:p>
            <a:pPr lvl="1"/>
            <a:r>
              <a:rPr lang="hu-HU" dirty="0"/>
              <a:t>RFC (Távoli eljáráshívás)</a:t>
            </a:r>
          </a:p>
          <a:p>
            <a:pPr lvl="1"/>
            <a:r>
              <a:rPr lang="hu-HU" dirty="0"/>
              <a:t>IDOC</a:t>
            </a:r>
          </a:p>
          <a:p>
            <a:pPr lvl="1"/>
            <a:r>
              <a:rPr lang="hu-HU" dirty="0"/>
              <a:t>SOAP</a:t>
            </a:r>
          </a:p>
          <a:p>
            <a:pPr lvl="1"/>
            <a:r>
              <a:rPr lang="hu-HU" dirty="0"/>
              <a:t>EDI</a:t>
            </a:r>
          </a:p>
          <a:p>
            <a:pPr lvl="1"/>
            <a:r>
              <a:rPr lang="hu-HU" dirty="0"/>
              <a:t>HTTP / </a:t>
            </a:r>
            <a:r>
              <a:rPr lang="hu-HU" dirty="0" err="1"/>
              <a:t>OData</a:t>
            </a:r>
            <a:endParaRPr lang="hu-HU" dirty="0"/>
          </a:p>
          <a:p>
            <a:pPr lvl="1"/>
            <a:r>
              <a:rPr lang="hu-HU" dirty="0"/>
              <a:t>Stb.</a:t>
            </a:r>
          </a:p>
          <a:p>
            <a:pPr lvl="1"/>
            <a:endParaRPr lang="hu-HU" dirty="0"/>
          </a:p>
          <a:p>
            <a:r>
              <a:rPr lang="hu-HU" dirty="0"/>
              <a:t>Tantárgy keretein belül részleteiben csak az RFC és a HTTP alapú eljárásokat tárgyaljuk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4062964"/>
      </p:ext>
    </p:extLst>
  </p:cSld>
  <p:clrMapOvr>
    <a:masterClrMapping/>
  </p:clrMapOvr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11C189-90F1-4AA0-B770-6F518EEBFB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ABAP Programok Felépítése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7DD32DB-951C-45F3-B3A7-F355083A799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 descr="This graphic is explained in the accompanying text">
            <a:extLst>
              <a:ext uri="{FF2B5EF4-FFF2-40B4-BE49-F238E27FC236}">
                <a16:creationId xmlns:a16="http://schemas.microsoft.com/office/drawing/2014/main" id="{1A9FFE75-78F1-4A70-A87E-C4AFDFF7D0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38575" y="2459282"/>
            <a:ext cx="4514850" cy="3381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9E26A5FD-DEEC-4E92-A160-4AA2298EC987}"/>
              </a:ext>
            </a:extLst>
          </p:cNvPr>
          <p:cNvSpPr/>
          <p:nvPr/>
        </p:nvSpPr>
        <p:spPr>
          <a:xfrm>
            <a:off x="4451838" y="3419358"/>
            <a:ext cx="1931377" cy="642688"/>
          </a:xfrm>
          <a:prstGeom prst="rect">
            <a:avLst/>
          </a:prstGeom>
          <a:solidFill>
            <a:schemeClr val="accent1">
              <a:alpha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7922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EBF333-FCF2-4537-B702-89062D9238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Képernyő logika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0DF1E78-8A4B-4F43-AA19-E64167A7EFB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/>
              <a:t>A képernyő feldolgozó futtatja az ún. </a:t>
            </a:r>
            <a:r>
              <a:rPr lang="hu-HU" b="1" dirty="0"/>
              <a:t>képernyő folyamat logikát</a:t>
            </a:r>
            <a:r>
              <a:rPr lang="hu-HU" dirty="0"/>
              <a:t>.</a:t>
            </a:r>
          </a:p>
          <a:p>
            <a:r>
              <a:rPr lang="hu-HU" dirty="0"/>
              <a:t>A </a:t>
            </a:r>
            <a:r>
              <a:rPr lang="hu-HU" dirty="0" err="1"/>
              <a:t>dispatcheren</a:t>
            </a:r>
            <a:r>
              <a:rPr lang="hu-HU" dirty="0"/>
              <a:t> keresztül felel a SAPGUI és a munkafolyamat közötti kommunikációért.</a:t>
            </a:r>
          </a:p>
          <a:p>
            <a:r>
              <a:rPr lang="hu-HU" dirty="0"/>
              <a:t>A képernyő folyamat logikájának megfelelően hívja az ABAP program modulokat és biztosítja, hogy a módosított adattartalom a felhasználói felület és a program memória területe között átvételre kerüljön.</a:t>
            </a:r>
            <a:endParaRPr lang="en-US" dirty="0">
              <a:highlight>
                <a:srgbClr val="FFFF00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3959293546"/>
      </p:ext>
    </p:extLst>
  </p:cSld>
  <p:clrMapOvr>
    <a:masterClrMapping/>
  </p:clrMapOvr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34DAD4-FB8B-491C-8FDF-8896B4D2A2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ABAP Programok Felépítése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4F51BE5-1C69-4E60-8DD7-D8291658A3E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 descr="This graphic is explained in the accompanying text">
            <a:extLst>
              <a:ext uri="{FF2B5EF4-FFF2-40B4-BE49-F238E27FC236}">
                <a16:creationId xmlns:a16="http://schemas.microsoft.com/office/drawing/2014/main" id="{3E34B2EF-0CF8-4569-82F6-8B23716B32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38575" y="2459282"/>
            <a:ext cx="4514850" cy="3381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77E755AF-B31F-4126-B485-29B1D5B6816B}"/>
              </a:ext>
            </a:extLst>
          </p:cNvPr>
          <p:cNvSpPr/>
          <p:nvPr/>
        </p:nvSpPr>
        <p:spPr>
          <a:xfrm>
            <a:off x="4478214" y="4316173"/>
            <a:ext cx="1931377" cy="642688"/>
          </a:xfrm>
          <a:prstGeom prst="rect">
            <a:avLst/>
          </a:prstGeom>
          <a:solidFill>
            <a:schemeClr val="accent1">
              <a:alpha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46271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9DDCA2-07A1-425C-A345-74C8444DB0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ABAP Program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3090945-DB50-442F-93E0-DF40B94DA45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hu-HU" dirty="0"/>
              <a:t>Az ABAP programok különböző típusait különböztetjük meg. A program típusa határozza meg, hogy a programon belül milyen típusú feldolgozási blokkokat lehet létrehozni, valamint azt, hogy a futtató ABAP környezet hogyan dolgozza azt fel.</a:t>
            </a:r>
          </a:p>
          <a:p>
            <a:pPr algn="just"/>
            <a:r>
              <a:rPr lang="hu-HU" dirty="0"/>
              <a:t>A feldolgozási logika ABAP utasításokból és feldolgozási blokkokból áll.</a:t>
            </a:r>
          </a:p>
          <a:p>
            <a:pPr algn="just"/>
            <a:r>
              <a:rPr lang="hu-HU" dirty="0"/>
              <a:t>Az utasításokat procedurális sorrendben hajtja végre egy feldolgozási blokkon belül.</a:t>
            </a:r>
          </a:p>
          <a:p>
            <a:pPr algn="just"/>
            <a:endParaRPr lang="hu-HU" dirty="0"/>
          </a:p>
          <a:p>
            <a:pPr algn="just"/>
            <a:endParaRPr lang="hu-HU" dirty="0"/>
          </a:p>
        </p:txBody>
      </p:sp>
      <p:pic>
        <p:nvPicPr>
          <p:cNvPr id="2050" name="Picture 2" descr="This graphic is explained in the accompanying text">
            <a:extLst>
              <a:ext uri="{FF2B5EF4-FFF2-40B4-BE49-F238E27FC236}">
                <a16:creationId xmlns:a16="http://schemas.microsoft.com/office/drawing/2014/main" id="{835CFAF5-0F96-424F-954B-5519FEB8B5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01319" y="4220645"/>
            <a:ext cx="3058997" cy="21378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20628967"/>
      </p:ext>
    </p:extLst>
  </p:cSld>
  <p:clrMapOvr>
    <a:masterClrMapping/>
  </p:clrMapOvr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3E018A-426D-0C5C-340D-8C09D4FC78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ABAP Program nézetei</a:t>
            </a:r>
            <a:endParaRPr lang="en-GB" dirty="0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7F7AE766-0738-FF6B-8D54-623F8520066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127720" y="2011363"/>
            <a:ext cx="5850834" cy="37671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9307243"/>
      </p:ext>
    </p:extLst>
  </p:cSld>
  <p:clrMapOvr>
    <a:masterClrMapping/>
  </p:clrMapOvr>
</p:sld>
</file>

<file path=ppt/theme/theme1.xml><?xml version="1.0" encoding="utf-8"?>
<a:theme xmlns:a="http://schemas.openxmlformats.org/drawingml/2006/main" name="Metropolitan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Metropolitan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Metropolitan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00000"/>
                <a:lumMod val="110000"/>
              </a:schemeClr>
            </a:gs>
            <a:gs pos="50000">
              <a:schemeClr val="phClr">
                <a:tint val="75000"/>
                <a:satMod val="101000"/>
                <a:lumMod val="105000"/>
              </a:schemeClr>
            </a:gs>
            <a:gs pos="100000">
              <a:schemeClr val="phClr">
                <a:tint val="82000"/>
                <a:satMod val="104000"/>
                <a:lumMod val="105000"/>
              </a:schemeClr>
            </a:gs>
          </a:gsLst>
          <a:lin ang="27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0000"/>
                <a:lumMod val="100000"/>
              </a:schemeClr>
            </a:gs>
            <a:gs pos="100000">
              <a:schemeClr val="phClr">
                <a:shade val="80000"/>
                <a:satMod val="100000"/>
                <a:lumMod val="99000"/>
              </a:schemeClr>
            </a:gs>
          </a:gsLst>
          <a:lin ang="27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solidFill>
          <a:schemeClr val="phClr">
            <a:shade val="95000"/>
            <a:satMod val="17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etropolitan" id="{4C5440D6-04D2-4954-96CF-F251137069B2}" vid="{33ACF124-275F-44F2-8DE0-0A755069829B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Metadata/LabelInfo.xml><?xml version="1.0" encoding="utf-8"?>
<clbl:labelList xmlns:clbl="http://schemas.microsoft.com/office/2020/mipLabelMetadata">
  <clbl:label id="{0cf7ac0a-4681-4823-ab0b-04ef02c5f873}" enabled="1" method="Standard" siteId="{42f7676c-f455-423c-82f6-dc2d99791af7}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>TM03457491[[fn=Metropolitan]]</Template>
  <TotalTime>12955</TotalTime>
  <Words>6100</Words>
  <Application>Microsoft Office PowerPoint</Application>
  <PresentationFormat>Widescreen</PresentationFormat>
  <Paragraphs>1185</Paragraphs>
  <Slides>192</Slides>
  <Notes>9</Notes>
  <HiddenSlides>1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192</vt:i4>
      </vt:variant>
    </vt:vector>
  </HeadingPairs>
  <TitlesOfParts>
    <vt:vector size="201" baseType="lpstr">
      <vt:lpstr>Arial Unicode MS</vt:lpstr>
      <vt:lpstr>Aptos</vt:lpstr>
      <vt:lpstr>Arial</vt:lpstr>
      <vt:lpstr>Calibri</vt:lpstr>
      <vt:lpstr>Calibri Light</vt:lpstr>
      <vt:lpstr>Consolas</vt:lpstr>
      <vt:lpstr>Courier New</vt:lpstr>
      <vt:lpstr>Times New Roman</vt:lpstr>
      <vt:lpstr>Metropolitan</vt:lpstr>
      <vt:lpstr>SAP  ABAP programozás alapjai - Nappali</vt:lpstr>
      <vt:lpstr>1. alkalom vázlata</vt:lpstr>
      <vt:lpstr>1. alkalom vázlata</vt:lpstr>
      <vt:lpstr>1. alkalom vázlata</vt:lpstr>
      <vt:lpstr>Bemutatkozás</vt:lpstr>
      <vt:lpstr>Célok</vt:lpstr>
      <vt:lpstr>Nem célok</vt:lpstr>
      <vt:lpstr>Nem célok</vt:lpstr>
      <vt:lpstr>Tananyagok, előadások</vt:lpstr>
      <vt:lpstr>Online környezet specialitásai</vt:lpstr>
      <vt:lpstr>Katalógus, óralátogatás</vt:lpstr>
      <vt:lpstr>Számonkérés - Aláírás</vt:lpstr>
      <vt:lpstr>Zárthelyi</vt:lpstr>
      <vt:lpstr>Számonkérés - Kollokvium</vt:lpstr>
      <vt:lpstr>Vizsga</vt:lpstr>
      <vt:lpstr>Megajánlott jegy</vt:lpstr>
      <vt:lpstr>Emlékeztető</vt:lpstr>
      <vt:lpstr>Elvárások</vt:lpstr>
      <vt:lpstr>1. alkalom vázlata</vt:lpstr>
      <vt:lpstr>Vállalatirányítási rendszerek</vt:lpstr>
      <vt:lpstr>Vállalatirányítási rendszerek</vt:lpstr>
      <vt:lpstr>Vállalatirányítási rendszerek</vt:lpstr>
      <vt:lpstr>SAP – Történeti áttekintés</vt:lpstr>
      <vt:lpstr>SAP – Történeti áttekintés</vt:lpstr>
      <vt:lpstr>SAP – Történeti áttekintés</vt:lpstr>
      <vt:lpstr>SAP – Történeti áttekintés</vt:lpstr>
      <vt:lpstr>SAP – Történeti áttekintés</vt:lpstr>
      <vt:lpstr>SAP – Történeti áttekintés</vt:lpstr>
      <vt:lpstr>Egy SAP megoldás felépítése</vt:lpstr>
      <vt:lpstr>Hardveres környezet</vt:lpstr>
      <vt:lpstr>SAP NetWeaver</vt:lpstr>
      <vt:lpstr>SAP R/3 modulok</vt:lpstr>
      <vt:lpstr>Logisztika - MM</vt:lpstr>
      <vt:lpstr>Logisztikai modul – SD, PP</vt:lpstr>
      <vt:lpstr>Logisztikai Modul – QM, PM</vt:lpstr>
      <vt:lpstr>Pénzügyi modul - FI</vt:lpstr>
      <vt:lpstr>Pénzügyi modul - CO</vt:lpstr>
      <vt:lpstr>Pénzügyi modul – TR</vt:lpstr>
      <vt:lpstr>Pénzügyi modul – PS, IM</vt:lpstr>
      <vt:lpstr>Emberi erőforrások - HR</vt:lpstr>
      <vt:lpstr>Megjegyzés</vt:lpstr>
      <vt:lpstr>Iparági megoldások</vt:lpstr>
      <vt:lpstr>SAP Business Suite</vt:lpstr>
      <vt:lpstr>SAP Business Suite -&gt; S4HANA</vt:lpstr>
      <vt:lpstr>S/4HANA</vt:lpstr>
      <vt:lpstr>Üzleti megoldások elemei</vt:lpstr>
      <vt:lpstr>Architektúra, modellezés</vt:lpstr>
      <vt:lpstr>Fundamental Modelling Concepts</vt:lpstr>
      <vt:lpstr>Standard Technical Architecture Modelling (TAM)</vt:lpstr>
      <vt:lpstr>Fő diagramm típusok</vt:lpstr>
      <vt:lpstr>Block diagram</vt:lpstr>
      <vt:lpstr>Blokk diagram - Ágensek</vt:lpstr>
      <vt:lpstr>Blokk diagram - ágensek</vt:lpstr>
      <vt:lpstr>Blokk diagram - Tárolók</vt:lpstr>
      <vt:lpstr>Blokk diagram - Tárolók</vt:lpstr>
      <vt:lpstr>Blokk diagram – Csatornák és hozzáférések</vt:lpstr>
      <vt:lpstr>Blokk diagram – Csatornák és hozzáférések</vt:lpstr>
      <vt:lpstr>Kérés/válasz csatornák</vt:lpstr>
      <vt:lpstr>Példányok jelölése (…)</vt:lpstr>
      <vt:lpstr>Csoportosítás, árnyékolás</vt:lpstr>
      <vt:lpstr>Blokk diagramm – 1. feladat</vt:lpstr>
      <vt:lpstr>Blokk diagram – 1. feladat</vt:lpstr>
      <vt:lpstr>Blokk diagram</vt:lpstr>
      <vt:lpstr>Blokk diagram</vt:lpstr>
      <vt:lpstr>Blokk diagram</vt:lpstr>
      <vt:lpstr>Entitás-relációs diagram</vt:lpstr>
      <vt:lpstr>Entitás-relációs diagram</vt:lpstr>
      <vt:lpstr>Entitás-relációs diagram</vt:lpstr>
      <vt:lpstr>Entitás-relációs diagram</vt:lpstr>
      <vt:lpstr>Entitás-relációs diagram</vt:lpstr>
      <vt:lpstr>Entitás-relációs diagram</vt:lpstr>
      <vt:lpstr>Entitás-relációs diagram feladat</vt:lpstr>
      <vt:lpstr>Egy SAP-s E/R példa – HANA Programozási Model</vt:lpstr>
      <vt:lpstr>SAP R/3 architektúra</vt:lpstr>
      <vt:lpstr>Kliens-szerver architektúra</vt:lpstr>
      <vt:lpstr>R/3 felépítése</vt:lpstr>
      <vt:lpstr>Kliens-szerver architektúra</vt:lpstr>
      <vt:lpstr>SAP R/3 Logikai nézet</vt:lpstr>
      <vt:lpstr>SAP R/3 architektúra – Software nézet</vt:lpstr>
      <vt:lpstr>R/3 rendszer installáció</vt:lpstr>
      <vt:lpstr>Tipikus installáció</vt:lpstr>
      <vt:lpstr>Change and Transport System</vt:lpstr>
      <vt:lpstr>SAP ABAP</vt:lpstr>
      <vt:lpstr>ABAP Application Server</vt:lpstr>
      <vt:lpstr>Munkafolyamat</vt:lpstr>
      <vt:lpstr>Munkafolyamat</vt:lpstr>
      <vt:lpstr>Munkafolyamat típusok (R/3)</vt:lpstr>
      <vt:lpstr>Egy ABAP program felépítése</vt:lpstr>
      <vt:lpstr>ABAP Adatbázis elérési mód</vt:lpstr>
      <vt:lpstr>ABAP Adatbázis elérési mód</vt:lpstr>
      <vt:lpstr>ABAP Adatbázis elérési mód</vt:lpstr>
      <vt:lpstr>ABAP Adatbázis interfész szolgáltatásai</vt:lpstr>
      <vt:lpstr>ABAP Programok Felépítése</vt:lpstr>
      <vt:lpstr>Egyéb interfészek</vt:lpstr>
      <vt:lpstr>ABAP Programok Felépítése</vt:lpstr>
      <vt:lpstr>Képernyő logika</vt:lpstr>
      <vt:lpstr>ABAP Programok Felépítése</vt:lpstr>
      <vt:lpstr>ABAP Program</vt:lpstr>
      <vt:lpstr>ABAP Program nézetei</vt:lpstr>
      <vt:lpstr>ABAP Program nézetei</vt:lpstr>
      <vt:lpstr>Program Flow – Load Program Context</vt:lpstr>
      <vt:lpstr>Program Flow – Send Selection Screen</vt:lpstr>
      <vt:lpstr>Program Flow – Input Values Transferred</vt:lpstr>
      <vt:lpstr>Program Flow – Loading and Calling Reuse Units</vt:lpstr>
      <vt:lpstr>Program Flow – Request and Fetch Data Records</vt:lpstr>
      <vt:lpstr>Program Flow – Reuse Unit Returns the Data</vt:lpstr>
      <vt:lpstr>Program Flow – Display the List</vt:lpstr>
      <vt:lpstr>ABAP program története és felépítése</vt:lpstr>
      <vt:lpstr>ABAP</vt:lpstr>
      <vt:lpstr>ABAP Syntax 1</vt:lpstr>
      <vt:lpstr>ABAP alapok</vt:lpstr>
      <vt:lpstr>ABAP megjegyzések</vt:lpstr>
      <vt:lpstr>ABAP beépített típusok</vt:lpstr>
      <vt:lpstr>ABAP típusok</vt:lpstr>
      <vt:lpstr>Változók definiálása</vt:lpstr>
      <vt:lpstr>Változók definiálása</vt:lpstr>
      <vt:lpstr>Változók definiálása</vt:lpstr>
      <vt:lpstr>Számtípusokról</vt:lpstr>
      <vt:lpstr>Konstansok, literálok</vt:lpstr>
      <vt:lpstr>Értékadás</vt:lpstr>
      <vt:lpstr>Műveletvégzés</vt:lpstr>
      <vt:lpstr>Logikai kifejezések</vt:lpstr>
      <vt:lpstr>Vezérlési szerkezetek</vt:lpstr>
      <vt:lpstr>Vezérlési szerkezetek</vt:lpstr>
      <vt:lpstr>Vezérlési szerkezetek</vt:lpstr>
      <vt:lpstr>Vezérlési szerkezetek</vt:lpstr>
      <vt:lpstr>Vezérlési szerkezetek</vt:lpstr>
      <vt:lpstr>Tools for ABAP Development</vt:lpstr>
      <vt:lpstr>ADT UI</vt:lpstr>
      <vt:lpstr>ABAP Workbench</vt:lpstr>
      <vt:lpstr>Rendszer bemutatás</vt:lpstr>
      <vt:lpstr>Belépés SAP rendszerbe</vt:lpstr>
      <vt:lpstr>Belépés SAP rendszerbe</vt:lpstr>
      <vt:lpstr>Belépés SAP rendszerbe</vt:lpstr>
      <vt:lpstr>Belépés SAP rendszerbe</vt:lpstr>
      <vt:lpstr>SAP Easy Access Menu</vt:lpstr>
      <vt:lpstr>SAP User Menu</vt:lpstr>
      <vt:lpstr>SAP Easy Access - Favorites</vt:lpstr>
      <vt:lpstr>SAP Easy Access - Favorites</vt:lpstr>
      <vt:lpstr>Session és módusz</vt:lpstr>
      <vt:lpstr>SAP Tranzakciók</vt:lpstr>
      <vt:lpstr>SAP Easy Access Menu</vt:lpstr>
      <vt:lpstr>Hello World!</vt:lpstr>
      <vt:lpstr>Új package létrehozása</vt:lpstr>
      <vt:lpstr>Package létrehozása</vt:lpstr>
      <vt:lpstr>Program létrehozása – ABAP Workbench</vt:lpstr>
      <vt:lpstr>Program létrehozása – ABAP Editor</vt:lpstr>
      <vt:lpstr>Create Program</vt:lpstr>
      <vt:lpstr>Create Program – Csomaghoz rendelés</vt:lpstr>
      <vt:lpstr>Forráskód szerkesztése</vt:lpstr>
      <vt:lpstr>Forráskód szerkesztése – Mentés (CTRL + S), Inaktív kód</vt:lpstr>
      <vt:lpstr>Forráskód szerkesztése – kód ellenőrzése (CTRL + F2)</vt:lpstr>
      <vt:lpstr>Forráskód szerkesztése – kód aktiválása (CTRL + F3)</vt:lpstr>
      <vt:lpstr>Forráskód szerkesztése – kód aktiválása (CTRL + F3)</vt:lpstr>
      <vt:lpstr>Forráskód szerkesztése – kód futtatása (F8)</vt:lpstr>
      <vt:lpstr>Program kimenete</vt:lpstr>
      <vt:lpstr>BTP – ABAP on Cloud</vt:lpstr>
      <vt:lpstr>BTP – ABAP on Cloud</vt:lpstr>
      <vt:lpstr>ABAP Trial account létrehozása</vt:lpstr>
      <vt:lpstr>Hello World</vt:lpstr>
      <vt:lpstr>Hello World</vt:lpstr>
      <vt:lpstr>Hello World</vt:lpstr>
      <vt:lpstr>Hello World</vt:lpstr>
      <vt:lpstr>Hello World</vt:lpstr>
      <vt:lpstr>Hello World</vt:lpstr>
      <vt:lpstr>Hello World</vt:lpstr>
      <vt:lpstr>Hello World</vt:lpstr>
      <vt:lpstr>Hello World</vt:lpstr>
      <vt:lpstr>Hello World!</vt:lpstr>
      <vt:lpstr>Hello World</vt:lpstr>
      <vt:lpstr>Hello World</vt:lpstr>
      <vt:lpstr>ABAP beépített típusok</vt:lpstr>
      <vt:lpstr>Egyszerű típusok</vt:lpstr>
      <vt:lpstr>Egyszerű típusok</vt:lpstr>
      <vt:lpstr>Típusok hivatkozása</vt:lpstr>
      <vt:lpstr>Összetett típusok</vt:lpstr>
      <vt:lpstr>Összetett típus</vt:lpstr>
      <vt:lpstr>Összetett típus</vt:lpstr>
      <vt:lpstr>Összetett típus</vt:lpstr>
      <vt:lpstr>Gyakorlati feladat</vt:lpstr>
      <vt:lpstr>2. alkalom vázlata</vt:lpstr>
      <vt:lpstr>Belső tábla fogalma</vt:lpstr>
      <vt:lpstr>Belső táblák típusai</vt:lpstr>
      <vt:lpstr>Belső tábla deklarálása</vt:lpstr>
      <vt:lpstr>Belső táblák deklarálása</vt:lpstr>
      <vt:lpstr>Belső tábla inicializálása</vt:lpstr>
      <vt:lpstr>Értékátadás belső táblák között</vt:lpstr>
      <vt:lpstr>Műveletek belső táblázattal és soraival</vt:lpstr>
      <vt:lpstr>Hozzáférés belső tábla tartalmázhoz</vt:lpstr>
      <vt:lpstr>Hozzáférés belső tábla tartalmázhoz</vt:lpstr>
      <vt:lpstr>Sor hozzáadása belső táblához</vt:lpstr>
      <vt:lpstr>Sor beszúrása belső táblázatba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SAP  ABAP programozás alapjai</dc:title>
  <dc:creator>Krisztian Mihaly</dc:creator>
  <cp:lastModifiedBy>Mihaly, Krisztian</cp:lastModifiedBy>
  <cp:revision>3</cp:revision>
  <dcterms:created xsi:type="dcterms:W3CDTF">2020-02-13T05:44:49Z</dcterms:created>
  <dcterms:modified xsi:type="dcterms:W3CDTF">2026-02-23T22:44:55Z</dcterms:modified>
</cp:coreProperties>
</file>