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sldIdLst>
    <p:sldId id="256" r:id="rId2"/>
    <p:sldId id="257" r:id="rId3"/>
    <p:sldId id="415" r:id="rId4"/>
    <p:sldId id="403" r:id="rId5"/>
    <p:sldId id="449" r:id="rId6"/>
    <p:sldId id="360" r:id="rId7"/>
    <p:sldId id="361" r:id="rId8"/>
    <p:sldId id="362" r:id="rId9"/>
    <p:sldId id="404" r:id="rId10"/>
    <p:sldId id="405" r:id="rId11"/>
    <p:sldId id="375" r:id="rId12"/>
    <p:sldId id="376" r:id="rId13"/>
    <p:sldId id="377" r:id="rId14"/>
    <p:sldId id="378" r:id="rId15"/>
    <p:sldId id="379" r:id="rId16"/>
    <p:sldId id="380" r:id="rId17"/>
    <p:sldId id="414" r:id="rId18"/>
    <p:sldId id="367" r:id="rId19"/>
    <p:sldId id="407" r:id="rId20"/>
    <p:sldId id="408" r:id="rId21"/>
    <p:sldId id="409" r:id="rId22"/>
    <p:sldId id="406" r:id="rId23"/>
    <p:sldId id="410" r:id="rId24"/>
    <p:sldId id="411" r:id="rId25"/>
    <p:sldId id="413" r:id="rId26"/>
    <p:sldId id="416" r:id="rId27"/>
    <p:sldId id="417" r:id="rId28"/>
    <p:sldId id="418" r:id="rId29"/>
    <p:sldId id="419" r:id="rId30"/>
    <p:sldId id="420" r:id="rId31"/>
    <p:sldId id="421" r:id="rId32"/>
    <p:sldId id="422" r:id="rId33"/>
    <p:sldId id="423" r:id="rId34"/>
    <p:sldId id="424" r:id="rId35"/>
    <p:sldId id="425" r:id="rId36"/>
    <p:sldId id="426" r:id="rId37"/>
    <p:sldId id="427" r:id="rId38"/>
    <p:sldId id="428" r:id="rId39"/>
    <p:sldId id="429" r:id="rId40"/>
    <p:sldId id="430" r:id="rId41"/>
    <p:sldId id="431" r:id="rId42"/>
    <p:sldId id="432" r:id="rId43"/>
    <p:sldId id="433" r:id="rId44"/>
    <p:sldId id="450" r:id="rId45"/>
    <p:sldId id="445" r:id="rId46"/>
    <p:sldId id="451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A14115-A231-4120-A58D-9772DFEE9459}">
          <p14:sldIdLst>
            <p14:sldId id="256"/>
          </p14:sldIdLst>
        </p14:section>
        <p14:section name="Agenda" id="{EA763DC0-0EB4-4B0C-9DF5-48B3D3CE28EB}">
          <p14:sldIdLst>
            <p14:sldId id="257"/>
          </p14:sldIdLst>
        </p14:section>
        <p14:section name="Beugró" id="{80392F67-60CB-4BF2-AF17-8D6784B2D75A}">
          <p14:sldIdLst>
            <p14:sldId id="415"/>
            <p14:sldId id="403"/>
          </p14:sldIdLst>
        </p14:section>
        <p14:section name="Activity Diagram" id="{43DDF64E-E5F7-49B3-88DA-A85BE1B704F2}">
          <p14:sldIdLst>
            <p14:sldId id="449"/>
            <p14:sldId id="360"/>
            <p14:sldId id="361"/>
            <p14:sldId id="362"/>
          </p14:sldIdLst>
        </p14:section>
        <p14:section name="ABAP gyors ismétlés" id="{FDD16E0A-A658-4F7F-A171-D465CD8E512D}">
          <p14:sldIdLst>
            <p14:sldId id="404"/>
            <p14:sldId id="405"/>
            <p14:sldId id="375"/>
            <p14:sldId id="376"/>
            <p14:sldId id="377"/>
            <p14:sldId id="378"/>
            <p14:sldId id="379"/>
            <p14:sldId id="380"/>
          </p14:sldIdLst>
        </p14:section>
        <p14:section name="ABAP Típusok" id="{5DF3572A-59F7-422B-84BB-D0EA09D8EF30}">
          <p14:sldIdLst>
            <p14:sldId id="414"/>
            <p14:sldId id="367"/>
            <p14:sldId id="407"/>
            <p14:sldId id="408"/>
            <p14:sldId id="409"/>
            <p14:sldId id="406"/>
            <p14:sldId id="410"/>
            <p14:sldId id="411"/>
            <p14:sldId id="413"/>
          </p14:sldIdLst>
        </p14:section>
        <p14:section name="Belső táblák" id="{63ADF767-0164-47B8-BC7B-D747EB5B2CCD}">
          <p14:sldIdLst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</p14:sldIdLst>
        </p14:section>
        <p14:section name="Gyakorlat" id="{D0E36C4F-5E16-4518-82CC-52FE14B62D96}">
          <p14:sldIdLst>
            <p14:sldId id="450"/>
            <p14:sldId id="445"/>
            <p14:sldId id="45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 autoAdjust="0"/>
    <p:restoredTop sz="94660"/>
  </p:normalViewPr>
  <p:slideViewPr>
    <p:cSldViewPr snapToGrid="0">
      <p:cViewPr varScale="1">
        <p:scale>
          <a:sx n="90" d="100"/>
          <a:sy n="90" d="100"/>
        </p:scale>
        <p:origin x="30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ly, Krisztian" userId="e193a088-ae0e-4c4f-bd52-c7e027d42371" providerId="ADAL" clId="{1708A0DE-705E-4C92-B887-CE3869E2D395}"/>
    <pc:docChg chg="delSld modSld delSection modSection">
      <pc:chgData name="Mihaly, Krisztian" userId="e193a088-ae0e-4c4f-bd52-c7e027d42371" providerId="ADAL" clId="{1708A0DE-705E-4C92-B887-CE3869E2D395}" dt="2026-03-09T21:29:56.960" v="319" actId="17851"/>
      <pc:docMkLst>
        <pc:docMk/>
      </pc:docMkLst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3698362030" sldId="390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3155397874" sldId="391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383752764" sldId="392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3403569075" sldId="393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3863086100" sldId="394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4041216609" sldId="395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1582346359" sldId="396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1587518882" sldId="397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3896630777" sldId="398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517256836" sldId="399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563166936" sldId="400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111622720" sldId="401"/>
        </pc:sldMkLst>
      </pc:sldChg>
      <pc:sldChg chg="modSp mod">
        <pc:chgData name="Mihaly, Krisztian" userId="e193a088-ae0e-4c4f-bd52-c7e027d42371" providerId="ADAL" clId="{1708A0DE-705E-4C92-B887-CE3869E2D395}" dt="2026-03-06T07:55:27.919" v="276" actId="20577"/>
        <pc:sldMkLst>
          <pc:docMk/>
          <pc:sldMk cId="2353250621" sldId="403"/>
        </pc:sldMkLst>
        <pc:spChg chg="mod">
          <ac:chgData name="Mihaly, Krisztian" userId="e193a088-ae0e-4c4f-bd52-c7e027d42371" providerId="ADAL" clId="{1708A0DE-705E-4C92-B887-CE3869E2D395}" dt="2026-03-06T07:55:27.919" v="276" actId="20577"/>
          <ac:spMkLst>
            <pc:docMk/>
            <pc:sldMk cId="2353250621" sldId="403"/>
            <ac:spMk id="3" creationId="{DCBFB68F-6308-4BE2-92DD-E956A514093E}"/>
          </ac:spMkLst>
        </pc:spChg>
      </pc:sldChg>
      <pc:sldChg chg="del">
        <pc:chgData name="Mihaly, Krisztian" userId="e193a088-ae0e-4c4f-bd52-c7e027d42371" providerId="ADAL" clId="{1708A0DE-705E-4C92-B887-CE3869E2D395}" dt="2026-03-09T21:29:08.515" v="277" actId="47"/>
        <pc:sldMkLst>
          <pc:docMk/>
          <pc:sldMk cId="1197265645" sldId="412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4098730238" sldId="436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1620279579" sldId="437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923611595" sldId="438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918412275" sldId="439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4044008896" sldId="440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678278940" sldId="441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743556973" sldId="442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387077262" sldId="443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603585635" sldId="444"/>
        </pc:sldMkLst>
      </pc:sldChg>
      <pc:sldChg chg="modSp mod">
        <pc:chgData name="Mihaly, Krisztian" userId="e193a088-ae0e-4c4f-bd52-c7e027d42371" providerId="ADAL" clId="{1708A0DE-705E-4C92-B887-CE3869E2D395}" dt="2026-03-09T21:29:38.973" v="315" actId="20577"/>
        <pc:sldMkLst>
          <pc:docMk/>
          <pc:sldMk cId="3190602714" sldId="445"/>
        </pc:sldMkLst>
        <pc:spChg chg="mod">
          <ac:chgData name="Mihaly, Krisztian" userId="e193a088-ae0e-4c4f-bd52-c7e027d42371" providerId="ADAL" clId="{1708A0DE-705E-4C92-B887-CE3869E2D395}" dt="2026-03-09T21:29:38.973" v="315" actId="20577"/>
          <ac:spMkLst>
            <pc:docMk/>
            <pc:sldMk cId="3190602714" sldId="445"/>
            <ac:spMk id="3" creationId="{2C137B4B-3441-4400-B663-5C21FE57A893}"/>
          </ac:spMkLst>
        </pc:spChg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4290808832" sldId="446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1346619647" sldId="447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306901332" sldId="452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1323143748" sldId="453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1318408765" sldId="454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774799365" sldId="455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4103937425" sldId="456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372106589" sldId="457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3333970125" sldId="458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2448325321" sldId="459"/>
        </pc:sldMkLst>
      </pc:sldChg>
      <pc:sldChg chg="del">
        <pc:chgData name="Mihaly, Krisztian" userId="e193a088-ae0e-4c4f-bd52-c7e027d42371" providerId="ADAL" clId="{1708A0DE-705E-4C92-B887-CE3869E2D395}" dt="2026-03-09T21:29:48.513" v="316" actId="47"/>
        <pc:sldMkLst>
          <pc:docMk/>
          <pc:sldMk cId="1082870750" sldId="49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6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1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2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0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8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6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6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2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6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1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95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7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help.sap.com/doc/abapdocu_751_index_htm/7.51/en-US/index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sap.com/doc/abapdocu_751_index_htm/7.51/en-US/abentypes_statements.htm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sap.com/saphelp_nw70/helpdata/en/fc/eb384e358411d1829f0000e829fbfe/content.htm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file:///\\dwdf204\xu_prarch_kt\Modeling\TechnicalArchitectureModeling\Trainings\MakingArchitectureUnderstandable\Figures\ActivityDiagrams\OrderProcessing-4-AD.emf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file:///\\dwdf204\xu_prarch_kt\Modeling\TechnicalArchitectureModeling\Trainings\MakingArchitectureUnderstandable\Figures\ActivityDiagrams\BasicPatterns_AD.emf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DDB19-0CE1-4C7B-A7C6-585F190AEC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SAP </a:t>
            </a:r>
            <a:br>
              <a:rPr lang="hu-HU" dirty="0"/>
            </a:br>
            <a:r>
              <a:rPr lang="hu-HU" dirty="0"/>
              <a:t>ABAP programozás alapjai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86AB6-C142-4B5A-A272-9A40123CF1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hu-HU" dirty="0"/>
              <a:t>. alkalom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8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38DFD-8D90-4B98-8D0E-227CD0813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Memória</a:t>
            </a:r>
            <a:r>
              <a:rPr lang="en-GB" dirty="0"/>
              <a:t> </a:t>
            </a:r>
            <a:r>
              <a:rPr lang="en-GB" dirty="0" err="1"/>
              <a:t>típusok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20447-D05C-4AD4-A4BA-4D156A899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6584115" cy="4346787"/>
          </a:xfrm>
        </p:spPr>
        <p:txBody>
          <a:bodyPr/>
          <a:lstStyle/>
          <a:p>
            <a:r>
              <a:rPr lang="en-GB" dirty="0"/>
              <a:t>- </a:t>
            </a:r>
            <a:r>
              <a:rPr lang="en-GB" dirty="0" err="1"/>
              <a:t>Osztott</a:t>
            </a:r>
            <a:r>
              <a:rPr lang="en-GB" dirty="0"/>
              <a:t> </a:t>
            </a:r>
            <a:r>
              <a:rPr lang="en-GB" dirty="0" err="1"/>
              <a:t>memória</a:t>
            </a:r>
            <a:endParaRPr lang="en-GB" dirty="0"/>
          </a:p>
          <a:p>
            <a:r>
              <a:rPr lang="en-GB" dirty="0"/>
              <a:t>- </a:t>
            </a:r>
            <a:r>
              <a:rPr lang="en-GB" dirty="0" err="1"/>
              <a:t>Felhasználói</a:t>
            </a:r>
            <a:r>
              <a:rPr lang="en-GB" dirty="0"/>
              <a:t> session</a:t>
            </a:r>
          </a:p>
          <a:p>
            <a:r>
              <a:rPr lang="en-GB" dirty="0"/>
              <a:t>- ABAP session</a:t>
            </a:r>
          </a:p>
          <a:p>
            <a:r>
              <a:rPr lang="en-GB" dirty="0"/>
              <a:t>- Program </a:t>
            </a:r>
            <a:r>
              <a:rPr lang="en-GB" dirty="0" err="1"/>
              <a:t>memória</a:t>
            </a:r>
            <a:endParaRPr lang="en-GB" dirty="0"/>
          </a:p>
          <a:p>
            <a:endParaRPr lang="en-GB" dirty="0"/>
          </a:p>
          <a:p>
            <a:r>
              <a:rPr lang="fr-FR" dirty="0">
                <a:hlinkClick r:id="rId2"/>
              </a:rPr>
              <a:t>ABAP Keyword Documentation (sap.com)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6639B7-A247-4CFC-89D9-9CF23B337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4212" y="2011680"/>
            <a:ext cx="2941575" cy="40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011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Logikai kifejezések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NOT, AND, OR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92276" y="2622974"/>
          <a:ext cx="8068408" cy="2468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{3B4B98B0-60AC-42C2-AFA5-B58CD77FA1E5}</a:tableStyleId>
              </a:tblPr>
              <a:tblGrid>
                <a:gridCol w="2017102">
                  <a:extLst>
                    <a:ext uri="{9D8B030D-6E8A-4147-A177-3AD203B41FA5}">
                      <a16:colId xmlns:a16="http://schemas.microsoft.com/office/drawing/2014/main" val="3005447614"/>
                    </a:ext>
                  </a:extLst>
                </a:gridCol>
                <a:gridCol w="670414">
                  <a:extLst>
                    <a:ext uri="{9D8B030D-6E8A-4147-A177-3AD203B41FA5}">
                      <a16:colId xmlns:a16="http://schemas.microsoft.com/office/drawing/2014/main" val="1685240865"/>
                    </a:ext>
                  </a:extLst>
                </a:gridCol>
                <a:gridCol w="2118946">
                  <a:extLst>
                    <a:ext uri="{9D8B030D-6E8A-4147-A177-3AD203B41FA5}">
                      <a16:colId xmlns:a16="http://schemas.microsoft.com/office/drawing/2014/main" val="127271286"/>
                    </a:ext>
                  </a:extLst>
                </a:gridCol>
                <a:gridCol w="3261946">
                  <a:extLst>
                    <a:ext uri="{9D8B030D-6E8A-4147-A177-3AD203B41FA5}">
                      <a16:colId xmlns:a16="http://schemas.microsoft.com/office/drawing/2014/main" val="1158125830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Operátor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Jelentés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8587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EQ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=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Egyenlő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4061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NE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&lt;&gt;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&gt;&lt;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Nem egyenlő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578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GT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&gt;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Nagyobb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68112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GE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&gt;=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=&gt;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Nagyobb vagy egyenlő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332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LT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&lt;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Kisebb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4216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LE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&lt;=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=&lt;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Kisebb vagy egyenlő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351435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BETWEEN e1 AND e2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Intervallum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3512801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IS INITIAL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Inicializálási érték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9819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7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Vezérlési szerkezetek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lvl="1" indent="0">
              <a:buNone/>
            </a:pPr>
            <a:r>
              <a:rPr lang="hu-HU" b="1" dirty="0"/>
              <a:t>IF</a:t>
            </a:r>
            <a:r>
              <a:rPr lang="hu-HU" dirty="0"/>
              <a:t> logikai kifejezés.</a:t>
            </a:r>
          </a:p>
          <a:p>
            <a:pPr marL="411480" lvl="1" indent="0">
              <a:buNone/>
            </a:pPr>
            <a:r>
              <a:rPr lang="hu-HU" dirty="0"/>
              <a:t>	Utasítás 1.</a:t>
            </a:r>
          </a:p>
          <a:p>
            <a:pPr marL="411480" lvl="1" indent="0">
              <a:buNone/>
            </a:pPr>
            <a:r>
              <a:rPr lang="hu-HU" b="1" dirty="0"/>
              <a:t>ELSEIF</a:t>
            </a:r>
            <a:r>
              <a:rPr lang="hu-HU" dirty="0"/>
              <a:t> logikai kifejezés.</a:t>
            </a:r>
          </a:p>
          <a:p>
            <a:pPr marL="411480" lvl="1" indent="0">
              <a:buNone/>
            </a:pPr>
            <a:r>
              <a:rPr lang="hu-HU" dirty="0"/>
              <a:t>	Utasítás 2.</a:t>
            </a:r>
          </a:p>
          <a:p>
            <a:pPr marL="411480" lvl="1" indent="0">
              <a:buNone/>
            </a:pPr>
            <a:r>
              <a:rPr lang="hu-HU" b="1" dirty="0"/>
              <a:t>ELSEIF</a:t>
            </a:r>
            <a:r>
              <a:rPr lang="hu-HU" dirty="0"/>
              <a:t> logikai kifejezés.</a:t>
            </a:r>
          </a:p>
          <a:p>
            <a:pPr marL="411480" lvl="1" indent="0">
              <a:buNone/>
            </a:pPr>
            <a:r>
              <a:rPr lang="hu-HU" dirty="0"/>
              <a:t>	Utasítás 3.</a:t>
            </a:r>
          </a:p>
          <a:p>
            <a:pPr marL="411480" lvl="1" indent="0">
              <a:buNone/>
            </a:pPr>
            <a:r>
              <a:rPr lang="hu-HU" b="1" dirty="0"/>
              <a:t>ELSE</a:t>
            </a:r>
            <a:r>
              <a:rPr lang="hu-HU" dirty="0"/>
              <a:t>.</a:t>
            </a:r>
          </a:p>
          <a:p>
            <a:pPr marL="411480" lvl="1" indent="0">
              <a:buNone/>
            </a:pPr>
            <a:r>
              <a:rPr lang="hu-HU" dirty="0"/>
              <a:t>	Utasítás 4.</a:t>
            </a:r>
            <a:endParaRPr lang="en-GB" dirty="0"/>
          </a:p>
          <a:p>
            <a:pPr marL="411480" lvl="1" indent="0">
              <a:buNone/>
            </a:pPr>
            <a:r>
              <a:rPr lang="hu-HU" b="1" dirty="0"/>
              <a:t>ENDIF</a:t>
            </a:r>
            <a:r>
              <a:rPr lang="hu-HU" dirty="0"/>
              <a:t>.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52856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Vezérlési szerkezetek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b="1" dirty="0"/>
              <a:t>CASE</a:t>
            </a:r>
            <a:r>
              <a:rPr lang="hu-HU" sz="2400" dirty="0"/>
              <a:t> változó.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</a:t>
            </a:r>
            <a:r>
              <a:rPr lang="hu-HU" sz="2400" b="1" dirty="0"/>
              <a:t>WHEN</a:t>
            </a:r>
            <a:r>
              <a:rPr lang="hu-HU" sz="2400" dirty="0"/>
              <a:t> érték1.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	utasítások.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</a:t>
            </a:r>
            <a:r>
              <a:rPr lang="hu-HU" sz="2400" b="1" dirty="0"/>
              <a:t>WHEN</a:t>
            </a:r>
            <a:r>
              <a:rPr lang="hu-HU" sz="2400" dirty="0"/>
              <a:t> érték2 </a:t>
            </a:r>
            <a:r>
              <a:rPr lang="hu-HU" sz="2400" b="1" dirty="0"/>
              <a:t>OR</a:t>
            </a:r>
            <a:r>
              <a:rPr lang="hu-HU" sz="2400" dirty="0"/>
              <a:t> érték3. </a:t>
            </a:r>
          </a:p>
          <a:p>
            <a:pPr marL="109728" indent="0">
              <a:buNone/>
            </a:pPr>
            <a:r>
              <a:rPr lang="hu-HU" sz="2400" dirty="0"/>
              <a:t>		utasítások.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</a:t>
            </a:r>
            <a:r>
              <a:rPr lang="hu-HU" sz="2400" b="1" dirty="0"/>
              <a:t>WHEN</a:t>
            </a:r>
            <a:r>
              <a:rPr lang="hu-HU" sz="2400" dirty="0"/>
              <a:t> </a:t>
            </a:r>
            <a:r>
              <a:rPr lang="hu-HU" sz="2400" b="1" dirty="0"/>
              <a:t>OTHERS</a:t>
            </a:r>
            <a:r>
              <a:rPr lang="hu-HU" sz="2400" dirty="0"/>
              <a:t>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	utasítások.</a:t>
            </a:r>
            <a:endParaRPr lang="en-US" sz="2400" dirty="0"/>
          </a:p>
          <a:p>
            <a:pPr marL="109728" indent="0">
              <a:buNone/>
            </a:pPr>
            <a:r>
              <a:rPr lang="hu-HU" sz="2400" b="1" dirty="0"/>
              <a:t>ENDCASE</a:t>
            </a:r>
            <a:r>
              <a:rPr lang="hu-HU" sz="2400" dirty="0"/>
              <a:t>.</a:t>
            </a:r>
            <a:endParaRPr lang="en-US" sz="2400" dirty="0"/>
          </a:p>
          <a:p>
            <a:pPr marL="109728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9842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Vezérlési szerkezetek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hu-HU" sz="2400" b="1" dirty="0"/>
              <a:t>DO</a:t>
            </a:r>
            <a:r>
              <a:rPr lang="hu-HU" sz="2400" dirty="0"/>
              <a:t> n </a:t>
            </a:r>
            <a:r>
              <a:rPr lang="hu-HU" sz="2400" b="1" dirty="0"/>
              <a:t>TIMES</a:t>
            </a:r>
            <a:r>
              <a:rPr lang="hu-HU" sz="2400" dirty="0"/>
              <a:t>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utasítások .</a:t>
            </a:r>
            <a:endParaRPr lang="en-US" sz="2400" dirty="0"/>
          </a:p>
          <a:p>
            <a:pPr marL="109728" indent="0">
              <a:buNone/>
            </a:pPr>
            <a:r>
              <a:rPr lang="hu-HU" sz="2400" b="1" dirty="0"/>
              <a:t>ENDDO</a:t>
            </a:r>
            <a:r>
              <a:rPr lang="hu-HU" sz="2400" dirty="0"/>
              <a:t>.</a:t>
            </a:r>
            <a:endParaRPr lang="en-US" sz="2400" dirty="0"/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Futás közben a SY-INDEX rendszerváltozót 1-től kezdve egyesével növeli.</a:t>
            </a:r>
          </a:p>
          <a:p>
            <a:pPr marL="109728" indent="0">
              <a:buNone/>
            </a:pPr>
            <a:r>
              <a:rPr lang="hu-HU" sz="2400" dirty="0"/>
              <a:t>Az N egész szám opcionális, ilyen esetben a ciklus végtelen ciklus.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Ha a ciklust elkezdte lefuttatni, a futási számot az n változóval, vagy a </a:t>
            </a:r>
            <a:r>
              <a:rPr lang="hu-HU" sz="2400" dirty="0" err="1"/>
              <a:t>sy</a:t>
            </a:r>
            <a:r>
              <a:rPr lang="hu-HU" sz="2400" dirty="0"/>
              <a:t>-index változóval már módosítani nem lehet.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0901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Vezérlési szerkezetek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b="1" dirty="0"/>
              <a:t>WHILE</a:t>
            </a:r>
            <a:r>
              <a:rPr lang="hu-HU" sz="2400" dirty="0"/>
              <a:t> &lt;logikai kifejezés&gt;.</a:t>
            </a:r>
            <a:endParaRPr lang="en-US" sz="2400" dirty="0"/>
          </a:p>
          <a:p>
            <a:pPr marL="109728" indent="0">
              <a:buNone/>
            </a:pPr>
            <a:r>
              <a:rPr lang="hu-HU" sz="2400" dirty="0"/>
              <a:t>	&lt;utasítások&gt;.</a:t>
            </a:r>
            <a:endParaRPr lang="en-US" sz="2400" dirty="0"/>
          </a:p>
          <a:p>
            <a:pPr marL="109728" indent="0">
              <a:buNone/>
            </a:pPr>
            <a:r>
              <a:rPr lang="hu-HU" sz="2400" b="1" dirty="0"/>
              <a:t>ENDWHILE</a:t>
            </a:r>
            <a:r>
              <a:rPr lang="hu-HU" sz="2400" dirty="0"/>
              <a:t>.</a:t>
            </a:r>
            <a:endParaRPr lang="en-US" sz="2400" dirty="0"/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dirty="0"/>
              <a:t>Ciklusváltozója a </a:t>
            </a:r>
            <a:r>
              <a:rPr lang="hu-HU" sz="2400" dirty="0" err="1"/>
              <a:t>sy</a:t>
            </a:r>
            <a:r>
              <a:rPr lang="hu-HU" sz="2400" dirty="0"/>
              <a:t>-index paraméterrel érhető el.</a:t>
            </a:r>
          </a:p>
          <a:p>
            <a:pPr marL="109728" indent="0">
              <a:buNone/>
            </a:pPr>
            <a:r>
              <a:rPr lang="hu-HU" sz="2400" dirty="0"/>
              <a:t>A számolást 1-től kezdődik (nem 0, mint sok más programozási nyelvben)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9706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Vezérlési szerkezetek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hu-HU" sz="2400" b="1" dirty="0"/>
              <a:t>CHECK</a:t>
            </a:r>
            <a:r>
              <a:rPr lang="hu-HU" sz="2400" dirty="0"/>
              <a:t> &lt;logikai kifejezés&gt; .</a:t>
            </a:r>
          </a:p>
          <a:p>
            <a:pPr marL="109728" indent="0">
              <a:buNone/>
            </a:pPr>
            <a:r>
              <a:rPr lang="hu-HU" sz="2400" dirty="0"/>
              <a:t>	Ha a logikai kifejezés nem teljesül, akkor a következő iterációs ciklusra lép.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EXIT</a:t>
            </a:r>
            <a:r>
              <a:rPr lang="hu-HU" sz="2400" dirty="0"/>
              <a:t> .</a:t>
            </a:r>
          </a:p>
          <a:p>
            <a:pPr marL="109728" indent="0">
              <a:buNone/>
            </a:pPr>
            <a:r>
              <a:rPr lang="hu-HU" sz="2400" dirty="0"/>
              <a:t>	Az adott ciklusból kilép.</a:t>
            </a:r>
          </a:p>
          <a:p>
            <a:pPr marL="109728" indent="0">
              <a:buNone/>
            </a:pPr>
            <a:endParaRPr lang="hu-HU" sz="2400" dirty="0"/>
          </a:p>
          <a:p>
            <a:pPr marL="109728" indent="0">
              <a:buNone/>
            </a:pPr>
            <a:r>
              <a:rPr lang="hu-HU" sz="2400" b="1" dirty="0"/>
              <a:t>CONTINUE</a:t>
            </a:r>
            <a:r>
              <a:rPr lang="hu-HU" sz="2400" dirty="0"/>
              <a:t> .</a:t>
            </a:r>
          </a:p>
          <a:p>
            <a:pPr marL="109728" indent="0">
              <a:buNone/>
            </a:pPr>
            <a:r>
              <a:rPr lang="hu-HU" sz="2400" dirty="0"/>
              <a:t>	Hasonló a CHECK-</a:t>
            </a:r>
            <a:r>
              <a:rPr lang="hu-HU" sz="2400" dirty="0" err="1"/>
              <a:t>hez</a:t>
            </a:r>
            <a:r>
              <a:rPr lang="hu-HU" sz="2400" dirty="0"/>
              <a:t>, de nincs feltételhez kötve.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8597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endParaRPr lang="en-GB" dirty="0"/>
          </a:p>
          <a:p>
            <a:r>
              <a:rPr lang="en-GB" dirty="0"/>
              <a:t>FMC – Activity diagram</a:t>
            </a:r>
          </a:p>
          <a:p>
            <a:pPr lvl="0"/>
            <a:endParaRPr lang="en-GB" dirty="0"/>
          </a:p>
          <a:p>
            <a:pPr lvl="0"/>
            <a:r>
              <a:rPr lang="en-GB" dirty="0" err="1"/>
              <a:t>Adattípusok</a:t>
            </a:r>
            <a:endParaRPr lang="hu-HU" dirty="0"/>
          </a:p>
          <a:p>
            <a:pPr lvl="0"/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</a:t>
            </a:r>
            <a:endParaRPr lang="en-GB" dirty="0"/>
          </a:p>
          <a:p>
            <a:pPr lvl="0"/>
            <a:r>
              <a:rPr lang="en-GB" dirty="0" err="1"/>
              <a:t>Műveletvégzés</a:t>
            </a:r>
            <a:r>
              <a:rPr lang="en-GB" dirty="0"/>
              <a:t>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táblákkal</a:t>
            </a:r>
            <a:endParaRPr lang="en-GB" dirty="0"/>
          </a:p>
          <a:p>
            <a:pPr lvl="0"/>
            <a:r>
              <a:rPr lang="en-GB" dirty="0" err="1"/>
              <a:t>Gyakorlat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815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ABAP beépített típusok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06769" y="2101363"/>
          <a:ext cx="9979269" cy="41060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{3B4B98B0-60AC-42C2-AFA5-B58CD77FA1E5}</a:tableStyleId>
              </a:tblPr>
              <a:tblGrid>
                <a:gridCol w="1029286">
                  <a:extLst>
                    <a:ext uri="{9D8B030D-6E8A-4147-A177-3AD203B41FA5}">
                      <a16:colId xmlns:a16="http://schemas.microsoft.com/office/drawing/2014/main" val="471588931"/>
                    </a:ext>
                  </a:extLst>
                </a:gridCol>
                <a:gridCol w="2206830">
                  <a:extLst>
                    <a:ext uri="{9D8B030D-6E8A-4147-A177-3AD203B41FA5}">
                      <a16:colId xmlns:a16="http://schemas.microsoft.com/office/drawing/2014/main" val="4212102706"/>
                    </a:ext>
                  </a:extLst>
                </a:gridCol>
                <a:gridCol w="2068633">
                  <a:extLst>
                    <a:ext uri="{9D8B030D-6E8A-4147-A177-3AD203B41FA5}">
                      <a16:colId xmlns:a16="http://schemas.microsoft.com/office/drawing/2014/main" val="1962086626"/>
                    </a:ext>
                  </a:extLst>
                </a:gridCol>
                <a:gridCol w="2960466">
                  <a:extLst>
                    <a:ext uri="{9D8B030D-6E8A-4147-A177-3AD203B41FA5}">
                      <a16:colId xmlns:a16="http://schemas.microsoft.com/office/drawing/2014/main" val="2862175075"/>
                    </a:ext>
                  </a:extLst>
                </a:gridCol>
                <a:gridCol w="1714054">
                  <a:extLst>
                    <a:ext uri="{9D8B030D-6E8A-4147-A177-3AD203B41FA5}">
                      <a16:colId xmlns:a16="http://schemas.microsoft.com/office/drawing/2014/main" val="858744704"/>
                    </a:ext>
                  </a:extLst>
                </a:gridCol>
              </a:tblGrid>
              <a:tr h="5865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Típus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Alapértelmezett méret (byte)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Mérettartomány</a:t>
                      </a:r>
                      <a:endParaRPr lang="en-US" sz="1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(byte)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Leírás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Kezdőérték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2635717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(4)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Egész szám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4512756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(8)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Lebegőpontos szám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37585497"/>
                  </a:ext>
                </a:extLst>
              </a:tr>
              <a:tr h="58657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P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(1-16)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Pakolt decimális szám (előjellel)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73432379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(1-65535)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Numerikus szöveg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’0…0’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3100120"/>
                  </a:ext>
                </a:extLst>
              </a:tr>
              <a:tr h="58657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C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Fix (1-65535)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Alfanumerikus, karakterek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’ ’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4939147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(8)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Alfanumerikus, dátum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’00000000’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3315237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Fix (6)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Alfanumerikus, idő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’000000’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4769999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X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Fix (1-65535)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Hexadecimális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’00…00’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4323941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String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Változó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Sztring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6826456"/>
                  </a:ext>
                </a:extLst>
              </a:tr>
              <a:tr h="2932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Xstring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6319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b="0" dirty="0">
                          <a:effectLst/>
                        </a:rPr>
                        <a:t>Változó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b="0" dirty="0">
                          <a:effectLst/>
                        </a:rPr>
                        <a:t>Hexadecimális </a:t>
                      </a:r>
                      <a:r>
                        <a:rPr lang="hu-HU" sz="1800" b="0" dirty="0" err="1">
                          <a:effectLst/>
                        </a:rPr>
                        <a:t>sztring</a:t>
                      </a:r>
                      <a:endParaRPr lang="en-US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651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54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A10D6-02FB-48CC-ADFB-B227B9C2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Egyszerű</a:t>
            </a:r>
            <a:r>
              <a:rPr lang="en-GB" dirty="0"/>
              <a:t> </a:t>
            </a:r>
            <a:r>
              <a:rPr lang="en-GB" dirty="0" err="1"/>
              <a:t>típusok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BCF66-A125-424B-A43A-B15E0CD44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hu-HU" dirty="0"/>
              <a:t>Legegyszerűbb esetben egy meglévő típusra hozunk létre egy saját nevet, bár ezt gyakorlatban ritkán használjuk.</a:t>
            </a:r>
            <a:endParaRPr lang="en-GB" dirty="0"/>
          </a:p>
          <a:p>
            <a:pPr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 lty_sajat_tipus </a:t>
            </a:r>
            <a:r>
              <a:rPr lang="hu-HU" b="1" dirty="0"/>
              <a:t>TYPE</a:t>
            </a:r>
            <a:r>
              <a:rPr lang="hu-HU" dirty="0"/>
              <a:t> abap_típus.</a:t>
            </a:r>
            <a:endParaRPr lang="en-GB" dirty="0"/>
          </a:p>
          <a:p>
            <a:pPr>
              <a:spcAft>
                <a:spcPts val="800"/>
              </a:spcAft>
            </a:pPr>
            <a:endParaRPr lang="en-GB" dirty="0"/>
          </a:p>
          <a:p>
            <a:pPr>
              <a:spcAft>
                <a:spcPts val="800"/>
              </a:spcAft>
            </a:pPr>
            <a:r>
              <a:rPr lang="hu-HU" dirty="0"/>
              <a:t>Pl. Saját típust hozunk létre az egész számokra.</a:t>
            </a:r>
            <a:endParaRPr lang="en-GB" dirty="0"/>
          </a:p>
          <a:p>
            <a:pPr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 lty_egesz_szam </a:t>
            </a:r>
            <a:r>
              <a:rPr lang="hu-HU" b="1" dirty="0"/>
              <a:t>TYPE</a:t>
            </a:r>
            <a:r>
              <a:rPr lang="hu-HU" dirty="0"/>
              <a:t> i.</a:t>
            </a:r>
            <a:endParaRPr lang="en-GB" dirty="0"/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679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endParaRPr lang="en-GB" dirty="0"/>
          </a:p>
          <a:p>
            <a:r>
              <a:rPr lang="en-GB" dirty="0"/>
              <a:t>FMC – Activity diagram</a:t>
            </a:r>
          </a:p>
          <a:p>
            <a:pPr lvl="0"/>
            <a:endParaRPr lang="en-GB" dirty="0"/>
          </a:p>
          <a:p>
            <a:pPr lvl="0"/>
            <a:r>
              <a:rPr lang="en-GB" dirty="0" err="1"/>
              <a:t>Adattípusok</a:t>
            </a:r>
            <a:endParaRPr lang="hu-HU" dirty="0"/>
          </a:p>
          <a:p>
            <a:pPr lvl="0"/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</a:t>
            </a:r>
            <a:endParaRPr lang="en-GB" dirty="0"/>
          </a:p>
          <a:p>
            <a:pPr lvl="0"/>
            <a:r>
              <a:rPr lang="en-GB" dirty="0" err="1"/>
              <a:t>Műveletvégzés</a:t>
            </a:r>
            <a:r>
              <a:rPr lang="en-GB" dirty="0"/>
              <a:t>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táblákkal</a:t>
            </a:r>
            <a:endParaRPr lang="en-GB" dirty="0"/>
          </a:p>
          <a:p>
            <a:pPr lvl="0"/>
            <a:r>
              <a:rPr lang="en-GB" dirty="0" err="1"/>
              <a:t>Gyakorlat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2563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208B3-15DB-4B57-9BF5-47609D70A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Egyszerű</a:t>
            </a:r>
            <a:r>
              <a:rPr lang="en-GB" dirty="0"/>
              <a:t> </a:t>
            </a:r>
            <a:r>
              <a:rPr lang="en-GB" dirty="0" err="1"/>
              <a:t>típusok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10E9B-463B-49D5-B0F4-AB4BB7E4B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Gyakorlatban is használt eset, hogy egy beépített típusra – a típus jellegéből adódó megkötésekkel – hosszt, vagy egész szám hosszt adunk meg.  Ezt a </a:t>
            </a:r>
            <a:r>
              <a:rPr lang="hu-HU" b="1" dirty="0"/>
              <a:t>LENGHT</a:t>
            </a:r>
            <a:r>
              <a:rPr lang="hu-HU" dirty="0"/>
              <a:t> és a </a:t>
            </a:r>
            <a:r>
              <a:rPr lang="hu-HU" b="1" dirty="0"/>
              <a:t>DECIMALS</a:t>
            </a:r>
            <a:r>
              <a:rPr lang="hu-HU" dirty="0"/>
              <a:t> kiegészítésekkel tehetjük meg.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 lty_kod_10 </a:t>
            </a:r>
            <a:r>
              <a:rPr lang="hu-HU" b="1" dirty="0"/>
              <a:t>TYPE</a:t>
            </a:r>
            <a:r>
              <a:rPr lang="hu-HU" dirty="0"/>
              <a:t> c </a:t>
            </a:r>
            <a:r>
              <a:rPr lang="hu-HU" b="1" dirty="0"/>
              <a:t>LENGTH</a:t>
            </a:r>
            <a:r>
              <a:rPr lang="hu-HU" dirty="0"/>
              <a:t> 10.</a:t>
            </a:r>
            <a:br>
              <a:rPr lang="hu-HU" dirty="0"/>
            </a:br>
            <a:r>
              <a:rPr lang="hu-HU" b="1" dirty="0"/>
              <a:t>TYPES</a:t>
            </a:r>
            <a:r>
              <a:rPr lang="hu-HU" dirty="0"/>
              <a:t> lty_szam_5 </a:t>
            </a:r>
            <a:r>
              <a:rPr lang="hu-HU" b="1" dirty="0"/>
              <a:t>TYPE</a:t>
            </a:r>
            <a:r>
              <a:rPr lang="hu-HU" dirty="0"/>
              <a:t> p </a:t>
            </a:r>
            <a:r>
              <a:rPr lang="hu-HU" b="1" dirty="0"/>
              <a:t>LENGHT</a:t>
            </a:r>
            <a:r>
              <a:rPr lang="hu-HU" dirty="0"/>
              <a:t> 7 </a:t>
            </a:r>
            <a:r>
              <a:rPr lang="hu-HU" b="1" dirty="0"/>
              <a:t>DECIMALS</a:t>
            </a:r>
            <a:r>
              <a:rPr lang="hu-HU" dirty="0"/>
              <a:t> 5.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58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08553-D6FF-4730-909A-E459E1E5C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Típusok</a:t>
            </a:r>
            <a:r>
              <a:rPr lang="en-GB" dirty="0"/>
              <a:t> </a:t>
            </a:r>
            <a:r>
              <a:rPr lang="en-GB" dirty="0" err="1"/>
              <a:t>hivatkozása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0246F-4FAB-4097-8537-903D12DEB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Ha már létrehoztunk egy típust, akkor azt a további típusok definiálásánál már használhatjuk. Ebben az esetben a TYPE kulcsszó után nem egy abap típust, hanem az általunk létrehozott típust használjuk</a:t>
            </a:r>
            <a:r>
              <a:rPr lang="en-GB" dirty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 lty_egesz_szam </a:t>
            </a:r>
            <a:r>
              <a:rPr lang="hu-HU" b="1" dirty="0"/>
              <a:t>TYPE</a:t>
            </a:r>
            <a:r>
              <a:rPr lang="hu-HU" dirty="0"/>
              <a:t> i.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 lty_egesz_szam_ez_is </a:t>
            </a:r>
            <a:r>
              <a:rPr lang="hu-HU" b="1" dirty="0"/>
              <a:t>TYPE</a:t>
            </a:r>
            <a:r>
              <a:rPr lang="hu-HU" dirty="0"/>
              <a:t> lty_egesz_szam.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18857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4BFC7-3C84-468E-981C-238FB326C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Összetett</a:t>
            </a:r>
            <a:r>
              <a:rPr lang="en-GB" dirty="0"/>
              <a:t> </a:t>
            </a:r>
            <a:r>
              <a:rPr lang="en-GB" dirty="0" err="1"/>
              <a:t>típusok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98A4F-F629-4595-BF39-8437859DC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A teljes szintaktika az alábbi online dokumentációs felületen érhető el</a:t>
            </a:r>
            <a:endParaRPr lang="en-GB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https://help.sap.com/doc/abapdocu_751_index_htm/7.51/en-US/abentypes_statements.htm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hu-HU" dirty="0"/>
              <a:t>Összetett típus esetén a típus definícióját a </a:t>
            </a:r>
            <a:r>
              <a:rPr lang="hu-HU" b="1" dirty="0"/>
              <a:t>BEGIN OF </a:t>
            </a:r>
            <a:r>
              <a:rPr lang="hu-HU" dirty="0"/>
              <a:t>és </a:t>
            </a:r>
            <a:r>
              <a:rPr lang="hu-HU" b="1" dirty="0"/>
              <a:t>END OF </a:t>
            </a:r>
            <a:r>
              <a:rPr lang="hu-HU" dirty="0"/>
              <a:t>kiterjesztések között kell megadnunk, ahol az összetett típus elemeit (úgy nevezett komponenseit) névvel és típussal látjuk el. Lehetőség van egy másik típus beágyazására is, ekkor a beágyazott összetett típus komponenseit átveszi.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817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E3653-170D-4BD3-9718-ED37842C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Összetett</a:t>
            </a:r>
            <a:r>
              <a:rPr lang="en-GB" dirty="0"/>
              <a:t> </a:t>
            </a:r>
            <a:r>
              <a:rPr lang="en-GB" dirty="0" err="1"/>
              <a:t>típus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D6139-6486-4DB1-B4A7-17ACC5F6D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 BEGIN OF </a:t>
            </a:r>
            <a:r>
              <a:rPr lang="hu-HU" dirty="0"/>
              <a:t>lty_s_diak_eredmeny.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 neptunkod </a:t>
            </a:r>
            <a:r>
              <a:rPr lang="hu-HU" b="1" dirty="0"/>
              <a:t>TYPE</a:t>
            </a:r>
            <a:r>
              <a:rPr lang="hu-HU" dirty="0"/>
              <a:t> c </a:t>
            </a:r>
            <a:r>
              <a:rPr lang="hu-HU" b="1" dirty="0"/>
              <a:t>LENGTH</a:t>
            </a:r>
            <a:r>
              <a:rPr lang="hu-HU" dirty="0"/>
              <a:t> 6.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hu-HU" dirty="0"/>
              <a:t> erdemjegy </a:t>
            </a:r>
            <a:r>
              <a:rPr lang="hu-HU" b="1" dirty="0"/>
              <a:t>TYPE</a:t>
            </a:r>
            <a:r>
              <a:rPr lang="hu-HU" dirty="0"/>
              <a:t> i.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 END OF</a:t>
            </a:r>
            <a:r>
              <a:rPr lang="hu-HU" dirty="0"/>
              <a:t> lty_s_diak_eredmeny.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41699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E3653-170D-4BD3-9718-ED37842C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Összetett</a:t>
            </a:r>
            <a:r>
              <a:rPr lang="en-GB" dirty="0"/>
              <a:t> </a:t>
            </a:r>
            <a:r>
              <a:rPr lang="en-GB" dirty="0" err="1"/>
              <a:t>típus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D6139-6486-4DB1-B4A7-17ACC5F6D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 err="1"/>
              <a:t>Emlékeztető</a:t>
            </a:r>
            <a:r>
              <a:rPr lang="en-GB" dirty="0"/>
              <a:t>! A : , </a:t>
            </a:r>
            <a:r>
              <a:rPr lang="en-GB" dirty="0" err="1"/>
              <a:t>szerkezet</a:t>
            </a:r>
            <a:r>
              <a:rPr lang="en-GB" dirty="0"/>
              <a:t> </a:t>
            </a:r>
            <a:r>
              <a:rPr lang="en-GB" dirty="0" err="1"/>
              <a:t>ez</a:t>
            </a:r>
            <a:r>
              <a:rPr lang="en-GB" dirty="0"/>
              <a:t> </a:t>
            </a:r>
            <a:r>
              <a:rPr lang="en-GB" dirty="0" err="1"/>
              <a:t>esetben</a:t>
            </a:r>
            <a:r>
              <a:rPr lang="en-GB" dirty="0"/>
              <a:t> is </a:t>
            </a:r>
            <a:r>
              <a:rPr lang="en-GB" dirty="0" err="1"/>
              <a:t>használható</a:t>
            </a:r>
            <a:r>
              <a:rPr lang="en-GB" dirty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TYPES</a:t>
            </a:r>
            <a:r>
              <a:rPr lang="en-GB" b="1" dirty="0"/>
              <a:t>:</a:t>
            </a:r>
            <a:r>
              <a:rPr lang="hu-HU" b="1" dirty="0"/>
              <a:t> BEGIN OF </a:t>
            </a:r>
            <a:r>
              <a:rPr lang="hu-HU" dirty="0"/>
              <a:t>lty_s_diak_eredmeny</a:t>
            </a:r>
            <a:r>
              <a:rPr lang="en-GB" dirty="0"/>
              <a:t>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neptunkod </a:t>
            </a:r>
            <a:r>
              <a:rPr lang="hu-HU" b="1" dirty="0"/>
              <a:t>TYPE</a:t>
            </a:r>
            <a:r>
              <a:rPr lang="hu-HU" dirty="0"/>
              <a:t> c </a:t>
            </a:r>
            <a:r>
              <a:rPr lang="hu-HU" b="1" dirty="0"/>
              <a:t>LENGTH</a:t>
            </a:r>
            <a:r>
              <a:rPr lang="hu-HU" dirty="0"/>
              <a:t> 6</a:t>
            </a:r>
            <a:r>
              <a:rPr lang="en-GB" dirty="0"/>
              <a:t>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erdemjegy </a:t>
            </a:r>
            <a:r>
              <a:rPr lang="hu-HU" b="1" dirty="0"/>
              <a:t>TYPE</a:t>
            </a:r>
            <a:r>
              <a:rPr lang="hu-HU" dirty="0"/>
              <a:t> </a:t>
            </a:r>
            <a:r>
              <a:rPr lang="en-GB" dirty="0" err="1"/>
              <a:t>i</a:t>
            </a:r>
            <a:r>
              <a:rPr lang="en-GB" dirty="0"/>
              <a:t>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END OF</a:t>
            </a:r>
            <a:r>
              <a:rPr lang="hu-HU" dirty="0"/>
              <a:t> lty_s_diak_eredmeny.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8079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E3653-170D-4BD3-9718-ED37842C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Összetett</a:t>
            </a:r>
            <a:r>
              <a:rPr lang="en-GB" dirty="0"/>
              <a:t> </a:t>
            </a:r>
            <a:r>
              <a:rPr lang="en-GB" dirty="0" err="1"/>
              <a:t>típus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D6139-6486-4DB1-B4A7-17ACC5F6D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Az összetett típussal rendelkező változók esetén az alkomponenseket a „–„ használatával tudjuk elérni.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b="1" dirty="0"/>
              <a:t>DATA</a:t>
            </a:r>
            <a:r>
              <a:rPr lang="hu-HU" dirty="0"/>
              <a:t> ls_diak </a:t>
            </a:r>
            <a:r>
              <a:rPr lang="hu-HU" b="1" dirty="0"/>
              <a:t>TYPE</a:t>
            </a:r>
            <a:r>
              <a:rPr lang="hu-HU" dirty="0"/>
              <a:t> lty_s_diak_eredmeny.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/>
              <a:t>ls_diak-neptunkod = ’ABC123’.</a:t>
            </a:r>
            <a:endParaRPr lang="en-GB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dirty="0" err="1"/>
              <a:t>ls_diak-erd</a:t>
            </a:r>
            <a:r>
              <a:rPr lang="en-GB" dirty="0"/>
              <a:t>e</a:t>
            </a:r>
            <a:r>
              <a:rPr lang="hu-HU" dirty="0" err="1"/>
              <a:t>mjegy</a:t>
            </a:r>
            <a:r>
              <a:rPr lang="hu-HU" dirty="0"/>
              <a:t> = 5.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8535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endParaRPr lang="en-GB" dirty="0"/>
          </a:p>
          <a:p>
            <a:r>
              <a:rPr lang="en-GB" dirty="0"/>
              <a:t>FMC – Activity diagram</a:t>
            </a:r>
          </a:p>
          <a:p>
            <a:pPr lvl="0"/>
            <a:endParaRPr lang="en-GB" dirty="0"/>
          </a:p>
          <a:p>
            <a:pPr lvl="0"/>
            <a:r>
              <a:rPr lang="en-GB" dirty="0" err="1"/>
              <a:t>Adattípusok</a:t>
            </a:r>
            <a:endParaRPr lang="hu-HU" dirty="0"/>
          </a:p>
          <a:p>
            <a:pPr lvl="0"/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</a:t>
            </a:r>
            <a:endParaRPr lang="en-GB" dirty="0"/>
          </a:p>
          <a:p>
            <a:pPr lvl="0"/>
            <a:r>
              <a:rPr lang="en-GB" dirty="0" err="1"/>
              <a:t>Műveletvégzés</a:t>
            </a:r>
            <a:r>
              <a:rPr lang="en-GB" dirty="0"/>
              <a:t>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táblákkal</a:t>
            </a:r>
            <a:endParaRPr lang="en-GB" dirty="0"/>
          </a:p>
          <a:p>
            <a:pPr lvl="0"/>
            <a:r>
              <a:rPr lang="en-GB" dirty="0" err="1"/>
              <a:t>Gyakorlat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48133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F40DD-92ED-4E76-BC75-C72BE7B95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tábla</a:t>
            </a:r>
            <a:r>
              <a:rPr lang="en-GB" dirty="0"/>
              <a:t> </a:t>
            </a:r>
            <a:r>
              <a:rPr lang="en-GB" dirty="0" err="1"/>
              <a:t>fogalma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2357C-3655-4FC4-AB1A-53DAECD17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Sortípus</a:t>
            </a:r>
          </a:p>
          <a:p>
            <a:r>
              <a:rPr lang="hu-HU" dirty="0"/>
              <a:t>Kulcsok (opcionális)</a:t>
            </a:r>
          </a:p>
          <a:p>
            <a:pPr lvl="1"/>
            <a:r>
              <a:rPr lang="hu-HU" dirty="0"/>
              <a:t>Fontos a kulcsok sorrendje</a:t>
            </a:r>
          </a:p>
          <a:p>
            <a:pPr lvl="1"/>
            <a:r>
              <a:rPr lang="hu-HU" dirty="0"/>
              <a:t>Kulcsok egyértelműsége (UNIQUE, NON-UNIQUE)</a:t>
            </a:r>
          </a:p>
          <a:p>
            <a:r>
              <a:rPr lang="hu-HU" dirty="0"/>
              <a:t>Tábla típusa</a:t>
            </a:r>
          </a:p>
          <a:p>
            <a:pPr lvl="1"/>
            <a:r>
              <a:rPr lang="hu-HU" dirty="0"/>
              <a:t>Standard (STANDARD)</a:t>
            </a:r>
          </a:p>
          <a:p>
            <a:pPr lvl="1"/>
            <a:r>
              <a:rPr lang="hu-HU" dirty="0"/>
              <a:t>Rendezett (SORTED)</a:t>
            </a:r>
          </a:p>
          <a:p>
            <a:pPr lvl="1"/>
            <a:r>
              <a:rPr lang="hu-HU" dirty="0"/>
              <a:t>Hashelt (HASHED)</a:t>
            </a:r>
          </a:p>
        </p:txBody>
      </p:sp>
    </p:spTree>
    <p:extLst>
      <p:ext uri="{BB962C8B-B14F-4D97-AF65-F5344CB8AC3E}">
        <p14:creationId xmlns:p14="http://schemas.microsoft.com/office/powerpoint/2010/main" val="3880439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39A55-D1A4-44C5-8E64-781BC721D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Belső táblák típusai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036321A-C2EB-41A9-B359-66E1B36478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1490749"/>
              </p:ext>
            </p:extLst>
          </p:nvPr>
        </p:nvGraphicFramePr>
        <p:xfrm>
          <a:off x="1848167" y="2157731"/>
          <a:ext cx="8495665" cy="3551952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2119968">
                  <a:extLst>
                    <a:ext uri="{9D8B030D-6E8A-4147-A177-3AD203B41FA5}">
                      <a16:colId xmlns:a16="http://schemas.microsoft.com/office/drawing/2014/main" val="967031127"/>
                    </a:ext>
                  </a:extLst>
                </a:gridCol>
                <a:gridCol w="2171290">
                  <a:extLst>
                    <a:ext uri="{9D8B030D-6E8A-4147-A177-3AD203B41FA5}">
                      <a16:colId xmlns:a16="http://schemas.microsoft.com/office/drawing/2014/main" val="3271329195"/>
                    </a:ext>
                  </a:extLst>
                </a:gridCol>
                <a:gridCol w="2171290">
                  <a:extLst>
                    <a:ext uri="{9D8B030D-6E8A-4147-A177-3AD203B41FA5}">
                      <a16:colId xmlns:a16="http://schemas.microsoft.com/office/drawing/2014/main" val="2788212521"/>
                    </a:ext>
                  </a:extLst>
                </a:gridCol>
                <a:gridCol w="2033117">
                  <a:extLst>
                    <a:ext uri="{9D8B030D-6E8A-4147-A177-3AD203B41FA5}">
                      <a16:colId xmlns:a16="http://schemas.microsoft.com/office/drawing/2014/main" val="3656102633"/>
                    </a:ext>
                  </a:extLst>
                </a:gridCol>
              </a:tblGrid>
              <a:tr h="478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Standard tábla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Rendezett tábla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Hash-tábla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08369665"/>
                  </a:ext>
                </a:extLst>
              </a:tr>
              <a:tr h="478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Indexhozzáférés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IGEN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NEM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167486671"/>
                  </a:ext>
                </a:extLst>
              </a:tr>
              <a:tr h="478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Kulcshozzáférés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IGEN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94741813"/>
                  </a:ext>
                </a:extLst>
              </a:tr>
              <a:tr h="7057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Egyértelműség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NON-UNIQUE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UNIQUE/NON-UNIQUE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UNIQUE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5025261"/>
                  </a:ext>
                </a:extLst>
              </a:tr>
              <a:tr h="7057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Hozzáférés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főként indexen keresztül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főként kulcson keresztül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csak kulcson keresztül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90824298"/>
                  </a:ext>
                </a:extLst>
              </a:tr>
              <a:tr h="7057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Tárolás a memóriában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sima láncolt lista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rendezett láncolt lista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800" dirty="0" err="1">
                          <a:effectLst/>
                        </a:rPr>
                        <a:t>hash</a:t>
                      </a:r>
                      <a:r>
                        <a:rPr lang="hu-HU" sz="1800" dirty="0">
                          <a:effectLst/>
                        </a:rPr>
                        <a:t>-tábla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82530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1138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73FA2-F9ED-44AF-A335-1572619B3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tábla</a:t>
            </a:r>
            <a:r>
              <a:rPr lang="en-GB" dirty="0"/>
              <a:t> </a:t>
            </a:r>
            <a:r>
              <a:rPr lang="en-GB" dirty="0" err="1"/>
              <a:t>deklarálása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5DCEF-3EEE-4C42-984B-A59160F57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tábla</a:t>
            </a:r>
            <a:r>
              <a:rPr lang="en-GB" dirty="0"/>
              <a:t> </a:t>
            </a:r>
            <a:r>
              <a:rPr lang="en-GB" dirty="0" err="1"/>
              <a:t>esetén</a:t>
            </a:r>
            <a:r>
              <a:rPr lang="en-GB" dirty="0"/>
              <a:t> </a:t>
            </a:r>
            <a:r>
              <a:rPr lang="en-GB" dirty="0" err="1"/>
              <a:t>mindig</a:t>
            </a:r>
            <a:r>
              <a:rPr lang="en-GB" dirty="0"/>
              <a:t> </a:t>
            </a:r>
            <a:r>
              <a:rPr lang="en-GB" dirty="0" err="1"/>
              <a:t>szükséges</a:t>
            </a:r>
            <a:r>
              <a:rPr lang="en-GB" dirty="0"/>
              <a:t> </a:t>
            </a:r>
            <a:r>
              <a:rPr lang="en-GB" dirty="0" err="1"/>
              <a:t>egy</a:t>
            </a:r>
            <a:r>
              <a:rPr lang="en-GB" dirty="0"/>
              <a:t> </a:t>
            </a:r>
            <a:r>
              <a:rPr lang="en-GB" dirty="0" err="1"/>
              <a:t>sortípus</a:t>
            </a:r>
            <a:r>
              <a:rPr lang="en-GB" dirty="0"/>
              <a:t> </a:t>
            </a:r>
            <a:r>
              <a:rPr lang="en-GB" dirty="0" err="1"/>
              <a:t>megadása</a:t>
            </a:r>
            <a:r>
              <a:rPr lang="en-GB" dirty="0"/>
              <a:t>.</a:t>
            </a:r>
          </a:p>
          <a:p>
            <a:r>
              <a:rPr lang="en-GB" dirty="0" err="1"/>
              <a:t>Sortípus</a:t>
            </a:r>
            <a:r>
              <a:rPr lang="en-GB" dirty="0"/>
              <a:t> </a:t>
            </a:r>
            <a:r>
              <a:rPr lang="en-GB" dirty="0" err="1"/>
              <a:t>lehet</a:t>
            </a:r>
            <a:r>
              <a:rPr lang="en-GB" dirty="0"/>
              <a:t>:</a:t>
            </a:r>
          </a:p>
          <a:p>
            <a:r>
              <a:rPr lang="en-GB" dirty="0"/>
              <a:t>- </a:t>
            </a:r>
            <a:r>
              <a:rPr lang="en-GB" dirty="0" err="1"/>
              <a:t>Beépített</a:t>
            </a:r>
            <a:r>
              <a:rPr lang="en-GB" dirty="0"/>
              <a:t> </a:t>
            </a:r>
            <a:r>
              <a:rPr lang="en-GB" dirty="0" err="1"/>
              <a:t>típus</a:t>
            </a:r>
            <a:endParaRPr lang="en-GB" dirty="0"/>
          </a:p>
          <a:p>
            <a:r>
              <a:rPr lang="en-GB" dirty="0"/>
              <a:t>- </a:t>
            </a:r>
            <a:r>
              <a:rPr lang="en-GB" dirty="0" err="1"/>
              <a:t>Összetett</a:t>
            </a:r>
            <a:r>
              <a:rPr lang="en-GB" dirty="0"/>
              <a:t> </a:t>
            </a:r>
            <a:r>
              <a:rPr lang="en-GB" dirty="0" err="1"/>
              <a:t>típus</a:t>
            </a:r>
            <a:endParaRPr lang="en-GB" dirty="0"/>
          </a:p>
          <a:p>
            <a:r>
              <a:rPr lang="en-GB" dirty="0"/>
              <a:t>- </a:t>
            </a:r>
            <a:r>
              <a:rPr lang="en-GB" dirty="0" err="1"/>
              <a:t>Tábla</a:t>
            </a:r>
            <a:r>
              <a:rPr lang="en-GB" dirty="0"/>
              <a:t> </a:t>
            </a:r>
            <a:r>
              <a:rPr lang="en-GB" dirty="0" err="1"/>
              <a:t>típus</a:t>
            </a:r>
            <a:endParaRPr lang="en-GB" dirty="0"/>
          </a:p>
          <a:p>
            <a:r>
              <a:rPr lang="en-GB" dirty="0"/>
              <a:t>- ABAP </a:t>
            </a:r>
            <a:r>
              <a:rPr lang="en-GB" dirty="0" err="1"/>
              <a:t>adatszótár</a:t>
            </a:r>
            <a:r>
              <a:rPr lang="en-GB" dirty="0"/>
              <a:t> </a:t>
            </a:r>
            <a:r>
              <a:rPr lang="en-GB" dirty="0" err="1"/>
              <a:t>típus</a:t>
            </a:r>
            <a:r>
              <a:rPr lang="en-GB" dirty="0"/>
              <a:t> (</a:t>
            </a:r>
            <a:r>
              <a:rPr lang="en-GB" dirty="0" err="1"/>
              <a:t>később</a:t>
            </a:r>
            <a:r>
              <a:rPr lang="en-GB" dirty="0"/>
              <a:t>)</a:t>
            </a:r>
          </a:p>
          <a:p>
            <a:r>
              <a:rPr lang="en-GB" dirty="0"/>
              <a:t>- </a:t>
            </a:r>
            <a:r>
              <a:rPr lang="en-GB" dirty="0" err="1"/>
              <a:t>Referencia</a:t>
            </a:r>
            <a:r>
              <a:rPr lang="en-GB" dirty="0"/>
              <a:t> </a:t>
            </a:r>
            <a:r>
              <a:rPr lang="en-GB" dirty="0" err="1"/>
              <a:t>típus</a:t>
            </a:r>
            <a:r>
              <a:rPr lang="en-GB" dirty="0"/>
              <a:t> (</a:t>
            </a:r>
            <a:r>
              <a:rPr lang="en-GB" dirty="0" err="1"/>
              <a:t>később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0788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endParaRPr lang="en-GB" dirty="0"/>
          </a:p>
          <a:p>
            <a:r>
              <a:rPr lang="en-GB" dirty="0"/>
              <a:t>FMC – Activity diagram</a:t>
            </a:r>
          </a:p>
          <a:p>
            <a:pPr lvl="0"/>
            <a:endParaRPr lang="en-GB" dirty="0"/>
          </a:p>
          <a:p>
            <a:pPr lvl="0"/>
            <a:r>
              <a:rPr lang="en-GB" dirty="0" err="1"/>
              <a:t>Adattípusok</a:t>
            </a:r>
            <a:endParaRPr lang="hu-HU" dirty="0"/>
          </a:p>
          <a:p>
            <a:pPr lvl="0"/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</a:t>
            </a:r>
            <a:endParaRPr lang="en-GB" dirty="0"/>
          </a:p>
          <a:p>
            <a:pPr lvl="0"/>
            <a:r>
              <a:rPr lang="en-GB" dirty="0" err="1"/>
              <a:t>Műveletvégzés</a:t>
            </a:r>
            <a:r>
              <a:rPr lang="en-GB" dirty="0"/>
              <a:t>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táblákkal</a:t>
            </a:r>
            <a:endParaRPr lang="en-GB" dirty="0"/>
          </a:p>
          <a:p>
            <a:pPr lvl="0"/>
            <a:r>
              <a:rPr lang="en-GB" dirty="0" err="1"/>
              <a:t>Gyakorlat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6978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1CD61-290B-4951-8E3A-C2D4BB71F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Belső táblák deklarálása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EC77C-F66A-44BD-89DB-43AEE9F2D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Tábla típust használva</a:t>
            </a:r>
          </a:p>
          <a:p>
            <a:pPr marL="109728" indent="0">
              <a:buNone/>
            </a:pPr>
            <a:r>
              <a:rPr lang="hu-HU" b="1" dirty="0"/>
              <a:t>DATA</a:t>
            </a:r>
            <a:r>
              <a:rPr lang="hu-HU" dirty="0"/>
              <a:t> lt_belso_tabla </a:t>
            </a:r>
            <a:r>
              <a:rPr lang="hu-HU" b="1" dirty="0"/>
              <a:t>TYPE</a:t>
            </a:r>
            <a:r>
              <a:rPr lang="hu-HU" dirty="0"/>
              <a:t> lty_t_helyi_tipus.</a:t>
            </a:r>
          </a:p>
          <a:p>
            <a:endParaRPr lang="hu-HU" dirty="0"/>
          </a:p>
          <a:p>
            <a:r>
              <a:rPr lang="hu-HU" dirty="0"/>
              <a:t>Adatszótárban definiált táblatípust használva.</a:t>
            </a:r>
          </a:p>
          <a:p>
            <a:pPr marL="109728" indent="0">
              <a:buNone/>
            </a:pPr>
            <a:r>
              <a:rPr lang="hu-HU" b="1" dirty="0"/>
              <a:t>DATA</a:t>
            </a:r>
            <a:r>
              <a:rPr lang="hu-HU" dirty="0"/>
              <a:t> lt_belso_tabla </a:t>
            </a:r>
            <a:r>
              <a:rPr lang="hu-HU" b="1" dirty="0"/>
              <a:t>TYPE</a:t>
            </a:r>
            <a:r>
              <a:rPr lang="hu-HU" dirty="0"/>
              <a:t> bapiret2_t.</a:t>
            </a:r>
          </a:p>
          <a:p>
            <a:endParaRPr lang="hu-HU" dirty="0"/>
          </a:p>
          <a:p>
            <a:r>
              <a:rPr lang="hu-HU" dirty="0"/>
              <a:t>Implicit definiálva</a:t>
            </a:r>
          </a:p>
          <a:p>
            <a:pPr marL="109728" indent="0">
              <a:buNone/>
            </a:pPr>
            <a:r>
              <a:rPr lang="hu-HU" b="1" dirty="0"/>
              <a:t>DATA</a:t>
            </a:r>
            <a:r>
              <a:rPr lang="hu-HU" dirty="0"/>
              <a:t> lt_belso_table </a:t>
            </a:r>
            <a:r>
              <a:rPr lang="hu-HU" b="1" dirty="0"/>
              <a:t>TYPE TABLE OF </a:t>
            </a:r>
            <a:r>
              <a:rPr lang="hu-HU" dirty="0"/>
              <a:t>string.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4157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778F5-4170-4CD5-B316-49CDAB0F1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Belső tábla inicializálása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91EFF-B9F9-4D35-92A7-CB77BD45C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CLEAR </a:t>
            </a:r>
            <a:r>
              <a:rPr lang="hu-HU" dirty="0"/>
              <a:t>belso_tabla.</a:t>
            </a:r>
          </a:p>
          <a:p>
            <a:pPr marL="109728" indent="0">
              <a:buNone/>
            </a:pPr>
            <a:endParaRPr lang="hu-HU" dirty="0"/>
          </a:p>
          <a:p>
            <a:r>
              <a:rPr lang="hu-HU" b="1" dirty="0"/>
              <a:t>REFRESH</a:t>
            </a:r>
            <a:r>
              <a:rPr lang="hu-HU" dirty="0"/>
              <a:t> belso_tabla.</a:t>
            </a:r>
          </a:p>
          <a:p>
            <a:pPr marL="109728" indent="0">
              <a:buNone/>
            </a:pPr>
            <a:endParaRPr lang="hu-HU" dirty="0"/>
          </a:p>
          <a:p>
            <a:r>
              <a:rPr lang="hu-HU" b="1" dirty="0"/>
              <a:t>FREE </a:t>
            </a:r>
            <a:r>
              <a:rPr lang="hu-HU" dirty="0"/>
              <a:t>belso_tabla.</a:t>
            </a:r>
          </a:p>
          <a:p>
            <a:endParaRPr lang="hu-HU" dirty="0"/>
          </a:p>
          <a:p>
            <a:r>
              <a:rPr lang="hu-HU" dirty="0"/>
              <a:t>Működésükben apróbb eltérések vannak, ezekre nem térünk ki.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295E5C-3790-46AC-A3E8-96C46C45B861}"/>
              </a:ext>
            </a:extLst>
          </p:cNvPr>
          <p:cNvSpPr txBox="1"/>
          <p:nvPr/>
        </p:nvSpPr>
        <p:spPr>
          <a:xfrm>
            <a:off x="1466850" y="6076950"/>
            <a:ext cx="10115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>
                <a:hlinkClick r:id="rId2"/>
              </a:rPr>
              <a:t>https://help.sap.com/saphelp_nw70/helpdata/en/fc/eb384e358411d1829f0000e829fbfe/content.htm</a:t>
            </a:r>
            <a:r>
              <a:rPr lang="hu-HU" i="1" dirty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823319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FBDA1-77EE-4B8B-8B85-856A80EBC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Értékátadás belső táblák között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1278D-156F-4B2F-92F9-AE5FCE219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Belso_tabla_1 </a:t>
            </a:r>
            <a:r>
              <a:rPr lang="hu-HU" b="1" dirty="0"/>
              <a:t>=</a:t>
            </a:r>
            <a:r>
              <a:rPr lang="hu-HU" dirty="0"/>
              <a:t> Belso_tabla_2.</a:t>
            </a:r>
          </a:p>
          <a:p>
            <a:pPr marL="109728" indent="0">
              <a:buNone/>
            </a:pPr>
            <a:endParaRPr lang="hu-HU" dirty="0"/>
          </a:p>
          <a:p>
            <a:r>
              <a:rPr lang="hu-HU" dirty="0"/>
              <a:t>belso_tabla_1[] </a:t>
            </a:r>
            <a:r>
              <a:rPr lang="hu-HU" b="1" dirty="0"/>
              <a:t>=</a:t>
            </a:r>
            <a:r>
              <a:rPr lang="hu-HU" dirty="0"/>
              <a:t> belso_tabla_2[].</a:t>
            </a:r>
            <a:endParaRPr lang="en-US" dirty="0"/>
          </a:p>
          <a:p>
            <a:pPr marL="109728" indent="0">
              <a:buNone/>
            </a:pPr>
            <a:endParaRPr lang="hu-HU" dirty="0"/>
          </a:p>
          <a:p>
            <a:r>
              <a:rPr lang="hu-HU" b="1" dirty="0"/>
              <a:t>MOVE</a:t>
            </a:r>
            <a:r>
              <a:rPr lang="hu-HU" dirty="0"/>
              <a:t> belso_tabla_1 </a:t>
            </a:r>
            <a:r>
              <a:rPr lang="hu-HU" b="1" dirty="0"/>
              <a:t>TO</a:t>
            </a:r>
            <a:r>
              <a:rPr lang="hu-HU" dirty="0"/>
              <a:t> belso_tabla_2.</a:t>
            </a:r>
          </a:p>
          <a:p>
            <a:endParaRPr lang="hu-HU" dirty="0"/>
          </a:p>
          <a:p>
            <a:r>
              <a:rPr lang="hu-HU" b="1" dirty="0"/>
              <a:t>MOVE-CORRESPONDING</a:t>
            </a:r>
            <a:r>
              <a:rPr lang="hu-HU" dirty="0"/>
              <a:t> belso_tabla_1 </a:t>
            </a:r>
            <a:r>
              <a:rPr lang="hu-HU" b="1" dirty="0"/>
              <a:t>TO</a:t>
            </a:r>
            <a:r>
              <a:rPr lang="hu-HU" dirty="0"/>
              <a:t> belso_tabla_2 .</a:t>
            </a:r>
            <a:br>
              <a:rPr lang="hu-HU" dirty="0"/>
            </a:br>
            <a:r>
              <a:rPr lang="hu-HU" dirty="0"/>
              <a:t>(megjegyzés: régebbi verziókban nem elérhető)</a:t>
            </a:r>
          </a:p>
          <a:p>
            <a:endParaRPr lang="hu-HU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0821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2EDE6-E93D-41B1-8AA7-BCAF24EB3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Művelete</a:t>
            </a:r>
            <a:r>
              <a:rPr lang="en-GB" dirty="0"/>
              <a:t>k</a:t>
            </a:r>
            <a:r>
              <a:rPr lang="hu-HU" dirty="0"/>
              <a:t> belső táblázattal és soraival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B8F26-1FD7-4AE0-9AE5-03D659C71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Legtöbb esetben egy ún. munkaterület változót használunk. A munkaterület változó lehet adat</a:t>
            </a:r>
            <a:r>
              <a:rPr lang="en-GB" dirty="0"/>
              <a:t> </a:t>
            </a:r>
            <a:r>
              <a:rPr lang="en-GB" dirty="0" err="1"/>
              <a:t>típus</a:t>
            </a:r>
            <a:r>
              <a:rPr lang="hu-HU" dirty="0"/>
              <a:t>, vagy úgy nevezett „field</a:t>
            </a:r>
            <a:r>
              <a:rPr lang="en-GB" dirty="0"/>
              <a:t>-</a:t>
            </a:r>
            <a:r>
              <a:rPr lang="hu-HU" dirty="0"/>
              <a:t>symbol</a:t>
            </a:r>
            <a:r>
              <a:rPr lang="en-GB" dirty="0"/>
              <a:t>”</a:t>
            </a:r>
            <a:r>
              <a:rPr lang="hu-HU" dirty="0"/>
              <a:t>.</a:t>
            </a:r>
          </a:p>
          <a:p>
            <a:pPr marL="109728" indent="0">
              <a:buNone/>
            </a:pPr>
            <a:endParaRPr lang="hu-HU" dirty="0"/>
          </a:p>
          <a:p>
            <a:r>
              <a:rPr lang="hu-HU" dirty="0"/>
              <a:t>A munkaterület változó típusa általában megegyezik a belső táblázat sortípusával.</a:t>
            </a:r>
            <a:endParaRPr lang="en-GB" dirty="0"/>
          </a:p>
          <a:p>
            <a:endParaRPr lang="en-GB" dirty="0"/>
          </a:p>
          <a:p>
            <a:r>
              <a:rPr lang="en-GB" dirty="0"/>
              <a:t>Pl.</a:t>
            </a:r>
          </a:p>
          <a:p>
            <a:r>
              <a:rPr lang="en-GB" b="1" dirty="0"/>
              <a:t>DATA</a:t>
            </a:r>
            <a:r>
              <a:rPr lang="en-GB" dirty="0"/>
              <a:t>: </a:t>
            </a:r>
            <a:r>
              <a:rPr lang="en-GB" dirty="0" err="1"/>
              <a:t>lt_data</a:t>
            </a:r>
            <a:r>
              <a:rPr lang="en-GB" dirty="0"/>
              <a:t> </a:t>
            </a:r>
            <a:r>
              <a:rPr lang="en-GB" b="1" dirty="0"/>
              <a:t>TYPE TABLE OF </a:t>
            </a:r>
            <a:r>
              <a:rPr lang="en-GB" dirty="0"/>
              <a:t>string,</a:t>
            </a:r>
          </a:p>
          <a:p>
            <a:r>
              <a:rPr lang="en-GB" dirty="0"/>
              <a:t>           </a:t>
            </a:r>
            <a:r>
              <a:rPr lang="en-GB" dirty="0" err="1"/>
              <a:t>lv_data</a:t>
            </a:r>
            <a:r>
              <a:rPr lang="en-GB" dirty="0"/>
              <a:t> </a:t>
            </a:r>
            <a:r>
              <a:rPr lang="en-GB" b="1" dirty="0"/>
              <a:t>TYPE</a:t>
            </a:r>
            <a:r>
              <a:rPr lang="en-GB" dirty="0"/>
              <a:t> string.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0329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1281A-1809-4871-A247-AFB4F4E6E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Hozzáférés belső tábla tartalmázhoz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7CB18-7E24-4782-A667-911CFEEE9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b="1" dirty="0"/>
              <a:t>READ TABLE</a:t>
            </a:r>
            <a:r>
              <a:rPr lang="hu-HU" dirty="0"/>
              <a:t> belso_tabla </a:t>
            </a:r>
            <a:r>
              <a:rPr lang="hu-HU" b="1" dirty="0"/>
              <a:t>INTO </a:t>
            </a:r>
            <a:r>
              <a:rPr lang="hu-HU" dirty="0"/>
              <a:t>munkaterület </a:t>
            </a:r>
            <a:r>
              <a:rPr lang="hu-HU" b="1" dirty="0"/>
              <a:t>INDEX </a:t>
            </a:r>
            <a:r>
              <a:rPr lang="hu-HU" dirty="0"/>
              <a:t>i.</a:t>
            </a:r>
          </a:p>
          <a:p>
            <a:pPr marL="109728" indent="0">
              <a:buNone/>
            </a:pPr>
            <a:r>
              <a:rPr lang="hu-HU" dirty="0"/>
              <a:t>Az i. indexen található sor tartalmát a munkaterület változóba másolja.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en-GB" dirty="0" err="1"/>
              <a:t>Emlékeztető</a:t>
            </a:r>
            <a:r>
              <a:rPr lang="en-GB" dirty="0"/>
              <a:t>: a </a:t>
            </a:r>
            <a:r>
              <a:rPr lang="en-GB" dirty="0" err="1"/>
              <a:t>táblázat</a:t>
            </a:r>
            <a:r>
              <a:rPr lang="en-GB" dirty="0"/>
              <a:t> </a:t>
            </a:r>
            <a:r>
              <a:rPr lang="en-GB" dirty="0" err="1"/>
              <a:t>indexelése</a:t>
            </a:r>
            <a:r>
              <a:rPr lang="en-GB" dirty="0"/>
              <a:t> 1-es </a:t>
            </a:r>
            <a:r>
              <a:rPr lang="en-GB" dirty="0" err="1"/>
              <a:t>sorszámmal</a:t>
            </a:r>
            <a:r>
              <a:rPr lang="en-GB" dirty="0"/>
              <a:t> </a:t>
            </a:r>
            <a:r>
              <a:rPr lang="en-GB" dirty="0" err="1"/>
              <a:t>kezdődik</a:t>
            </a:r>
            <a:r>
              <a:rPr lang="en-GB" dirty="0"/>
              <a:t>!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/>
              <a:t>Ha a </a:t>
            </a:r>
            <a:r>
              <a:rPr lang="en-GB" dirty="0" err="1"/>
              <a:t>táblázatnak</a:t>
            </a:r>
            <a:r>
              <a:rPr lang="en-GB" dirty="0"/>
              <a:t> </a:t>
            </a:r>
            <a:r>
              <a:rPr lang="en-GB" dirty="0" err="1"/>
              <a:t>kevesebb</a:t>
            </a:r>
            <a:r>
              <a:rPr lang="en-GB" dirty="0"/>
              <a:t> sora van, mint a </a:t>
            </a:r>
            <a:r>
              <a:rPr lang="en-GB" dirty="0" err="1"/>
              <a:t>megadott</a:t>
            </a:r>
            <a:r>
              <a:rPr lang="en-GB" dirty="0"/>
              <a:t> index </a:t>
            </a:r>
            <a:r>
              <a:rPr lang="en-GB" dirty="0" err="1"/>
              <a:t>változó</a:t>
            </a:r>
            <a:r>
              <a:rPr lang="en-GB" dirty="0"/>
              <a:t>,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futásidejű</a:t>
            </a:r>
            <a:r>
              <a:rPr lang="en-GB" dirty="0"/>
              <a:t> </a:t>
            </a:r>
            <a:r>
              <a:rPr lang="en-GB" dirty="0" err="1"/>
              <a:t>hibát</a:t>
            </a:r>
            <a:r>
              <a:rPr lang="en-GB" dirty="0"/>
              <a:t> </a:t>
            </a:r>
            <a:r>
              <a:rPr lang="en-GB" dirty="0" err="1"/>
              <a:t>okoz</a:t>
            </a:r>
            <a:r>
              <a:rPr lang="en-GB" dirty="0"/>
              <a:t>!</a:t>
            </a:r>
            <a:endParaRPr lang="hu-HU" dirty="0"/>
          </a:p>
          <a:p>
            <a:pPr marL="109728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670475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14777-52CC-42AD-B7C1-71FEC81F5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Hozzáférés belső tábla tartalmázhoz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987A0-48B7-4EF7-8436-DB1D48F78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b="1" dirty="0"/>
              <a:t>READ TABLE</a:t>
            </a:r>
            <a:r>
              <a:rPr lang="hu-HU" dirty="0"/>
              <a:t> belso_tabla </a:t>
            </a:r>
            <a:r>
              <a:rPr lang="hu-HU" b="1" dirty="0"/>
              <a:t>INTO </a:t>
            </a:r>
            <a:r>
              <a:rPr lang="hu-HU" dirty="0"/>
              <a:t>munkaterület_2 </a:t>
            </a:r>
            <a:r>
              <a:rPr lang="hu-HU" b="1" dirty="0"/>
              <a:t>FROM </a:t>
            </a:r>
            <a:r>
              <a:rPr lang="hu-HU" dirty="0"/>
              <a:t>munkaterület_1.</a:t>
            </a:r>
          </a:p>
          <a:p>
            <a:pPr marL="109728" indent="0">
              <a:buNone/>
            </a:pPr>
            <a:r>
              <a:rPr lang="hu-HU" dirty="0"/>
              <a:t>A belső tábla tartalmát a munkaterület változóban található kulcsok szerint a munkaterület_2 változóba másolja.</a:t>
            </a:r>
            <a:endParaRPr lang="en-GB" dirty="0"/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 err="1"/>
              <a:t>Kulcs</a:t>
            </a:r>
            <a:r>
              <a:rPr lang="en-GB" dirty="0"/>
              <a:t> </a:t>
            </a:r>
            <a:r>
              <a:rPr lang="en-GB" dirty="0" err="1"/>
              <a:t>szerinti</a:t>
            </a:r>
            <a:r>
              <a:rPr lang="en-GB" dirty="0"/>
              <a:t> </a:t>
            </a:r>
            <a:r>
              <a:rPr lang="en-GB" dirty="0" err="1"/>
              <a:t>hozzáférés</a:t>
            </a:r>
            <a:r>
              <a:rPr lang="en-GB" dirty="0"/>
              <a:t> </a:t>
            </a:r>
            <a:r>
              <a:rPr lang="en-GB" dirty="0" err="1"/>
              <a:t>esetén</a:t>
            </a:r>
            <a:r>
              <a:rPr lang="en-GB" dirty="0"/>
              <a:t> a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táblázat</a:t>
            </a:r>
            <a:r>
              <a:rPr lang="en-GB" dirty="0"/>
              <a:t> </a:t>
            </a:r>
            <a:r>
              <a:rPr lang="en-GB" dirty="0" err="1"/>
              <a:t>típusa</a:t>
            </a:r>
            <a:r>
              <a:rPr lang="en-GB" dirty="0"/>
              <a:t> </a:t>
            </a:r>
            <a:r>
              <a:rPr lang="en-GB" dirty="0" err="1"/>
              <a:t>meghatározó</a:t>
            </a:r>
            <a:r>
              <a:rPr lang="en-GB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3820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73B73-A5F7-42BF-BF8A-0803A966B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Sor hozzáadása belső táblához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9070-13C7-4663-865F-CCF84F2DC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/>
              <a:t>APPEND</a:t>
            </a:r>
            <a:r>
              <a:rPr lang="hu-HU" dirty="0"/>
              <a:t> munkaterület </a:t>
            </a:r>
            <a:r>
              <a:rPr lang="hu-HU" b="1" dirty="0"/>
              <a:t>TO</a:t>
            </a:r>
            <a:r>
              <a:rPr lang="hu-HU" dirty="0"/>
              <a:t> belso_tabla.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hu-HU" dirty="0"/>
              <a:t>Egy új sort fűz a belső tábla végére, melybe a munkaterület változó tartalmát másolja.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i="1" dirty="0"/>
              <a:t>Fontos</a:t>
            </a:r>
            <a:r>
              <a:rPr lang="hu-HU" dirty="0"/>
              <a:t>: sorrendezett táblázat esetén a sorrendet tartani kell. Ha ezt megsértjük, futásidejű hiba keletkezik.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i="1" dirty="0"/>
              <a:t>Fontos</a:t>
            </a:r>
            <a:r>
              <a:rPr lang="hu-HU" dirty="0"/>
              <a:t>: Hashelt táblához </a:t>
            </a:r>
            <a:r>
              <a:rPr lang="hu-HU" u="sng" dirty="0"/>
              <a:t>nem</a:t>
            </a:r>
            <a:r>
              <a:rPr lang="hu-HU" dirty="0"/>
              <a:t> tudunk hozzáfűzni.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506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F2357-110E-4DE2-A170-313BD6AFE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Sor beszúrása belső táblázatba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B4DDE-068F-4F29-974B-4E3BD33D1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b="1" dirty="0"/>
              <a:t>INSERT</a:t>
            </a:r>
            <a:r>
              <a:rPr lang="hu-HU" dirty="0"/>
              <a:t> munkaterület </a:t>
            </a:r>
            <a:r>
              <a:rPr lang="hu-HU" b="1" dirty="0"/>
              <a:t>INTO</a:t>
            </a:r>
            <a:r>
              <a:rPr lang="hu-HU" dirty="0"/>
              <a:t> </a:t>
            </a:r>
            <a:r>
              <a:rPr lang="hu-HU" b="1" dirty="0"/>
              <a:t>TABLE </a:t>
            </a:r>
            <a:r>
              <a:rPr lang="hu-HU" dirty="0"/>
              <a:t>belso_tabla.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(</a:t>
            </a:r>
            <a:r>
              <a:rPr lang="hu-HU" b="1" i="1" dirty="0"/>
              <a:t>Fontos</a:t>
            </a:r>
            <a:r>
              <a:rPr lang="hu-HU" dirty="0"/>
              <a:t>: ne keverjük össze az INSERT munkaterület INTO adatbázistábla</a:t>
            </a:r>
            <a:r>
              <a:rPr lang="en-GB" dirty="0"/>
              <a:t>.</a:t>
            </a:r>
            <a:r>
              <a:rPr lang="hu-HU" dirty="0"/>
              <a:t> utasítással!)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A munkaterület tartalmát beszúrja a táblázatba a tábla típusának megfelelően.</a:t>
            </a:r>
          </a:p>
          <a:p>
            <a:pPr marL="402336" lvl="1" indent="0">
              <a:buNone/>
            </a:pPr>
            <a:r>
              <a:rPr lang="hu-HU" dirty="0"/>
              <a:t>STANDARD tábla: utolsó sor (gyakorlatilag APPEND)</a:t>
            </a:r>
          </a:p>
          <a:p>
            <a:pPr marL="402336" lvl="1" indent="0">
              <a:buNone/>
            </a:pPr>
            <a:r>
              <a:rPr lang="hu-HU" dirty="0"/>
              <a:t>SORTED tábla: rendezett beszúrás</a:t>
            </a:r>
          </a:p>
          <a:p>
            <a:pPr marL="402336" lvl="1" indent="0">
              <a:buNone/>
            </a:pPr>
            <a:r>
              <a:rPr lang="hu-HU" dirty="0"/>
              <a:t>HASHED tábla: hash függvény számítás és bejegyzés frissítés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022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762B-01B9-4536-9137-74CB49967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Belső táblázat módosítása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70647-2484-4E51-AA4B-90730F18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b="1" dirty="0"/>
              <a:t>MODIFY TABLE </a:t>
            </a:r>
            <a:r>
              <a:rPr lang="hu-HU" dirty="0"/>
              <a:t>belso_tabla </a:t>
            </a:r>
            <a:r>
              <a:rPr lang="hu-HU" b="1" dirty="0"/>
              <a:t>FROM </a:t>
            </a:r>
            <a:r>
              <a:rPr lang="hu-HU" dirty="0"/>
              <a:t>munkaterület.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hu-HU" dirty="0"/>
              <a:t>A belső táblázat munkaterület változó szerinti kulcsai alapján megtalált sorát a munkaterület változó adataival frissíti.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876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9A91F-1495-47FF-8853-7E385F1C8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Sor törlése belső táblázatból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77FCE-0F2D-4827-A813-C9872490A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b="1" dirty="0"/>
              <a:t>DELETE TABLE </a:t>
            </a:r>
            <a:r>
              <a:rPr lang="hu-HU" dirty="0"/>
              <a:t>belso_tabla </a:t>
            </a:r>
            <a:r>
              <a:rPr lang="hu-HU" b="1" dirty="0"/>
              <a:t>FROM </a:t>
            </a:r>
            <a:r>
              <a:rPr lang="hu-HU" dirty="0"/>
              <a:t>munkaterület.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hu-HU" dirty="0"/>
              <a:t>A belső táblázat munkaterület változó szerinti kulcsai alapján megtalált sorát a munkaterület változó adataival frissíti.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469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1B30F-3493-435D-A1E4-12A5B19A6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Beugró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FB68F-6308-4BE2-92DD-E956A5140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1180063" cy="3766185"/>
          </a:xfrm>
        </p:spPr>
        <p:txBody>
          <a:bodyPr/>
          <a:lstStyle/>
          <a:p>
            <a:pPr marL="457200" indent="-457200">
              <a:buFont typeface="Arial" pitchFamily="34" charset="0"/>
              <a:buAutoNum type="arabicParenR"/>
            </a:pPr>
            <a:r>
              <a:rPr lang="hu-HU" b="1" dirty="0"/>
              <a:t>SAP R/3 rendszer architektúrájában mi az </a:t>
            </a:r>
            <a:r>
              <a:rPr lang="hu-HU" b="1" dirty="0" err="1"/>
              <a:t>application</a:t>
            </a:r>
            <a:r>
              <a:rPr lang="hu-HU" b="1" dirty="0"/>
              <a:t> server szerepe? Hol helyezkedik el, milyen más szerverekkel van kapcsolatban?</a:t>
            </a:r>
            <a:endParaRPr lang="en-GB" b="1" dirty="0"/>
          </a:p>
          <a:p>
            <a:pPr marL="457200" indent="-457200">
              <a:buFont typeface="Arial" pitchFamily="34" charset="0"/>
              <a:buAutoNum type="arabicParenR"/>
            </a:pPr>
            <a:r>
              <a:rPr lang="en-GB" b="1" dirty="0"/>
              <a:t>TAM </a:t>
            </a:r>
            <a:r>
              <a:rPr lang="en-GB" b="1" dirty="0" err="1"/>
              <a:t>blokk</a:t>
            </a:r>
            <a:r>
              <a:rPr lang="en-GB" b="1" dirty="0"/>
              <a:t> diagram </a:t>
            </a:r>
            <a:r>
              <a:rPr lang="en-GB" b="1" dirty="0" err="1"/>
              <a:t>esetén</a:t>
            </a:r>
            <a:r>
              <a:rPr lang="en-GB" b="1" dirty="0"/>
              <a:t> mi </a:t>
            </a:r>
            <a:r>
              <a:rPr lang="en-GB" b="1" dirty="0" err="1"/>
              <a:t>az</a:t>
            </a:r>
            <a:r>
              <a:rPr lang="en-GB" b="1" dirty="0"/>
              <a:t> </a:t>
            </a:r>
            <a:r>
              <a:rPr lang="en-GB" b="1" dirty="0" err="1"/>
              <a:t>az</a:t>
            </a:r>
            <a:r>
              <a:rPr lang="en-GB" b="1" dirty="0"/>
              <a:t> </a:t>
            </a:r>
            <a:r>
              <a:rPr lang="en-GB" b="1" dirty="0" err="1"/>
              <a:t>ágens</a:t>
            </a:r>
            <a:r>
              <a:rPr lang="en-GB" b="1" dirty="0"/>
              <a:t>?</a:t>
            </a:r>
            <a:r>
              <a:rPr lang="hu-HU" b="1" dirty="0"/>
              <a:t> Hogyan jelöljük?</a:t>
            </a:r>
            <a:endParaRPr lang="en-GB" b="1" dirty="0"/>
          </a:p>
          <a:p>
            <a:pPr marL="457200" indent="-457200">
              <a:buFont typeface="Arial" pitchFamily="34" charset="0"/>
              <a:buAutoNum type="arabicParenR"/>
            </a:pPr>
            <a:r>
              <a:rPr lang="en-GB" b="1" dirty="0" err="1"/>
              <a:t>Ismertessen</a:t>
            </a:r>
            <a:r>
              <a:rPr lang="en-GB" b="1" dirty="0"/>
              <a:t> </a:t>
            </a:r>
            <a:r>
              <a:rPr lang="en-GB" b="1" dirty="0" err="1"/>
              <a:t>egy</a:t>
            </a:r>
            <a:r>
              <a:rPr lang="en-GB" b="1" dirty="0"/>
              <a:t> </a:t>
            </a:r>
            <a:r>
              <a:rPr lang="en-GB" b="1" dirty="0" err="1"/>
              <a:t>tipikus</a:t>
            </a:r>
            <a:r>
              <a:rPr lang="en-GB" b="1" dirty="0"/>
              <a:t> SAP </a:t>
            </a:r>
            <a:r>
              <a:rPr lang="en-GB" b="1" dirty="0" err="1"/>
              <a:t>installációt</a:t>
            </a:r>
            <a:r>
              <a:rPr lang="en-GB" b="1" dirty="0"/>
              <a:t>!</a:t>
            </a:r>
            <a:r>
              <a:rPr lang="hu-HU" b="1" dirty="0"/>
              <a:t> Röviden ismertesse a CTS (</a:t>
            </a:r>
            <a:r>
              <a:rPr lang="hu-HU" b="1" dirty="0" err="1"/>
              <a:t>Change</a:t>
            </a:r>
            <a:r>
              <a:rPr lang="hu-HU" b="1" dirty="0"/>
              <a:t> and </a:t>
            </a:r>
            <a:r>
              <a:rPr lang="hu-HU" b="1" dirty="0" err="1"/>
              <a:t>Transport</a:t>
            </a:r>
            <a:r>
              <a:rPr lang="hu-HU" b="1" dirty="0"/>
              <a:t> System</a:t>
            </a:r>
            <a:r>
              <a:rPr lang="hu-HU" b="1"/>
              <a:t>) szerepét!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32506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E5890-A249-45B9-AAEF-BDCC9D1D8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Index alapú hozzáférés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24FF7-2191-4B06-90DB-0438D3A35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Ha a táblázatnak nincs definiált kulcsa, vagy STANDARD, SORTED táblázat, akkor lehetőség van index alapú hozzáférésre.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INSERT</a:t>
            </a:r>
            <a:r>
              <a:rPr lang="hu-HU" dirty="0"/>
              <a:t> munkaterület </a:t>
            </a:r>
            <a:r>
              <a:rPr lang="hu-HU" b="1" dirty="0"/>
              <a:t>INTO</a:t>
            </a:r>
            <a:r>
              <a:rPr lang="hu-HU" dirty="0"/>
              <a:t> belso_tabla </a:t>
            </a:r>
            <a:r>
              <a:rPr lang="hu-HU" b="1" dirty="0"/>
              <a:t>INDEX</a:t>
            </a:r>
            <a:r>
              <a:rPr lang="hu-HU" dirty="0"/>
              <a:t> i.</a:t>
            </a:r>
          </a:p>
          <a:p>
            <a:pPr marL="109728" indent="0">
              <a:buNone/>
            </a:pPr>
            <a:r>
              <a:rPr lang="hu-HU" b="1" dirty="0"/>
              <a:t>MODIFY</a:t>
            </a:r>
            <a:r>
              <a:rPr lang="hu-HU" dirty="0"/>
              <a:t> belso_tabla </a:t>
            </a:r>
            <a:r>
              <a:rPr lang="hu-HU" b="1" dirty="0"/>
              <a:t>FROM</a:t>
            </a:r>
            <a:r>
              <a:rPr lang="hu-HU" dirty="0"/>
              <a:t> munkaterület </a:t>
            </a:r>
            <a:r>
              <a:rPr lang="hu-HU" b="1" dirty="0"/>
              <a:t>INDEX</a:t>
            </a:r>
            <a:r>
              <a:rPr lang="hu-HU" dirty="0"/>
              <a:t> i.</a:t>
            </a:r>
          </a:p>
          <a:p>
            <a:pPr marL="109728" indent="0">
              <a:buNone/>
            </a:pPr>
            <a:r>
              <a:rPr lang="hu-HU" b="1" dirty="0"/>
              <a:t>DELETE</a:t>
            </a:r>
            <a:r>
              <a:rPr lang="hu-HU" dirty="0"/>
              <a:t> belso_tabla </a:t>
            </a:r>
            <a:r>
              <a:rPr lang="hu-HU" b="1" dirty="0"/>
              <a:t>INDEX</a:t>
            </a:r>
            <a:r>
              <a:rPr lang="hu-HU" dirty="0"/>
              <a:t> i.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hu-HU" dirty="0"/>
              <a:t>Túlindexelés esetén futás idejű hiba keletkezik.</a:t>
            </a:r>
          </a:p>
          <a:p>
            <a:pPr marL="109728" indent="0">
              <a:buNone/>
            </a:pPr>
            <a:r>
              <a:rPr lang="hu-HU" dirty="0"/>
              <a:t>Az belső tábla indexelése 1-től kezdődik.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0753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7F4B1-BDE4-4096-83DA-C8E30F2FF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Belső táblák sorrendezése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A284-B374-4743-86BB-046E2CC83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/>
              <a:t>SORT</a:t>
            </a:r>
            <a:r>
              <a:rPr lang="hu-HU" dirty="0"/>
              <a:t>  belso_tabla </a:t>
            </a:r>
            <a:br>
              <a:rPr lang="hu-HU" dirty="0"/>
            </a:br>
            <a:r>
              <a:rPr lang="hu-HU" dirty="0"/>
              <a:t> [ASCENDING | DESCENDING ] BY oszlop</a:t>
            </a:r>
          </a:p>
          <a:p>
            <a:endParaRPr lang="hu-HU" dirty="0"/>
          </a:p>
          <a:p>
            <a:r>
              <a:rPr lang="hu-HU" dirty="0"/>
              <a:t>Azonos sorok esetén lehetőség van az eredeti sorrend megtartására a </a:t>
            </a:r>
            <a:r>
              <a:rPr lang="hu-HU" b="1" dirty="0"/>
              <a:t>STABLE</a:t>
            </a:r>
            <a:r>
              <a:rPr lang="hu-HU" dirty="0"/>
              <a:t> kulcsszóval.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7821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077C7-AAFA-4E12-AEAE-D7AA8511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Belső tábla feldolgozása ciklussal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16668-654F-4D64-9C2E-40E64B824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Lehetőség van belső tábla tartalmát specializált ciklussal is feldolgozni.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LOOP AT </a:t>
            </a:r>
            <a:r>
              <a:rPr lang="hu-HU" dirty="0"/>
              <a:t>belso_tabla </a:t>
            </a:r>
            <a:r>
              <a:rPr lang="hu-HU" b="1" dirty="0"/>
              <a:t>INTO</a:t>
            </a:r>
            <a:r>
              <a:rPr lang="hu-HU" dirty="0"/>
              <a:t> munkaterület</a:t>
            </a:r>
            <a:br>
              <a:rPr lang="hu-HU" dirty="0"/>
            </a:br>
            <a:r>
              <a:rPr lang="hu-HU" dirty="0"/>
              <a:t>	[</a:t>
            </a:r>
            <a:r>
              <a:rPr lang="hu-HU" b="1" dirty="0"/>
              <a:t>FROM</a:t>
            </a:r>
            <a:r>
              <a:rPr lang="hu-HU" dirty="0"/>
              <a:t> x </a:t>
            </a:r>
            <a:r>
              <a:rPr lang="hu-HU" b="1" dirty="0"/>
              <a:t>TO</a:t>
            </a:r>
            <a:r>
              <a:rPr lang="hu-HU" dirty="0"/>
              <a:t> y].</a:t>
            </a:r>
          </a:p>
          <a:p>
            <a:pPr marL="109728" indent="0">
              <a:buNone/>
            </a:pPr>
            <a:r>
              <a:rPr lang="hu-HU" dirty="0"/>
              <a:t>	utasítások.</a:t>
            </a:r>
          </a:p>
          <a:p>
            <a:pPr marL="109728" indent="0">
              <a:buNone/>
            </a:pPr>
            <a:r>
              <a:rPr lang="hu-HU" b="1" dirty="0"/>
              <a:t>ENDLOOP</a:t>
            </a:r>
            <a:r>
              <a:rPr lang="hu-H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61049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4CFE6-5976-49A6-8FC4-9D29957B5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Belső tábla feldolgozása ciklussal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473B6-03A7-4ECD-A8E9-6B249D16B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Lehetőség van belső tábla tartalmát specializált ciklussal is feldolgozni.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LOOP</a:t>
            </a:r>
            <a:r>
              <a:rPr lang="hu-HU" dirty="0"/>
              <a:t> </a:t>
            </a:r>
            <a:r>
              <a:rPr lang="hu-HU" b="1" dirty="0"/>
              <a:t>AT</a:t>
            </a:r>
            <a:r>
              <a:rPr lang="hu-HU" dirty="0"/>
              <a:t> belso_tabla </a:t>
            </a:r>
            <a:r>
              <a:rPr lang="hu-HU" b="1" dirty="0"/>
              <a:t>INTO</a:t>
            </a:r>
            <a:r>
              <a:rPr lang="hu-HU" dirty="0"/>
              <a:t> munkaterület</a:t>
            </a:r>
            <a:br>
              <a:rPr lang="hu-HU" dirty="0"/>
            </a:br>
            <a:r>
              <a:rPr lang="hu-HU" dirty="0"/>
              <a:t>	[</a:t>
            </a:r>
            <a:r>
              <a:rPr lang="hu-HU" b="1" dirty="0"/>
              <a:t>WHERE</a:t>
            </a:r>
            <a:r>
              <a:rPr lang="hu-HU" dirty="0"/>
              <a:t> logikai_kifejezés].</a:t>
            </a:r>
          </a:p>
          <a:p>
            <a:pPr marL="109728" indent="0">
              <a:buNone/>
            </a:pPr>
            <a:r>
              <a:rPr lang="hu-HU" dirty="0"/>
              <a:t>	utasítások.</a:t>
            </a:r>
          </a:p>
          <a:p>
            <a:pPr marL="109728" indent="0">
              <a:buNone/>
            </a:pPr>
            <a:r>
              <a:rPr lang="hu-HU" b="1" dirty="0"/>
              <a:t>ENDLOOP</a:t>
            </a:r>
            <a:r>
              <a:rPr lang="hu-HU" dirty="0"/>
              <a:t>.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6623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endParaRPr lang="en-GB" dirty="0"/>
          </a:p>
          <a:p>
            <a:r>
              <a:rPr lang="en-GB" dirty="0"/>
              <a:t>FMC – Activity diagram</a:t>
            </a:r>
          </a:p>
          <a:p>
            <a:pPr lvl="0"/>
            <a:endParaRPr lang="en-GB" dirty="0"/>
          </a:p>
          <a:p>
            <a:pPr lvl="0"/>
            <a:r>
              <a:rPr lang="en-GB" dirty="0" err="1"/>
              <a:t>Adattípusok</a:t>
            </a:r>
            <a:endParaRPr lang="hu-HU" dirty="0"/>
          </a:p>
          <a:p>
            <a:pPr lvl="0"/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</a:t>
            </a:r>
            <a:endParaRPr lang="en-GB" dirty="0"/>
          </a:p>
          <a:p>
            <a:pPr lvl="0"/>
            <a:r>
              <a:rPr lang="en-GB" dirty="0" err="1"/>
              <a:t>Műveletvégzés</a:t>
            </a:r>
            <a:r>
              <a:rPr lang="en-GB" dirty="0"/>
              <a:t>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táblákkal</a:t>
            </a:r>
            <a:endParaRPr lang="en-GB" dirty="0"/>
          </a:p>
          <a:p>
            <a:pPr lvl="0"/>
            <a:r>
              <a:rPr lang="en-GB" dirty="0" err="1"/>
              <a:t>Gyakorlat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01212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F6C3F-AD93-45CE-BE6B-14EED87F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Gyakorlat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37B4B-3441-4400-B663-5C21FE57A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Gyakorlat a kiadott feladatsor alapján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06027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F6C3F-AD93-45CE-BE6B-14EED87F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Gyakorlat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37B4B-3441-4400-B663-5C21FE57A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4) </a:t>
            </a:r>
            <a:r>
              <a:rPr lang="en-GB" dirty="0" err="1"/>
              <a:t>Egy</a:t>
            </a:r>
            <a:r>
              <a:rPr lang="en-GB" dirty="0"/>
              <a:t> standard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táblázatban</a:t>
            </a:r>
            <a:r>
              <a:rPr lang="en-GB" dirty="0"/>
              <a:t> </a:t>
            </a:r>
            <a:r>
              <a:rPr lang="en-GB" dirty="0" err="1"/>
              <a:t>gyűjtse</a:t>
            </a:r>
            <a:r>
              <a:rPr lang="en-GB" dirty="0"/>
              <a:t> </a:t>
            </a:r>
            <a:r>
              <a:rPr lang="en-GB" dirty="0" err="1"/>
              <a:t>össze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első</a:t>
            </a:r>
            <a:r>
              <a:rPr lang="en-GB" dirty="0"/>
              <a:t> 100 </a:t>
            </a:r>
            <a:r>
              <a:rPr lang="en-GB" dirty="0" err="1"/>
              <a:t>darab</a:t>
            </a:r>
            <a:r>
              <a:rPr lang="en-GB" dirty="0"/>
              <a:t> 11-el </a:t>
            </a:r>
            <a:r>
              <a:rPr lang="en-GB" dirty="0" err="1"/>
              <a:t>osztható</a:t>
            </a:r>
            <a:r>
              <a:rPr lang="en-GB" dirty="0"/>
              <a:t> </a:t>
            </a:r>
            <a:r>
              <a:rPr lang="en-GB" dirty="0" err="1"/>
              <a:t>pozitív</a:t>
            </a:r>
            <a:r>
              <a:rPr lang="en-GB" dirty="0"/>
              <a:t> </a:t>
            </a:r>
            <a:r>
              <a:rPr lang="en-GB" dirty="0" err="1"/>
              <a:t>egész</a:t>
            </a:r>
            <a:r>
              <a:rPr lang="en-GB" dirty="0"/>
              <a:t> </a:t>
            </a:r>
            <a:r>
              <a:rPr lang="en-GB" dirty="0" err="1"/>
              <a:t>számot</a:t>
            </a:r>
            <a:r>
              <a:rPr lang="en-GB" dirty="0"/>
              <a:t>! </a:t>
            </a:r>
            <a:r>
              <a:rPr lang="en-GB" dirty="0" err="1"/>
              <a:t>Számítsa</a:t>
            </a:r>
            <a:r>
              <a:rPr lang="en-GB" dirty="0"/>
              <a:t> ki a </a:t>
            </a:r>
            <a:r>
              <a:rPr lang="en-GB" dirty="0" err="1"/>
              <a:t>számok</a:t>
            </a:r>
            <a:r>
              <a:rPr lang="en-GB" dirty="0"/>
              <a:t> </a:t>
            </a:r>
            <a:r>
              <a:rPr lang="en-GB" dirty="0" err="1"/>
              <a:t>átlagát</a:t>
            </a:r>
            <a:r>
              <a:rPr lang="en-GB" dirty="0"/>
              <a:t>! Az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táblázat</a:t>
            </a:r>
            <a:r>
              <a:rPr lang="en-GB" dirty="0"/>
              <a:t> </a:t>
            </a:r>
            <a:r>
              <a:rPr lang="en-GB" dirty="0" err="1"/>
              <a:t>tartalmát</a:t>
            </a:r>
            <a:r>
              <a:rPr lang="en-GB" dirty="0"/>
              <a:t> </a:t>
            </a:r>
            <a:r>
              <a:rPr lang="en-GB" dirty="0" err="1"/>
              <a:t>és</a:t>
            </a:r>
            <a:r>
              <a:rPr lang="en-GB" dirty="0"/>
              <a:t> a </a:t>
            </a:r>
            <a:r>
              <a:rPr lang="en-GB" dirty="0" err="1"/>
              <a:t>számított</a:t>
            </a:r>
            <a:r>
              <a:rPr lang="en-GB" dirty="0"/>
              <a:t> </a:t>
            </a:r>
            <a:r>
              <a:rPr lang="en-GB" dirty="0" err="1"/>
              <a:t>átlagot</a:t>
            </a:r>
            <a:r>
              <a:rPr lang="en-GB" dirty="0"/>
              <a:t> </a:t>
            </a:r>
            <a:r>
              <a:rPr lang="en-GB" dirty="0" err="1"/>
              <a:t>írja</a:t>
            </a:r>
            <a:r>
              <a:rPr lang="en-GB" dirty="0"/>
              <a:t> ki a </a:t>
            </a:r>
            <a:r>
              <a:rPr lang="en-GB" dirty="0" err="1"/>
              <a:t>konzolra</a:t>
            </a:r>
            <a:r>
              <a:rPr lang="en-GB" dirty="0"/>
              <a:t>!</a:t>
            </a:r>
          </a:p>
          <a:p>
            <a:r>
              <a:rPr lang="en-GB" dirty="0"/>
              <a:t>5) </a:t>
            </a:r>
            <a:r>
              <a:rPr lang="en-GB" dirty="0" err="1"/>
              <a:t>Gyűjtse</a:t>
            </a:r>
            <a:r>
              <a:rPr lang="en-GB" dirty="0"/>
              <a:t> </a:t>
            </a:r>
            <a:r>
              <a:rPr lang="en-GB" dirty="0" err="1"/>
              <a:t>össze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első</a:t>
            </a:r>
            <a:r>
              <a:rPr lang="en-GB" dirty="0"/>
              <a:t> 20 Fibonacci </a:t>
            </a:r>
            <a:r>
              <a:rPr lang="en-GB" dirty="0" err="1"/>
              <a:t>számot</a:t>
            </a:r>
            <a:r>
              <a:rPr lang="en-GB" dirty="0"/>
              <a:t> </a:t>
            </a:r>
            <a:r>
              <a:rPr lang="en-GB" dirty="0" err="1"/>
              <a:t>egy</a:t>
            </a:r>
            <a:r>
              <a:rPr lang="en-GB" dirty="0"/>
              <a:t> </a:t>
            </a:r>
            <a:r>
              <a:rPr lang="en-GB" b="1" dirty="0" err="1"/>
              <a:t>sorrendezett</a:t>
            </a:r>
            <a:r>
              <a:rPr lang="en-GB" dirty="0"/>
              <a:t>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táblázatba</a:t>
            </a:r>
            <a:r>
              <a:rPr lang="en-GB" dirty="0"/>
              <a:t>! </a:t>
            </a:r>
            <a:r>
              <a:rPr lang="en-GB" dirty="0" err="1"/>
              <a:t>Törölje</a:t>
            </a:r>
            <a:r>
              <a:rPr lang="en-GB" dirty="0"/>
              <a:t> ki a </a:t>
            </a:r>
            <a:r>
              <a:rPr lang="en-GB" dirty="0" err="1"/>
              <a:t>táblázatból</a:t>
            </a:r>
            <a:r>
              <a:rPr lang="en-GB" dirty="0"/>
              <a:t> 10. </a:t>
            </a:r>
            <a:r>
              <a:rPr lang="en-GB" dirty="0" err="1"/>
              <a:t>elemet</a:t>
            </a:r>
            <a:r>
              <a:rPr lang="en-GB" dirty="0"/>
              <a:t>! </a:t>
            </a:r>
            <a:r>
              <a:rPr lang="en-GB" dirty="0" err="1"/>
              <a:t>Írja</a:t>
            </a:r>
            <a:r>
              <a:rPr lang="en-GB" dirty="0"/>
              <a:t> ki a </a:t>
            </a:r>
            <a:r>
              <a:rPr lang="en-GB" dirty="0" err="1"/>
              <a:t>maradék</a:t>
            </a:r>
            <a:r>
              <a:rPr lang="en-GB" dirty="0"/>
              <a:t> </a:t>
            </a:r>
            <a:r>
              <a:rPr lang="en-GB" dirty="0" err="1"/>
              <a:t>táblázatot</a:t>
            </a:r>
            <a:r>
              <a:rPr lang="en-GB" dirty="0"/>
              <a:t> </a:t>
            </a:r>
            <a:r>
              <a:rPr lang="en-GB" dirty="0" err="1"/>
              <a:t>csökkenő</a:t>
            </a:r>
            <a:r>
              <a:rPr lang="en-GB" dirty="0"/>
              <a:t> </a:t>
            </a:r>
            <a:r>
              <a:rPr lang="en-GB" dirty="0" err="1"/>
              <a:t>sorrendben</a:t>
            </a:r>
            <a:r>
              <a:rPr lang="en-GB" dirty="0"/>
              <a:t> a </a:t>
            </a:r>
            <a:r>
              <a:rPr lang="en-GB" dirty="0" err="1"/>
              <a:t>konzolra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821499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E9A8-C659-4D96-A4AE-C96BBE4C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</a:t>
            </a:r>
            <a:r>
              <a:rPr lang="hu-HU" dirty="0"/>
              <a:t>. alkalom vázlata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A906-5F9F-4442-8475-24B091CC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/>
              <a:t>Beugró</a:t>
            </a:r>
            <a:endParaRPr lang="hu-HU" dirty="0"/>
          </a:p>
          <a:p>
            <a:pPr lvl="0"/>
            <a:endParaRPr lang="en-GB" dirty="0"/>
          </a:p>
          <a:p>
            <a:r>
              <a:rPr lang="en-GB" dirty="0"/>
              <a:t>FMC – Activity diagram</a:t>
            </a:r>
          </a:p>
          <a:p>
            <a:pPr lvl="0"/>
            <a:endParaRPr lang="en-GB" dirty="0"/>
          </a:p>
          <a:p>
            <a:pPr lvl="0"/>
            <a:r>
              <a:rPr lang="en-GB" dirty="0" err="1"/>
              <a:t>Adattípusok</a:t>
            </a:r>
            <a:endParaRPr lang="hu-HU" dirty="0"/>
          </a:p>
          <a:p>
            <a:pPr lvl="0"/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</a:t>
            </a:r>
            <a:endParaRPr lang="en-GB" dirty="0"/>
          </a:p>
          <a:p>
            <a:pPr lvl="0"/>
            <a:r>
              <a:rPr lang="en-GB" dirty="0" err="1"/>
              <a:t>Műveletvégzés</a:t>
            </a:r>
            <a:r>
              <a:rPr lang="en-GB" dirty="0"/>
              <a:t>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táblákkal</a:t>
            </a:r>
            <a:endParaRPr lang="en-GB" dirty="0"/>
          </a:p>
          <a:p>
            <a:pPr lvl="0"/>
            <a:r>
              <a:rPr lang="en-GB" dirty="0" err="1"/>
              <a:t>Gyakorlat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905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4A8D4-B2BC-4680-A306-52FAEE278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Activity</a:t>
            </a:r>
            <a:r>
              <a:rPr lang="hu-HU" dirty="0"/>
              <a:t> diagram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E4814-7F90-4487-A845-B15DB58CD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2011680"/>
            <a:ext cx="5419344" cy="3766185"/>
          </a:xfrm>
        </p:spPr>
        <p:txBody>
          <a:bodyPr/>
          <a:lstStyle/>
          <a:p>
            <a:r>
              <a:rPr lang="hu-HU" dirty="0"/>
              <a:t>A rendszer működésének rugalmas leírása</a:t>
            </a:r>
            <a:r>
              <a:rPr lang="en-US" dirty="0"/>
              <a:t>:</a:t>
            </a:r>
          </a:p>
          <a:p>
            <a:pPr lvl="2"/>
            <a:r>
              <a:rPr lang="hu-HU" i="0" dirty="0"/>
              <a:t>Egy ágens működése</a:t>
            </a:r>
            <a:endParaRPr lang="en-US" i="0" dirty="0"/>
          </a:p>
          <a:p>
            <a:pPr lvl="2"/>
            <a:r>
              <a:rPr lang="hu-HU" i="0" dirty="0"/>
              <a:t>Ágensek közötti kapcsolat és működési viszony leírása</a:t>
            </a:r>
            <a:endParaRPr lang="en-US" i="0" dirty="0"/>
          </a:p>
          <a:p>
            <a:pPr lvl="2"/>
            <a:r>
              <a:rPr lang="hu-HU" i="0" dirty="0"/>
              <a:t>Ciklusok</a:t>
            </a:r>
            <a:endParaRPr lang="en-US" i="0" dirty="0"/>
          </a:p>
          <a:p>
            <a:pPr lvl="2"/>
            <a:r>
              <a:rPr lang="hu-HU" i="0" dirty="0"/>
              <a:t>Döntések</a:t>
            </a:r>
            <a:endParaRPr lang="en-US" i="0" dirty="0"/>
          </a:p>
          <a:p>
            <a:pPr lvl="2"/>
            <a:r>
              <a:rPr lang="hu-HU" i="0" dirty="0"/>
              <a:t>Versenyhelyzetek, zárolások</a:t>
            </a:r>
            <a:endParaRPr lang="en-US" i="0" dirty="0"/>
          </a:p>
          <a:p>
            <a:endParaRPr lang="en-US" dirty="0"/>
          </a:p>
        </p:txBody>
      </p:sp>
      <p:pic>
        <p:nvPicPr>
          <p:cNvPr id="4" name="OrderProcessing-4-AD.emf" descr="Figures\ActivityDiagrams\OrderProcessing-AD.vsd">
            <a:extLst>
              <a:ext uri="{FF2B5EF4-FFF2-40B4-BE49-F238E27FC236}">
                <a16:creationId xmlns:a16="http://schemas.microsoft.com/office/drawing/2014/main" id="{EF5A08D2-A6E2-4030-BCF4-D4E8226C2856}"/>
              </a:ext>
            </a:extLst>
          </p:cNvPr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6301677" y="1643725"/>
            <a:ext cx="5128322" cy="4648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1982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07FEE-EE20-457C-A060-4BBD25B77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Activity</a:t>
            </a:r>
            <a:r>
              <a:rPr lang="hu-HU" dirty="0"/>
              <a:t> diagram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51CD8-A7F1-4286-9D36-302C358D0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Tipikus minták</a:t>
            </a:r>
          </a:p>
          <a:p>
            <a:pPr lvl="1"/>
            <a:r>
              <a:rPr lang="hu-HU" dirty="0"/>
              <a:t>Szekvencia</a:t>
            </a:r>
          </a:p>
          <a:p>
            <a:pPr lvl="1"/>
            <a:r>
              <a:rPr lang="hu-HU" dirty="0"/>
              <a:t>Elágazás</a:t>
            </a:r>
          </a:p>
          <a:p>
            <a:pPr lvl="1"/>
            <a:r>
              <a:rPr lang="hu-HU" dirty="0"/>
              <a:t>Ciklus</a:t>
            </a:r>
          </a:p>
          <a:p>
            <a:pPr lvl="1"/>
            <a:r>
              <a:rPr lang="hu-HU" dirty="0"/>
              <a:t>Versenyhelyzet/</a:t>
            </a:r>
            <a:br>
              <a:rPr lang="hu-HU" dirty="0"/>
            </a:br>
            <a:r>
              <a:rPr lang="hu-HU" dirty="0"/>
              <a:t>párhuzamosítás</a:t>
            </a:r>
            <a:endParaRPr lang="en-US" dirty="0"/>
          </a:p>
        </p:txBody>
      </p:sp>
      <p:pic>
        <p:nvPicPr>
          <p:cNvPr id="4" name="BasicPatterns_AD.emf" descr="Figures\ActivityDiagrams\BasicPatterns_AD.vsd">
            <a:extLst>
              <a:ext uri="{FF2B5EF4-FFF2-40B4-BE49-F238E27FC236}">
                <a16:creationId xmlns:a16="http://schemas.microsoft.com/office/drawing/2014/main" id="{4B27EA40-62A0-436E-A633-3C6ED0677F37}"/>
              </a:ext>
            </a:extLst>
          </p:cNvPr>
          <p:cNvPicPr>
            <a:picLocks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961858" y="1977932"/>
            <a:ext cx="4163505" cy="3979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6814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2BCBC-C421-4EFC-B3AD-62DF0B555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Feladat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B932B-3FC2-476F-88FA-A053347CB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30522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Modellezék le, hogy az </a:t>
            </a:r>
            <a:r>
              <a:rPr lang="en-GB" dirty="0"/>
              <a:t>SAP R/3 </a:t>
            </a:r>
            <a:r>
              <a:rPr lang="hu-HU" dirty="0"/>
              <a:t>alkalmazás szintű zárolási szerver</a:t>
            </a:r>
            <a:r>
              <a:rPr lang="en-GB" dirty="0"/>
              <a:t>e</a:t>
            </a:r>
            <a:r>
              <a:rPr lang="hu-HU" dirty="0"/>
              <a:t> hogyan biztosít kizárólagos hozzáférést egy erőforráshoz.</a:t>
            </a:r>
          </a:p>
          <a:p>
            <a:pPr lvl="1"/>
            <a:r>
              <a:rPr lang="hu-HU" dirty="0"/>
              <a:t>Több alkalmazás saját adatokon dolgozik és elérhetnek megosztott erőforrásokat. Amikor egy alkalmazásnak kizárólagos hozzáférésre van szüksége egy „</a:t>
            </a:r>
            <a:r>
              <a:rPr lang="hu-HU" dirty="0" err="1"/>
              <a:t>acquire</a:t>
            </a:r>
            <a:r>
              <a:rPr lang="hu-HU" dirty="0"/>
              <a:t> </a:t>
            </a:r>
            <a:r>
              <a:rPr lang="hu-HU" dirty="0" err="1"/>
              <a:t>enqueue</a:t>
            </a:r>
            <a:r>
              <a:rPr lang="hu-HU" dirty="0"/>
              <a:t> X” kérést küld a zárolási szerver felé.</a:t>
            </a:r>
          </a:p>
          <a:p>
            <a:pPr lvl="1"/>
            <a:endParaRPr lang="hu-HU" dirty="0"/>
          </a:p>
          <a:p>
            <a:pPr lvl="1"/>
            <a:r>
              <a:rPr lang="hu-HU" dirty="0"/>
              <a:t>A zárolási szerver megnézi a kért X erőforrás zárolási státuszát (logikai zárolás):</a:t>
            </a:r>
          </a:p>
          <a:p>
            <a:pPr lvl="2"/>
            <a:r>
              <a:rPr lang="hu-HU" dirty="0"/>
              <a:t>Ha szabad, akkor egy zárat helyez el és sikeres zárolás üzenetet küld</a:t>
            </a:r>
          </a:p>
          <a:p>
            <a:pPr lvl="2"/>
            <a:r>
              <a:rPr lang="hu-HU" dirty="0"/>
              <a:t>Ha nem szabad, akkor hibaüzenetet küld</a:t>
            </a:r>
          </a:p>
          <a:p>
            <a:pPr lvl="2"/>
            <a:endParaRPr lang="hu-HU" dirty="0"/>
          </a:p>
          <a:p>
            <a:pPr lvl="1"/>
            <a:r>
              <a:rPr lang="hu-HU" dirty="0"/>
              <a:t>Az alkalmazás ellenőrzi a kapott üzenetet. Amennyiben sikeres üzenetet kapott, akkor hozzáfér az erőforráshoz és a munka végeztével egy „</a:t>
            </a:r>
            <a:r>
              <a:rPr lang="hu-HU" dirty="0" err="1"/>
              <a:t>release</a:t>
            </a:r>
            <a:r>
              <a:rPr lang="hu-HU" dirty="0"/>
              <a:t> </a:t>
            </a:r>
            <a:r>
              <a:rPr lang="hu-HU" dirty="0" err="1"/>
              <a:t>enqueue</a:t>
            </a:r>
            <a:r>
              <a:rPr lang="hu-HU" dirty="0"/>
              <a:t> X” üzenetet küld a zárolási szerver felé, aki felszabadítja az erőforrást. </a:t>
            </a:r>
          </a:p>
          <a:p>
            <a:pPr lvl="1"/>
            <a:r>
              <a:rPr lang="hu-HU" dirty="0"/>
              <a:t>Hibaüzenet esetén az alkalmazás megkérdezi a felhasználót, hogy mit tegyen. Vagy újra próbálkozik a zár elhelyezésével, vagy megszünteti a végrehajtást (kilép a tranzakcióból).</a:t>
            </a:r>
          </a:p>
        </p:txBody>
      </p:sp>
    </p:spTree>
    <p:extLst>
      <p:ext uri="{BB962C8B-B14F-4D97-AF65-F5344CB8AC3E}">
        <p14:creationId xmlns:p14="http://schemas.microsoft.com/office/powerpoint/2010/main" val="3733532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DD6A6-D756-4932-994D-595C5000B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ABAP </a:t>
            </a:r>
            <a:r>
              <a:rPr lang="en-GB" dirty="0" err="1"/>
              <a:t>ismétlés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A3571-408E-4488-852B-3CA348D93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346787"/>
          </a:xfrm>
        </p:spPr>
        <p:txBody>
          <a:bodyPr>
            <a:normAutofit/>
          </a:bodyPr>
          <a:lstStyle/>
          <a:p>
            <a:r>
              <a:rPr lang="hu-HU" dirty="0"/>
              <a:t>Az ABAP egy 4GL programozási nyelv, amely alapvetően üzleti alkalmazások tömeges adatfeldolgozására alkalmas. </a:t>
            </a:r>
            <a:endParaRPr lang="en-GB" dirty="0"/>
          </a:p>
          <a:p>
            <a:r>
              <a:rPr lang="hu-HU" dirty="0"/>
              <a:t>Az integrált adatbáziselérésen kívül további fő jellemzői: </a:t>
            </a:r>
            <a:endParaRPr lang="en-GB" dirty="0"/>
          </a:p>
          <a:p>
            <a:r>
              <a:rPr lang="en-GB" dirty="0"/>
              <a:t>- </a:t>
            </a:r>
            <a:r>
              <a:rPr lang="hu-HU" dirty="0"/>
              <a:t>Belső táblákon alapuló memóriakezelés, a nagy méretű adathalmazok hatékony kezelésére</a:t>
            </a:r>
            <a:endParaRPr lang="en-GB" dirty="0"/>
          </a:p>
          <a:p>
            <a:r>
              <a:rPr lang="hu-HU" dirty="0"/>
              <a:t>- A logikai munka egység (Logical Unit of Work) fogalma, amely a párhuzamos adatbáziselérést kezelését támogatja</a:t>
            </a:r>
            <a:endParaRPr lang="en-GB" dirty="0"/>
          </a:p>
          <a:p>
            <a:r>
              <a:rPr lang="hu-HU" dirty="0"/>
              <a:t>- Integrált interfészek más programozási környezetekkel, például a távoli eljáráshívás esetén</a:t>
            </a:r>
            <a:endParaRPr lang="en-GB" dirty="0"/>
          </a:p>
          <a:p>
            <a:r>
              <a:rPr lang="hu-HU" dirty="0"/>
              <a:t>- Az ABAP nyelv beépített és integrált interfésze az XML feldolgozásra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2985508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docMetadata/LabelInfo.xml><?xml version="1.0" encoding="utf-8"?>
<clbl:labelList xmlns:clbl="http://schemas.microsoft.com/office/2020/mipLabelMetadata">
  <clbl:label id="{0cf7ac0a-4681-4823-ab0b-04ef02c5f873}" enabled="1" method="Standard" siteId="{42f7676c-f455-423c-82f6-dc2d99791af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3102</TotalTime>
  <Words>2025</Words>
  <Application>Microsoft Office PowerPoint</Application>
  <PresentationFormat>Widescreen</PresentationFormat>
  <Paragraphs>408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Calibri</vt:lpstr>
      <vt:lpstr>Calibri Light</vt:lpstr>
      <vt:lpstr>Times New Roman</vt:lpstr>
      <vt:lpstr>Metropolitan</vt:lpstr>
      <vt:lpstr>SAP  ABAP programozás alapjai</vt:lpstr>
      <vt:lpstr>2. alkalom vázlata</vt:lpstr>
      <vt:lpstr>2. alkalom vázlata</vt:lpstr>
      <vt:lpstr>Beugró</vt:lpstr>
      <vt:lpstr>2. alkalom vázlata</vt:lpstr>
      <vt:lpstr>Activity diagram</vt:lpstr>
      <vt:lpstr>Activity diagram</vt:lpstr>
      <vt:lpstr>Feladat</vt:lpstr>
      <vt:lpstr>ABAP ismétlés</vt:lpstr>
      <vt:lpstr>Memória típusok</vt:lpstr>
      <vt:lpstr>Logikai kifejezések</vt:lpstr>
      <vt:lpstr>Vezérlési szerkezetek</vt:lpstr>
      <vt:lpstr>Vezérlési szerkezetek</vt:lpstr>
      <vt:lpstr>Vezérlési szerkezetek</vt:lpstr>
      <vt:lpstr>Vezérlési szerkezetek</vt:lpstr>
      <vt:lpstr>Vezérlési szerkezetek</vt:lpstr>
      <vt:lpstr>2. alkalom vázlata</vt:lpstr>
      <vt:lpstr>ABAP beépített típusok</vt:lpstr>
      <vt:lpstr>Egyszerű típusok</vt:lpstr>
      <vt:lpstr>Egyszerű típusok</vt:lpstr>
      <vt:lpstr>Típusok hivatkozása</vt:lpstr>
      <vt:lpstr>Összetett típusok</vt:lpstr>
      <vt:lpstr>Összetett típus</vt:lpstr>
      <vt:lpstr>Összetett típus</vt:lpstr>
      <vt:lpstr>Összetett típus</vt:lpstr>
      <vt:lpstr>2. alkalom vázlata</vt:lpstr>
      <vt:lpstr>Belső tábla fogalma</vt:lpstr>
      <vt:lpstr>Belső táblák típusai</vt:lpstr>
      <vt:lpstr>Belső tábla deklarálása</vt:lpstr>
      <vt:lpstr>Belső táblák deklarálása</vt:lpstr>
      <vt:lpstr>Belső tábla inicializálása</vt:lpstr>
      <vt:lpstr>Értékátadás belső táblák között</vt:lpstr>
      <vt:lpstr>Műveletek belső táblázattal és soraival</vt:lpstr>
      <vt:lpstr>Hozzáférés belső tábla tartalmázhoz</vt:lpstr>
      <vt:lpstr>Hozzáférés belső tábla tartalmázhoz</vt:lpstr>
      <vt:lpstr>Sor hozzáadása belső táblához</vt:lpstr>
      <vt:lpstr>Sor beszúrása belső táblázatba</vt:lpstr>
      <vt:lpstr>Belső táblázat módosítása</vt:lpstr>
      <vt:lpstr>Sor törlése belső táblázatból</vt:lpstr>
      <vt:lpstr>Index alapú hozzáférés</vt:lpstr>
      <vt:lpstr>Belső táblák sorrendezése</vt:lpstr>
      <vt:lpstr>Belső tábla feldolgozása ciklussal</vt:lpstr>
      <vt:lpstr>Belső tábla feldolgozása ciklussal</vt:lpstr>
      <vt:lpstr>2. alkalom vázlata</vt:lpstr>
      <vt:lpstr>Gyakorlat</vt:lpstr>
      <vt:lpstr>Gyakorlat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  ABAP programozás alapjai</dc:title>
  <dc:creator>Krisztian Mihaly</dc:creator>
  <cp:lastModifiedBy>Mihaly, Krisztian</cp:lastModifiedBy>
  <cp:revision>2</cp:revision>
  <dcterms:created xsi:type="dcterms:W3CDTF">2020-02-13T05:44:49Z</dcterms:created>
  <dcterms:modified xsi:type="dcterms:W3CDTF">2026-03-09T21:29:57Z</dcterms:modified>
</cp:coreProperties>
</file>