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518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517" r:id="rId16"/>
    <p:sldId id="334" r:id="rId17"/>
    <p:sldId id="333" r:id="rId18"/>
    <p:sldId id="500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501" r:id="rId28"/>
    <p:sldId id="465" r:id="rId29"/>
    <p:sldId id="502" r:id="rId30"/>
    <p:sldId id="503" r:id="rId31"/>
    <p:sldId id="504" r:id="rId32"/>
    <p:sldId id="460" r:id="rId33"/>
    <p:sldId id="461" r:id="rId34"/>
    <p:sldId id="462" r:id="rId35"/>
    <p:sldId id="463" r:id="rId36"/>
    <p:sldId id="464" r:id="rId37"/>
    <p:sldId id="466" r:id="rId38"/>
    <p:sldId id="436" r:id="rId39"/>
    <p:sldId id="437" r:id="rId40"/>
    <p:sldId id="438" r:id="rId41"/>
    <p:sldId id="439" r:id="rId42"/>
    <p:sldId id="440" r:id="rId43"/>
    <p:sldId id="441" r:id="rId44"/>
    <p:sldId id="442" r:id="rId45"/>
    <p:sldId id="443" r:id="rId46"/>
    <p:sldId id="498" r:id="rId47"/>
    <p:sldId id="499" r:id="rId48"/>
    <p:sldId id="452" r:id="rId49"/>
    <p:sldId id="453" r:id="rId50"/>
    <p:sldId id="446" r:id="rId51"/>
    <p:sldId id="447" r:id="rId52"/>
    <p:sldId id="454" r:id="rId53"/>
    <p:sldId id="455" r:id="rId54"/>
    <p:sldId id="456" r:id="rId55"/>
    <p:sldId id="457" r:id="rId56"/>
    <p:sldId id="458" r:id="rId57"/>
    <p:sldId id="459" r:id="rId58"/>
    <p:sldId id="497" r:id="rId5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A14115-A231-4120-A58D-9772DFEE9459}">
          <p14:sldIdLst>
            <p14:sldId id="256"/>
            <p14:sldId id="518"/>
          </p14:sldIdLst>
        </p14:section>
        <p14:section name="DDIC" id="{1A7D4700-526C-40AC-8388-E836473B70A0}">
          <p14:sldIdLst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</p14:sldIdLst>
        </p14:section>
        <p14:section name="Open SQL, ABAP SQL" id="{60558B97-3CA1-4634-8D60-B2395D7A82EF}">
          <p14:sldIdLst>
            <p14:sldId id="517"/>
            <p14:sldId id="334"/>
            <p14:sldId id="333"/>
            <p14:sldId id="500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501"/>
            <p14:sldId id="465"/>
            <p14:sldId id="502"/>
            <p14:sldId id="503"/>
            <p14:sldId id="504"/>
            <p14:sldId id="460"/>
            <p14:sldId id="461"/>
            <p14:sldId id="462"/>
            <p14:sldId id="463"/>
            <p14:sldId id="464"/>
            <p14:sldId id="466"/>
          </p14:sldIdLst>
        </p14:section>
        <p14:section name="Eljárások" id="{5CE45E90-BD4B-4B9D-BD8E-EC36D96E4C51}">
          <p14:sldIdLst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  <p14:sldId id="498"/>
          </p14:sldIdLst>
        </p14:section>
        <p14:section name="Funkciós modulok" id="{EEF1D58A-C80A-4747-83E0-6BD9EE7E04A2}">
          <p14:sldIdLst>
            <p14:sldId id="499"/>
            <p14:sldId id="452"/>
            <p14:sldId id="453"/>
            <p14:sldId id="446"/>
            <p14:sldId id="447"/>
            <p14:sldId id="454"/>
            <p14:sldId id="455"/>
            <p14:sldId id="456"/>
            <p14:sldId id="457"/>
            <p14:sldId id="458"/>
            <p14:sldId id="459"/>
            <p14:sldId id="4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1708A0DE-705E-4C92-B887-CE3869E2D395}"/>
    <pc:docChg chg="custSel addSld delSld modSld sldOrd addSection delSection modSection">
      <pc:chgData name="Mihaly, Krisztian" userId="e193a088-ae0e-4c4f-bd52-c7e027d42371" providerId="ADAL" clId="{1708A0DE-705E-4C92-B887-CE3869E2D395}" dt="2026-04-12T20:11:02.122" v="1073" actId="17851"/>
      <pc:docMkLst>
        <pc:docMk/>
      </pc:docMkLst>
      <pc:sldChg chg="modSp mod">
        <pc:chgData name="Mihaly, Krisztian" userId="e193a088-ae0e-4c4f-bd52-c7e027d42371" providerId="ADAL" clId="{1708A0DE-705E-4C92-B887-CE3869E2D395}" dt="2026-03-20T08:03:21.435" v="238" actId="20577"/>
        <pc:sldMkLst>
          <pc:docMk/>
          <pc:sldMk cId="917788574" sldId="256"/>
        </pc:sldMkLst>
        <pc:spChg chg="mod">
          <ac:chgData name="Mihaly, Krisztian" userId="e193a088-ae0e-4c4f-bd52-c7e027d42371" providerId="ADAL" clId="{1708A0DE-705E-4C92-B887-CE3869E2D395}" dt="2026-03-20T08:03:21.435" v="238" actId="20577"/>
          <ac:spMkLst>
            <pc:docMk/>
            <pc:sldMk cId="917788574" sldId="256"/>
            <ac:spMk id="3" creationId="{0A986AB6-C142-4B5A-A272-9A40123CF1D8}"/>
          </ac:spMkLst>
        </pc:spChg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838305977" sldId="378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606405753" sldId="379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937432566" sldId="380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27253096" sldId="381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071244865" sldId="382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953979992" sldId="383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810912551" sldId="384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433510745" sldId="385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241730874" sldId="386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590380919" sldId="387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500918644" sldId="388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4106790691" sldId="389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453569182" sldId="402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019453835" sldId="403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548894288" sldId="505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721654303" sldId="506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753233913" sldId="507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522781204" sldId="508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933154698" sldId="509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155564971" sldId="510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1969923523" sldId="511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2182451707" sldId="512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999542932" sldId="513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557238816" sldId="514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887834726" sldId="515"/>
        </pc:sldMkLst>
      </pc:sldChg>
      <pc:sldChg chg="del">
        <pc:chgData name="Mihaly, Krisztian" userId="e193a088-ae0e-4c4f-bd52-c7e027d42371" providerId="ADAL" clId="{1708A0DE-705E-4C92-B887-CE3869E2D395}" dt="2026-04-12T20:10:57.466" v="1072" actId="47"/>
        <pc:sldMkLst>
          <pc:docMk/>
          <pc:sldMk cId="3847385482" sldId="516"/>
        </pc:sldMkLst>
      </pc:sldChg>
      <pc:sldChg chg="modSp new mod">
        <pc:chgData name="Mihaly, Krisztian" userId="e193a088-ae0e-4c4f-bd52-c7e027d42371" providerId="ADAL" clId="{1708A0DE-705E-4C92-B887-CE3869E2D395}" dt="2026-04-12T20:10:37.228" v="1071" actId="20577"/>
        <pc:sldMkLst>
          <pc:docMk/>
          <pc:sldMk cId="2151455025" sldId="518"/>
        </pc:sldMkLst>
        <pc:spChg chg="mod">
          <ac:chgData name="Mihaly, Krisztian" userId="e193a088-ae0e-4c4f-bd52-c7e027d42371" providerId="ADAL" clId="{1708A0DE-705E-4C92-B887-CE3869E2D395}" dt="2026-03-20T08:03:29.953" v="245" actId="20577"/>
          <ac:spMkLst>
            <pc:docMk/>
            <pc:sldMk cId="2151455025" sldId="518"/>
            <ac:spMk id="2" creationId="{D87A29A7-426D-FCB9-4627-2B185AFDE82A}"/>
          </ac:spMkLst>
        </pc:spChg>
        <pc:spChg chg="mod">
          <ac:chgData name="Mihaly, Krisztian" userId="e193a088-ae0e-4c4f-bd52-c7e027d42371" providerId="ADAL" clId="{1708A0DE-705E-4C92-B887-CE3869E2D395}" dt="2026-04-12T20:10:37.228" v="1071" actId="20577"/>
          <ac:spMkLst>
            <pc:docMk/>
            <pc:sldMk cId="2151455025" sldId="518"/>
            <ac:spMk id="3" creationId="{D449A432-E49E-2004-2C58-BDC8CAF426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doc/abapdocu_750_index_htm/7.50/en-US/abenwhere_logexp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DB19-0CE1-4C7B-A7C6-585F190AEC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SAP </a:t>
            </a:r>
            <a:br>
              <a:rPr lang="hu-HU" dirty="0"/>
            </a:br>
            <a:r>
              <a:rPr lang="hu-HU" dirty="0"/>
              <a:t>ABAP programozás alapjai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86AB6-C142-4B5A-A272-9A40123CF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3. alkalom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2DC4-F061-4429-9DBB-1677550E9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pic>
        <p:nvPicPr>
          <p:cNvPr id="4" name="Picture 2" descr="https://help.sap.com/saphelp_nw73ehp1/helpdata/en/90/8d7301b1af11d194f600a0c929b3c3/loio435de16f18794c6aa9df00c6d7c0012d_LowRes.png">
            <a:extLst>
              <a:ext uri="{FF2B5EF4-FFF2-40B4-BE49-F238E27FC236}">
                <a16:creationId xmlns:a16="http://schemas.microsoft.com/office/drawing/2014/main" id="{879AEF4B-0E53-41D7-AE05-5515227BD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759" y="2157731"/>
            <a:ext cx="5471703" cy="410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51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46F99-7907-4D9E-98A4-65479E2F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1BD09-6903-4413-830C-267D69410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ABAP belső tábla struktúrájának és funkciójának definiálására használjuk.</a:t>
            </a:r>
          </a:p>
          <a:p>
            <a:r>
              <a:rPr lang="hu-HU" dirty="0"/>
              <a:t>A táblatípusnak sortípusa van, mely lehet: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Strukturált típus</a:t>
            </a:r>
          </a:p>
          <a:p>
            <a:pPr lvl="2"/>
            <a:r>
              <a:rPr lang="hu-HU" dirty="0"/>
              <a:t>Struktúra</a:t>
            </a:r>
          </a:p>
          <a:p>
            <a:pPr lvl="2"/>
            <a:r>
              <a:rPr lang="hu-HU" dirty="0"/>
              <a:t>Tábla</a:t>
            </a:r>
          </a:p>
          <a:p>
            <a:pPr lvl="1"/>
            <a:r>
              <a:rPr lang="hu-HU" dirty="0"/>
              <a:t>Referencia típus (</a:t>
            </a:r>
            <a:r>
              <a:rPr lang="hu-HU" i="1" dirty="0"/>
              <a:t>ABAP OO, </a:t>
            </a:r>
            <a:r>
              <a:rPr lang="hu-HU" i="1" dirty="0" err="1"/>
              <a:t>lsd</a:t>
            </a:r>
            <a:r>
              <a:rPr lang="hu-HU" i="1" dirty="0"/>
              <a:t>. később</a:t>
            </a:r>
            <a:r>
              <a:rPr lang="hu-HU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30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0FDA-AC66-4190-BBDD-D1AA93A9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pic>
        <p:nvPicPr>
          <p:cNvPr id="4" name="Picture 2" descr="https://help.sap.com/saphelp_nw73ehp1/helpdata/en/90/8d7304b1af11d194f600a0c929b3c3/loio9a2c9b0acd564ed19e04a73064be2533_LowRes.png">
            <a:extLst>
              <a:ext uri="{FF2B5EF4-FFF2-40B4-BE49-F238E27FC236}">
                <a16:creationId xmlns:a16="http://schemas.microsoft.com/office/drawing/2014/main" id="{5CE81397-A845-4507-9074-9F8F2262A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827" y="2157731"/>
            <a:ext cx="5700346" cy="427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256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D435-7ACA-4B89-8713-6A7BB718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65136-4472-4222-A327-146C8B3D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/>
          <a:lstStyle/>
          <a:p>
            <a:r>
              <a:rPr lang="hu-HU" dirty="0"/>
              <a:t>Táblatípus létrehozásakor elérési módot is definiálhatunk</a:t>
            </a:r>
          </a:p>
          <a:p>
            <a:pPr lvl="1"/>
            <a:r>
              <a:rPr lang="hu-HU" dirty="0"/>
              <a:t>Standard táblázat</a:t>
            </a:r>
          </a:p>
          <a:p>
            <a:pPr lvl="2"/>
            <a:r>
              <a:rPr lang="hu-HU" dirty="0"/>
              <a:t>A kulcs szerinti eléréshez szekvenciális keresést használ.</a:t>
            </a:r>
          </a:p>
          <a:p>
            <a:pPr lvl="1"/>
            <a:r>
              <a:rPr lang="hu-HU" dirty="0"/>
              <a:t>Sorrendezett táblázat</a:t>
            </a:r>
          </a:p>
          <a:p>
            <a:pPr lvl="2"/>
            <a:r>
              <a:rPr lang="hu-HU" dirty="0"/>
              <a:t>A táblázat belül a kulcsai szerint rendezetten kerül tárolásra. Bináris kereséssel gyors elérést támogat.</a:t>
            </a:r>
          </a:p>
          <a:p>
            <a:pPr lvl="1"/>
            <a:r>
              <a:rPr lang="hu-HU" dirty="0" err="1"/>
              <a:t>Hashelt</a:t>
            </a:r>
            <a:r>
              <a:rPr lang="hu-HU" dirty="0"/>
              <a:t> táblázat</a:t>
            </a:r>
          </a:p>
          <a:p>
            <a:pPr lvl="2"/>
            <a:r>
              <a:rPr lang="hu-HU" dirty="0"/>
              <a:t>Minden rekordnak egyedi kulccsal kell rendelkeznie. Tárolásnál </a:t>
            </a:r>
            <a:r>
              <a:rPr lang="hu-HU" dirty="0" err="1"/>
              <a:t>hash</a:t>
            </a:r>
            <a:r>
              <a:rPr lang="hu-HU" dirty="0"/>
              <a:t> függvényt használ.</a:t>
            </a:r>
          </a:p>
          <a:p>
            <a:pPr lvl="1"/>
            <a:r>
              <a:rPr lang="hu-HU" dirty="0"/>
              <a:t>Indexelt táblázat</a:t>
            </a:r>
          </a:p>
          <a:p>
            <a:pPr lvl="2"/>
            <a:r>
              <a:rPr lang="hu-HU" dirty="0"/>
              <a:t>Lehet standard, vagy sorrendezett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6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17CC-FF6B-4858-9156-D0696D53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Adatbázis táblák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C3E7D-1E1B-4713-9C0F-90F4001DA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078035"/>
          </a:xfrm>
        </p:spPr>
        <p:txBody>
          <a:bodyPr/>
          <a:lstStyle/>
          <a:p>
            <a:pPr marL="109728" indent="0">
              <a:buNone/>
            </a:pPr>
            <a:r>
              <a:rPr lang="hu-HU" dirty="0"/>
              <a:t>Az ABAP adatszótárban az alábbi adatbázis táblatípusok definiálhatók:</a:t>
            </a:r>
          </a:p>
          <a:p>
            <a:r>
              <a:rPr lang="hu-HU" dirty="0" err="1"/>
              <a:t>Transparent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pool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</a:p>
          <a:p>
            <a:r>
              <a:rPr lang="hu-HU" dirty="0" err="1"/>
              <a:t>Cluster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22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0F04-DDA4-B88D-99E8-FC553EFD0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Open SQL, ABAP SQL</a:t>
            </a:r>
            <a:endParaRPr lang="en-GB" dirty="0"/>
          </a:p>
        </p:txBody>
      </p:sp>
      <p:pic>
        <p:nvPicPr>
          <p:cNvPr id="2050" name="Picture 2" descr="Application Server (AS) (SAP Library - SAP NetWeaver: Architecture)">
            <a:extLst>
              <a:ext uri="{FF2B5EF4-FFF2-40B4-BE49-F238E27FC236}">
                <a16:creationId xmlns:a16="http://schemas.microsoft.com/office/drawing/2014/main" id="{9655EAF6-B855-ABDF-86D5-CA81343DCB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7" y="2185194"/>
            <a:ext cx="457200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983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Open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Szabvány ISO-SQL utasításainak részhalmaza</a:t>
            </a:r>
          </a:p>
          <a:p>
            <a:r>
              <a:rPr lang="hu-HU" dirty="0"/>
              <a:t>Legfontosabb utasítások</a:t>
            </a:r>
          </a:p>
          <a:p>
            <a:pPr lvl="1"/>
            <a:r>
              <a:rPr lang="hu-HU" dirty="0"/>
              <a:t>SELECT</a:t>
            </a:r>
          </a:p>
          <a:p>
            <a:pPr lvl="1"/>
            <a:r>
              <a:rPr lang="hu-HU" dirty="0"/>
              <a:t>INSERT</a:t>
            </a:r>
          </a:p>
          <a:p>
            <a:pPr lvl="1"/>
            <a:r>
              <a:rPr lang="hu-HU" dirty="0"/>
              <a:t>UPDATE</a:t>
            </a:r>
          </a:p>
          <a:p>
            <a:pPr lvl="1"/>
            <a:r>
              <a:rPr lang="hu-HU" dirty="0"/>
              <a:t>DELETE</a:t>
            </a:r>
          </a:p>
          <a:p>
            <a:pPr lvl="1"/>
            <a:r>
              <a:rPr lang="hu-HU" dirty="0"/>
              <a:t>MODIFY</a:t>
            </a:r>
          </a:p>
          <a:p>
            <a:r>
              <a:rPr lang="hu-HU" dirty="0"/>
              <a:t>Lefutás után a </a:t>
            </a:r>
            <a:r>
              <a:rPr lang="hu-HU" dirty="0" err="1"/>
              <a:t>sy</a:t>
            </a:r>
            <a:r>
              <a:rPr lang="hu-HU" dirty="0"/>
              <a:t> rendszerváltozó frissítésre kerül. </a:t>
            </a:r>
          </a:p>
          <a:p>
            <a:r>
              <a:rPr lang="hu-HU" dirty="0"/>
              <a:t>Sikeres futás esetén a SY-SUBRC értéke 0, egyéb esetben nem nulla és specifikáció szerint azonosít különböző hibaeseteket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79"/>
            <a:ext cx="10753725" cy="442682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select</a:t>
            </a:r>
            <a:r>
              <a:rPr lang="hu-HU" dirty="0"/>
              <a:t> utasítás egy vagy több adat kiolvasására való. Az olvasás történhet:</a:t>
            </a:r>
          </a:p>
          <a:p>
            <a:pPr marL="452628" indent="-342900">
              <a:buFontTx/>
              <a:buChar char="-"/>
            </a:pPr>
            <a:r>
              <a:rPr lang="hu-HU" dirty="0"/>
              <a:t>Adatbázis </a:t>
            </a:r>
            <a:r>
              <a:rPr lang="hu-HU" dirty="0" err="1"/>
              <a:t>táblá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Adatbázis nézet(</a:t>
            </a:r>
            <a:r>
              <a:rPr lang="hu-HU" dirty="0" err="1"/>
              <a:t>ek</a:t>
            </a:r>
            <a:r>
              <a:rPr lang="hu-HU" dirty="0"/>
              <a:t>)</a:t>
            </a:r>
            <a:r>
              <a:rPr lang="hu-HU" dirty="0" err="1"/>
              <a:t>ből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CDS </a:t>
            </a:r>
            <a:r>
              <a:rPr lang="hu-HU" dirty="0" err="1"/>
              <a:t>view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109728" indent="0">
              <a:buNone/>
            </a:pPr>
            <a:r>
              <a:rPr lang="hu-HU" dirty="0"/>
              <a:t>Ha nem használjuk explicit módon a SINGLE kiegészítést, vagy </a:t>
            </a:r>
            <a:r>
              <a:rPr lang="hu-HU" dirty="0" err="1"/>
              <a:t>aggregáló</a:t>
            </a:r>
            <a:r>
              <a:rPr lang="hu-HU" dirty="0"/>
              <a:t> oszlopfüggvényt, akkor az eredményhalmaz több soros, vagy táblázatos formátumú.</a:t>
            </a:r>
          </a:p>
          <a:p>
            <a:pPr marL="109728" indent="0">
              <a:buNone/>
            </a:pPr>
            <a:r>
              <a:rPr lang="hu-HU" dirty="0"/>
              <a:t>Hasonlóan más SQL nyelvekhez ha nem dedikálunk kifejezett sorrendet az ORDER BY használatával, akkor az eredményhalmaz sorrendje nem determinisztikus. Ugyanaz a hívás más sorrendben adhatja vissza az eredményt ugyanazon adatbázis tartalom esetén</a:t>
            </a:r>
            <a:r>
              <a:rPr lang="en-GB" dirty="0"/>
              <a:t> is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C5E6B5-4EC7-4623-9B39-D62E922DF8F0}"/>
              </a:ext>
            </a:extLst>
          </p:cNvPr>
          <p:cNvSpPr txBox="1"/>
          <p:nvPr/>
        </p:nvSpPr>
        <p:spPr>
          <a:xfrm>
            <a:off x="3764437" y="6189190"/>
            <a:ext cx="7909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80863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SELECT utasításnak sok opciója van, mi most a legfontosabbakat ismerjük csak meg.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[SINGLE] &lt;oszlopok&gt; </a:t>
            </a:r>
          </a:p>
          <a:p>
            <a:pPr marL="109728" indent="0">
              <a:buNone/>
            </a:pPr>
            <a:r>
              <a:rPr lang="hu-HU" dirty="0"/>
              <a:t>	FROM &lt;tábla&gt;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INTO &lt;cél&gt;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WHERE &lt;feltételek&gt;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GROUP BY &lt;oszlopok&gt;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ORDER BY &lt;feltételek&gt;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FA0C59-D2D2-43A1-8017-BCF8DAE43274}"/>
              </a:ext>
            </a:extLst>
          </p:cNvPr>
          <p:cNvSpPr/>
          <p:nvPr/>
        </p:nvSpPr>
        <p:spPr>
          <a:xfrm>
            <a:off x="4515438" y="6189190"/>
            <a:ext cx="720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48817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SELECT attr1 attr2</a:t>
            </a:r>
          </a:p>
          <a:p>
            <a:r>
              <a:rPr lang="hu-HU" dirty="0"/>
              <a:t>SELECT *</a:t>
            </a:r>
          </a:p>
          <a:p>
            <a:r>
              <a:rPr lang="hu-HU" dirty="0"/>
              <a:t>SELECT DISTINCT</a:t>
            </a:r>
          </a:p>
          <a:p>
            <a:r>
              <a:rPr lang="hu-HU" dirty="0"/>
              <a:t>SELECT SINGLE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utasítás után az alábbi rendszerváltozók kerülnek beállítása</a:t>
            </a:r>
          </a:p>
          <a:p>
            <a:pPr marL="109728" indent="0">
              <a:buNone/>
            </a:pPr>
            <a:r>
              <a:rPr lang="en-US" dirty="0" err="1"/>
              <a:t>sy-subrc</a:t>
            </a:r>
            <a:r>
              <a:rPr lang="en-US" dirty="0"/>
              <a:t> </a:t>
            </a:r>
            <a:endParaRPr lang="hu-HU" dirty="0"/>
          </a:p>
          <a:p>
            <a:pPr marL="109728" indent="0">
              <a:buNone/>
            </a:pPr>
            <a:r>
              <a:rPr lang="en-US" dirty="0" err="1"/>
              <a:t>sy-dbcnt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29A7-426D-FCB9-4627-2B185AFD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Beugró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A432-E49E-2004-2C58-BDC8CAF42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1) Ismertesse a belső táblák típusait és röviden jellemezze őket!</a:t>
            </a:r>
          </a:p>
          <a:p>
            <a:r>
              <a:rPr lang="hu-HU" dirty="0"/>
              <a:t>2) Készítsen </a:t>
            </a:r>
            <a:r>
              <a:rPr lang="hu-HU" dirty="0" err="1"/>
              <a:t>activity</a:t>
            </a:r>
            <a:r>
              <a:rPr lang="hu-HU" dirty="0"/>
              <a:t> diagrammot az alábbi esetre. Egy egyetemi rendszerben megkapjuk egy felhasználó bejelentkezési kérését. A próbálkozást egy naplófájlba rögzítjük, de ez a rögzítés aszinkron módon történik. A megadott felhasználónév és jelszót ellenőrizzük és sikeres azonosítás esetén egy újabb, sikereres bejelentkezést rögzítünk a naplóba. Mind a rögzítés sikere, mind a sikeres azonosítás feltétele, hogy a felhasználó be tudjon jelentkezni. Ezután a felhasználónak sikeres bejelentkezési üzenetet küldünk. Hiba esetén hibaüzenetet küldünk.</a:t>
            </a:r>
          </a:p>
          <a:p>
            <a:r>
              <a:rPr lang="hu-HU" dirty="0"/>
              <a:t>3) Mi az az </a:t>
            </a:r>
            <a:r>
              <a:rPr lang="hu-HU" dirty="0" err="1"/>
              <a:t>application</a:t>
            </a:r>
            <a:r>
              <a:rPr lang="hu-HU" dirty="0"/>
              <a:t> server?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455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57145"/>
          </a:xfrm>
        </p:spPr>
        <p:txBody>
          <a:bodyPr>
            <a:normAutofit lnSpcReduction="10000"/>
          </a:bodyPr>
          <a:lstStyle/>
          <a:p>
            <a:r>
              <a:rPr lang="hu-HU" sz="3000" dirty="0"/>
              <a:t>Oszlopfüggvények</a:t>
            </a:r>
          </a:p>
          <a:p>
            <a:endParaRPr lang="hu-HU" sz="3000" dirty="0"/>
          </a:p>
          <a:p>
            <a:r>
              <a:rPr lang="hu-HU" sz="3000" dirty="0"/>
              <a:t>MAX: maximum</a:t>
            </a:r>
            <a:endParaRPr lang="en-US" sz="3000" dirty="0"/>
          </a:p>
          <a:p>
            <a:r>
              <a:rPr lang="hu-HU" sz="3000" dirty="0"/>
              <a:t>MIN: minimum</a:t>
            </a:r>
            <a:endParaRPr lang="en-US" sz="3000" dirty="0"/>
          </a:p>
          <a:p>
            <a:r>
              <a:rPr lang="hu-HU" sz="3000" dirty="0"/>
              <a:t>AVG: átlag</a:t>
            </a:r>
            <a:endParaRPr lang="en-US" sz="3000" dirty="0"/>
          </a:p>
          <a:p>
            <a:r>
              <a:rPr lang="hu-HU" sz="3000" dirty="0"/>
              <a:t>SUM: összeg</a:t>
            </a:r>
            <a:endParaRPr lang="en-US" sz="3000" dirty="0"/>
          </a:p>
          <a:p>
            <a:r>
              <a:rPr lang="hu-HU" sz="3000" dirty="0"/>
              <a:t>COUNT: különböző értékek száma az adott oszlopban</a:t>
            </a:r>
            <a:endParaRPr lang="en-US" sz="3000" dirty="0"/>
          </a:p>
          <a:p>
            <a:r>
              <a:rPr lang="hu-HU" sz="3000" dirty="0"/>
              <a:t>COUNT(*): Az eredményhalmaz számossága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22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FROM után adjuk meg azt az adatbázistáblát, adatbázis nézetet, vagy CDS </a:t>
            </a:r>
            <a:r>
              <a:rPr lang="hu-HU" dirty="0" err="1"/>
              <a:t>view</a:t>
            </a:r>
            <a:r>
              <a:rPr lang="hu-HU" dirty="0"/>
              <a:t>-t amelyből, vagy </a:t>
            </a:r>
            <a:r>
              <a:rPr lang="en-GB" dirty="0"/>
              <a:t>a</a:t>
            </a:r>
            <a:r>
              <a:rPr lang="hu-HU" dirty="0"/>
              <a:t>melyekből olvasni akarunk.</a:t>
            </a:r>
          </a:p>
          <a:p>
            <a:endParaRPr lang="hu-HU" dirty="0"/>
          </a:p>
          <a:p>
            <a:r>
              <a:rPr lang="hu-HU" dirty="0"/>
              <a:t>Több forrásból is tudunk egyszerre olvasni a JOIN </a:t>
            </a:r>
            <a:r>
              <a:rPr lang="hu-HU" dirty="0" err="1"/>
              <a:t>klauzával</a:t>
            </a:r>
            <a:endParaRPr lang="hu-HU" dirty="0"/>
          </a:p>
          <a:p>
            <a:pPr lvl="1"/>
            <a:r>
              <a:rPr lang="hu-HU" dirty="0"/>
              <a:t>[INNER] JOIN</a:t>
            </a:r>
          </a:p>
          <a:p>
            <a:pPr lvl="1"/>
            <a:r>
              <a:rPr lang="hu-HU" dirty="0"/>
              <a:t>LEFT|RIGHT [OUTER] JOIN</a:t>
            </a:r>
          </a:p>
          <a:p>
            <a:pPr lvl="1"/>
            <a:r>
              <a:rPr lang="hu-HU" dirty="0"/>
              <a:t>CROSS JOIN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5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INTO </a:t>
            </a:r>
            <a:r>
              <a:rPr lang="hu-HU" dirty="0" err="1"/>
              <a:t>klauza</a:t>
            </a:r>
            <a:r>
              <a:rPr lang="hu-HU" dirty="0"/>
              <a:t> mondja meg, hogy mely ABAP belő változóba kerüljön az utasítás eredménye.</a:t>
            </a:r>
          </a:p>
          <a:p>
            <a:r>
              <a:rPr lang="hu-HU" dirty="0"/>
              <a:t>A kiolvasás célja több típusú változó lehet:</a:t>
            </a:r>
          </a:p>
          <a:p>
            <a:r>
              <a:rPr lang="hu-HU" dirty="0"/>
              <a:t>Egyszerű változó</a:t>
            </a:r>
          </a:p>
          <a:p>
            <a:r>
              <a:rPr lang="hu-HU" dirty="0"/>
              <a:t>Struktúra</a:t>
            </a:r>
          </a:p>
          <a:p>
            <a:r>
              <a:rPr lang="hu-HU" dirty="0"/>
              <a:t>Táblázat</a:t>
            </a:r>
          </a:p>
          <a:p>
            <a:pPr lvl="1"/>
            <a:r>
              <a:rPr lang="hu-HU" dirty="0"/>
              <a:t>Táblázat teljes értékének felülírása: INTO TABLE</a:t>
            </a:r>
          </a:p>
          <a:p>
            <a:pPr lvl="1"/>
            <a:r>
              <a:rPr lang="hu-HU" dirty="0"/>
              <a:t>Meglévő táblázat tartalmához hozzáfűzve: APPENDING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81730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 WHERE </a:t>
            </a:r>
            <a:r>
              <a:rPr lang="hu-HU" dirty="0" err="1"/>
              <a:t>klauza</a:t>
            </a:r>
            <a:r>
              <a:rPr lang="hu-HU" dirty="0"/>
              <a:t> után olyan logikai kifejezések </a:t>
            </a:r>
            <a:r>
              <a:rPr lang="hu-HU" dirty="0" err="1"/>
              <a:t>adhatóak</a:t>
            </a:r>
            <a:r>
              <a:rPr lang="hu-HU" dirty="0"/>
              <a:t> meg, amellyel a rekordokra tudunk feltételeket meghatározni.</a:t>
            </a:r>
          </a:p>
          <a:p>
            <a:r>
              <a:rPr lang="hu-HU" dirty="0"/>
              <a:t>A feltételt </a:t>
            </a:r>
            <a:r>
              <a:rPr lang="hu-HU" dirty="0" err="1"/>
              <a:t>sql</a:t>
            </a:r>
            <a:r>
              <a:rPr lang="hu-HU" dirty="0"/>
              <a:t> kondícióként kell leírni. Az SQL kondíció pontos specifikációja</a:t>
            </a:r>
          </a:p>
          <a:p>
            <a:r>
              <a:rPr lang="hu-HU" dirty="0">
                <a:hlinkClick r:id="rId2"/>
              </a:rPr>
              <a:t>https://help.sap.com/doc/abapdocu_750_index_htm/7.50/en-US/abenwhere_logexp.htm</a:t>
            </a:r>
            <a:endParaRPr lang="hu-HU" dirty="0"/>
          </a:p>
          <a:p>
            <a:endParaRPr lang="hu-HU" dirty="0"/>
          </a:p>
          <a:p>
            <a:r>
              <a:rPr lang="hu-HU" dirty="0"/>
              <a:t>Példa</a:t>
            </a:r>
          </a:p>
          <a:p>
            <a:pPr lvl="1"/>
            <a:r>
              <a:rPr lang="hu-HU" dirty="0"/>
              <a:t>SELECT *</a:t>
            </a:r>
            <a:br>
              <a:rPr lang="hu-HU" dirty="0"/>
            </a:br>
            <a:r>
              <a:rPr lang="hu-HU" dirty="0"/>
              <a:t>FROM </a:t>
            </a:r>
            <a:r>
              <a:rPr lang="hu-HU" dirty="0" err="1"/>
              <a:t>scarr</a:t>
            </a:r>
            <a:endParaRPr lang="hu-HU" dirty="0"/>
          </a:p>
          <a:p>
            <a:pPr lvl="1"/>
            <a:r>
              <a:rPr lang="hu-HU" dirty="0"/>
              <a:t>INTO TABLE </a:t>
            </a:r>
            <a:r>
              <a:rPr lang="hu-HU" dirty="0" err="1"/>
              <a:t>lt_scarr</a:t>
            </a:r>
            <a:br>
              <a:rPr lang="hu-HU" dirty="0"/>
            </a:br>
            <a:r>
              <a:rPr lang="hu-HU" dirty="0"/>
              <a:t>WHERE </a:t>
            </a:r>
            <a:r>
              <a:rPr lang="hu-HU" dirty="0" err="1"/>
              <a:t>carrid</a:t>
            </a:r>
            <a:r>
              <a:rPr lang="hu-HU" dirty="0"/>
              <a:t> EQ ’LH’.</a:t>
            </a:r>
          </a:p>
        </p:txBody>
      </p:sp>
    </p:spTree>
    <p:extLst>
      <p:ext uri="{BB962C8B-B14F-4D97-AF65-F5344CB8AC3E}">
        <p14:creationId xmlns:p14="http://schemas.microsoft.com/office/powerpoint/2010/main" val="391403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eredményben a sorok </a:t>
            </a:r>
            <a:r>
              <a:rPr lang="hu-HU" dirty="0" err="1"/>
              <a:t>csoportosíthatóak</a:t>
            </a:r>
            <a:r>
              <a:rPr lang="hu-HU" dirty="0"/>
              <a:t>, amelyet a GROUP BY </a:t>
            </a:r>
            <a:r>
              <a:rPr lang="hu-HU" dirty="0" err="1"/>
              <a:t>klauzával</a:t>
            </a:r>
            <a:r>
              <a:rPr lang="hu-HU" dirty="0"/>
              <a:t> tehetünk meg</a:t>
            </a:r>
          </a:p>
          <a:p>
            <a:endParaRPr lang="hu-HU" dirty="0"/>
          </a:p>
          <a:p>
            <a:r>
              <a:rPr lang="hu-HU" dirty="0"/>
              <a:t>Fontos!</a:t>
            </a:r>
          </a:p>
          <a:p>
            <a:pPr marL="475488" lvl="1" indent="0">
              <a:buNone/>
            </a:pPr>
            <a:r>
              <a:rPr lang="hu-HU" dirty="0"/>
              <a:t>Ha akár csak egy oszlop is szerepel a GROUP BY mögött, akkor az összes oszlopot, ami szerepel a SELECT kulcsszó után az oszloplistában, fel kell sorolni a GROUP BY után is, kivéve, ha az adott oszlop oszlopfüggvényben szerepel.</a:t>
            </a:r>
          </a:p>
          <a:p>
            <a:pPr marL="676656" lvl="2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332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eredményhalmaz rendezésére az ORDER BY </a:t>
            </a:r>
            <a:r>
              <a:rPr lang="hu-HU" dirty="0" err="1"/>
              <a:t>klauza</a:t>
            </a:r>
            <a:r>
              <a:rPr lang="hu-HU" dirty="0"/>
              <a:t> szolgál. Meg lehet adni, hogy az eredmény halmaz mely oszlopok szerint kerüljenek sorrendezésre.</a:t>
            </a:r>
          </a:p>
          <a:p>
            <a:r>
              <a:rPr lang="hu-HU" dirty="0"/>
              <a:t>Az eredményhalmazt rendezhetjük:</a:t>
            </a:r>
          </a:p>
          <a:p>
            <a:r>
              <a:rPr lang="hu-HU" dirty="0"/>
              <a:t>- A táblázat elsődleges kulcsa szerint</a:t>
            </a:r>
          </a:p>
          <a:p>
            <a:r>
              <a:rPr lang="hu-HU" dirty="0"/>
              <a:t>ORDER BY PRIMARY KEY</a:t>
            </a:r>
          </a:p>
          <a:p>
            <a:r>
              <a:rPr lang="hu-HU" dirty="0"/>
              <a:t>- Oszlopok szerint növekvő, illetve csökkenő sorrendbe az ASCENDING, illetve DESCENDING kiegészítéssel</a:t>
            </a:r>
          </a:p>
          <a:p>
            <a:r>
              <a:rPr lang="hu-HU" dirty="0"/>
              <a:t>ORDER BY &lt;oszlop 1&gt; ASCENDING &lt;oszlop 2&gt; DESCENDING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0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SELECT, mint ciklus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SELECT &lt;feltételek&gt; .</a:t>
            </a:r>
          </a:p>
          <a:p>
            <a:pPr marL="411480" lvl="1" indent="0">
              <a:buNone/>
            </a:pPr>
            <a:r>
              <a:rPr lang="hu-HU" dirty="0"/>
              <a:t>Ciklusmag .</a:t>
            </a:r>
          </a:p>
          <a:p>
            <a:pPr marL="109728" indent="0">
              <a:buNone/>
            </a:pPr>
            <a:r>
              <a:rPr lang="hu-HU" dirty="0"/>
              <a:t>ENDSELECT 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Ilyen esetben minden ciklus iterációban történik egy adatbázishozzáférés. </a:t>
            </a:r>
          </a:p>
          <a:p>
            <a:pPr marL="109728" indent="0">
              <a:buNone/>
            </a:pPr>
            <a:r>
              <a:rPr lang="hu-HU" b="1" dirty="0"/>
              <a:t>Elavult, ne használjuk!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098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5834-E031-4FCC-A135-7B7DC5E1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Módosítás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A0CB9-0704-4BFB-95E3-82DDF3E0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adatbázis módosítására az alábbi Open SQL utasítások állnak rendelkezésre</a:t>
            </a:r>
          </a:p>
          <a:p>
            <a:r>
              <a:rPr lang="hu-HU" dirty="0"/>
              <a:t>- INSERT</a:t>
            </a:r>
          </a:p>
          <a:p>
            <a:r>
              <a:rPr lang="hu-HU" dirty="0"/>
              <a:t>- UPDATE</a:t>
            </a:r>
          </a:p>
          <a:p>
            <a:r>
              <a:rPr lang="hu-HU" dirty="0"/>
              <a:t>- MODIFY</a:t>
            </a:r>
          </a:p>
          <a:p>
            <a:r>
              <a:rPr lang="hu-HU" dirty="0"/>
              <a:t>- DELETE</a:t>
            </a:r>
          </a:p>
          <a:p>
            <a:endParaRPr lang="hu-HU" dirty="0"/>
          </a:p>
          <a:p>
            <a:r>
              <a:rPr lang="hu-HU" dirty="0"/>
              <a:t>Az egyes utasítások megismerése előtt azonban meg kell ismernünk a </a:t>
            </a:r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(LUW) fogalmát.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618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r>
              <a:rPr lang="hu-HU" dirty="0"/>
              <a:t>Egy LUW két konzisztens adatbázis tartalom között eltelt időt jelenti. </a:t>
            </a:r>
          </a:p>
          <a:p>
            <a:pPr algn="just"/>
            <a:r>
              <a:rPr lang="hu-HU" dirty="0"/>
              <a:t>Megkülönböztetünk adatbázis LUW-t és SAP LUW-</a:t>
            </a:r>
            <a:r>
              <a:rPr lang="hu-HU" dirty="0" err="1"/>
              <a:t>ot</a:t>
            </a:r>
            <a:r>
              <a:rPr lang="hu-HU" dirty="0"/>
              <a:t>.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Az adatbázis LUW biztosítja, hogy nem megszakítható módon történjen végrehajtásra </a:t>
            </a:r>
            <a:r>
              <a:rPr lang="en-GB" dirty="0" err="1"/>
              <a:t>különböző</a:t>
            </a:r>
            <a:r>
              <a:rPr lang="en-GB" dirty="0"/>
              <a:t> </a:t>
            </a:r>
            <a:r>
              <a:rPr lang="hu-HU" dirty="0"/>
              <a:t>módosító operációk egy nem megosztható halmaza. Magába foglalja az adatbázis </a:t>
            </a:r>
            <a:r>
              <a:rPr lang="hu-HU" dirty="0" err="1"/>
              <a:t>kommitot</a:t>
            </a:r>
            <a:r>
              <a:rPr lang="hu-HU" dirty="0"/>
              <a:t> és az adatbáziskezelő hajtja végre.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3651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pPr algn="just"/>
            <a:r>
              <a:rPr lang="hu-HU" dirty="0"/>
              <a:t>Az SAP LUW esetén egy üzleti tranzakció feldolgozása több programozási egység (funkciós modul, update modul, update szubrutin, etc.) látja el, amelyek különböző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processhez</a:t>
            </a:r>
            <a:r>
              <a:rPr lang="hu-HU" dirty="0"/>
              <a:t> tartozhatnak. 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SAP LUW esetén a regisztrált modulok </a:t>
            </a:r>
            <a:r>
              <a:rPr lang="hu-HU" dirty="0" err="1"/>
              <a:t>kommit</a:t>
            </a:r>
            <a:r>
              <a:rPr lang="hu-HU" dirty="0"/>
              <a:t> esetén egy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</a:t>
            </a:r>
            <a:r>
              <a:rPr lang="hu-HU" dirty="0"/>
              <a:t> által kerülnek végrehajtásra. Kiváltása explicit módon az ABAP COMMIT WORK (AND WAIT) utasításával történik meg. </a:t>
            </a:r>
          </a:p>
          <a:p>
            <a:r>
              <a:rPr lang="hu-HU" dirty="0"/>
              <a:t>A módosítások visszavonására a ROLLBACK WORK utasítás áll rendelkezésre.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9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2F1B-12F0-497F-9592-BB4F6724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5A6D4-327F-48E9-BEB7-FB698052F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Objektumok 3 láthatóság szintje</a:t>
            </a:r>
          </a:p>
          <a:p>
            <a:pPr lvl="1"/>
            <a:r>
              <a:rPr lang="hu-HU" dirty="0"/>
              <a:t>Futtató környezet szintje</a:t>
            </a:r>
          </a:p>
          <a:p>
            <a:pPr lvl="2"/>
            <a:r>
              <a:rPr lang="hu-HU" dirty="0"/>
              <a:t>Minden futó program és feldolgozási blokk látja</a:t>
            </a:r>
          </a:p>
          <a:p>
            <a:pPr lvl="1"/>
            <a:r>
              <a:rPr lang="hu-HU" dirty="0"/>
              <a:t>ABAP program szintje</a:t>
            </a:r>
          </a:p>
          <a:p>
            <a:pPr lvl="2"/>
            <a:r>
              <a:rPr lang="hu-HU" dirty="0"/>
              <a:t>ABAP programok elején található ún. globális definíciós blokkban létrehozott objektumok</a:t>
            </a:r>
          </a:p>
          <a:p>
            <a:pPr lvl="2"/>
            <a:r>
              <a:rPr lang="hu-HU" dirty="0"/>
              <a:t>Programon belüli feldolgozási blokkokban látható, programok között nem</a:t>
            </a:r>
          </a:p>
          <a:p>
            <a:pPr lvl="1"/>
            <a:r>
              <a:rPr lang="hu-HU" dirty="0"/>
              <a:t>Lokális szint</a:t>
            </a:r>
          </a:p>
          <a:p>
            <a:pPr lvl="2"/>
            <a:r>
              <a:rPr lang="hu-HU" dirty="0"/>
              <a:t>Egy feldolgozási blokkban létrehozott objektumok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362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Az INSERT utasítás egy új adatsort hoz létre az adatbázisban. Kiadására több mód áll rendelkezésre.</a:t>
            </a:r>
          </a:p>
          <a:p>
            <a:r>
              <a:rPr lang="hu-HU" dirty="0"/>
              <a:t>A &lt;cél&gt; minden esetben egy adatbázis táblázat, vagy adatbázis nézet lehet.</a:t>
            </a:r>
          </a:p>
          <a:p>
            <a:endParaRPr lang="hu-HU" dirty="0"/>
          </a:p>
          <a:p>
            <a:r>
              <a:rPr lang="hu-HU" dirty="0"/>
              <a:t>Egy új adatbázis rekord beszúrása:</a:t>
            </a:r>
          </a:p>
          <a:p>
            <a:r>
              <a:rPr lang="hu-HU" dirty="0"/>
              <a:t>INSERT INTO &lt;cél&gt; VALUES &lt;munkaterület változó&gt;.</a:t>
            </a:r>
          </a:p>
          <a:p>
            <a:r>
              <a:rPr lang="hu-HU" dirty="0"/>
              <a:t>INSERT INTO &lt;cél&gt; FROM &lt;munkaterület változó&gt;.</a:t>
            </a:r>
          </a:p>
          <a:p>
            <a:endParaRPr lang="hu-HU" dirty="0"/>
          </a:p>
          <a:p>
            <a:pPr marL="4572" lvl="1" indent="0">
              <a:buNone/>
            </a:pPr>
            <a:r>
              <a:rPr lang="hu-HU" dirty="0"/>
              <a:t>Ezek működésben megegyeznek, különbség csak a szintaktikában van.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445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Több adatbázis rekord beszúrása:</a:t>
            </a:r>
          </a:p>
          <a:p>
            <a:r>
              <a:rPr lang="hu-HU" dirty="0"/>
              <a:t>INSERT INTO &lt;cél&gt; FROM TABLE &lt;belső táblázat&gt;.</a:t>
            </a:r>
          </a:p>
          <a:p>
            <a:endParaRPr lang="hu-HU" dirty="0"/>
          </a:p>
          <a:p>
            <a:r>
              <a:rPr lang="hu-HU" dirty="0"/>
              <a:t>Fontos, ha a beszúrni kívánt sor(ok) kulcs szerint már léteznek az adatbázisban, akkor hibát kapunk, a beszúrás nem </a:t>
            </a:r>
            <a:r>
              <a:rPr lang="hu-HU" dirty="0" err="1"/>
              <a:t>hajtódik</a:t>
            </a:r>
            <a:r>
              <a:rPr lang="hu-HU" dirty="0"/>
              <a:t> végre és a </a:t>
            </a:r>
            <a:r>
              <a:rPr lang="hu-HU" dirty="0" err="1"/>
              <a:t>sy-subrc</a:t>
            </a:r>
            <a:r>
              <a:rPr lang="hu-HU" dirty="0"/>
              <a:t> változó értéke 4 lesz.</a:t>
            </a:r>
          </a:p>
          <a:p>
            <a:pPr marL="457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388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7EC4E-1313-4542-A51E-BC0339B5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3FA99-E026-47DC-ADE9-060F81269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06316"/>
          </a:xfrm>
        </p:spPr>
        <p:txBody>
          <a:bodyPr>
            <a:normAutofit/>
          </a:bodyPr>
          <a:lstStyle/>
          <a:p>
            <a:r>
              <a:rPr lang="hu-HU" dirty="0"/>
              <a:t>Egy létező adatbázis rekord frissítésére szolgál.</a:t>
            </a:r>
          </a:p>
          <a:p>
            <a:r>
              <a:rPr lang="hu-HU" dirty="0"/>
              <a:t>Több módja van, melyekből mi az alábbiakat érintjük:</a:t>
            </a:r>
          </a:p>
          <a:p>
            <a:endParaRPr lang="hu-HU" dirty="0"/>
          </a:p>
          <a:p>
            <a:r>
              <a:rPr lang="hu-HU" dirty="0"/>
              <a:t>Egy adatbázis rekord frissítése</a:t>
            </a:r>
          </a:p>
          <a:p>
            <a:r>
              <a:rPr lang="hu-HU" dirty="0"/>
              <a:t>UPDATE &lt;cél&gt; FROM &lt;munkaterület&gt;.</a:t>
            </a:r>
          </a:p>
          <a:p>
            <a:endParaRPr lang="hu-HU" dirty="0"/>
          </a:p>
          <a:p>
            <a:r>
              <a:rPr lang="hu-HU" dirty="0"/>
              <a:t>A munkaterület változó tartalmának megfelelő kulccsal rendelkező adatbázis rekord kerül frissítésre. A rekordot az adatbázis táblázat definiált kulcsai szerint hasonlítja össze a munkaterület tartalmával.</a:t>
            </a:r>
          </a:p>
        </p:txBody>
      </p:sp>
    </p:spTree>
    <p:extLst>
      <p:ext uri="{BB962C8B-B14F-4D97-AF65-F5344CB8AC3E}">
        <p14:creationId xmlns:p14="http://schemas.microsoft.com/office/powerpoint/2010/main" val="2988537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88F6B-6827-419E-9589-4CBA190C9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B84CA-9CCF-4E4B-847A-07F4D800E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Több adatbázis rekord frissítése:</a:t>
            </a:r>
          </a:p>
          <a:p>
            <a:r>
              <a:rPr lang="hu-HU" dirty="0"/>
              <a:t>UPDATE &lt;cél&gt; FROM TABLE &lt;belső táblázat&gt;.</a:t>
            </a:r>
            <a:endParaRPr lang="en-US" dirty="0"/>
          </a:p>
          <a:p>
            <a:endParaRPr lang="hu-HU" dirty="0"/>
          </a:p>
          <a:p>
            <a:r>
              <a:rPr lang="hu-HU" dirty="0"/>
              <a:t>Ha egy, vagy több sor nem létezik az adatbázisban, akkor a </a:t>
            </a:r>
            <a:r>
              <a:rPr lang="hu-HU" dirty="0" err="1"/>
              <a:t>sy-subrc</a:t>
            </a:r>
            <a:r>
              <a:rPr lang="hu-HU" dirty="0"/>
              <a:t> változó értéke 4.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395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DCB70-65CC-4A2A-9F53-F8A8C3D28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MODIFY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092D-02B6-44DA-B9A1-75C0A14D2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MODIFY az INSERT és az UPDATE kombinációja. Ha a módosítani kívánt rekord nem létezik az adatbázisban, akkor létrehozza, egyébként frissíti.</a:t>
            </a:r>
          </a:p>
          <a:p>
            <a:endParaRPr lang="hu-HU" dirty="0"/>
          </a:p>
          <a:p>
            <a:r>
              <a:rPr lang="hu-HU" dirty="0"/>
              <a:t>Egy adatbázis rekord módosítása</a:t>
            </a:r>
          </a:p>
          <a:p>
            <a:r>
              <a:rPr lang="hu-HU" dirty="0"/>
              <a:t>MODIFY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módosítása</a:t>
            </a:r>
          </a:p>
          <a:p>
            <a:r>
              <a:rPr lang="hu-HU" dirty="0"/>
              <a:t>MODIFY &lt;cél&gt; FROM TABLE &lt;belső táblázat&gt;.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1969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1097-9217-4849-8496-B5D7E7D1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004-7A35-4CEF-94D9-440FDCDAA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DELETE utasítás meglévő rekordok törlésére használható.</a:t>
            </a:r>
          </a:p>
          <a:p>
            <a:endParaRPr lang="hu-HU" dirty="0"/>
          </a:p>
          <a:p>
            <a:r>
              <a:rPr lang="hu-HU" dirty="0"/>
              <a:t>Egy adatbázis rekord törlése</a:t>
            </a:r>
          </a:p>
          <a:p>
            <a:r>
              <a:rPr lang="hu-HU" dirty="0"/>
              <a:t>DELETE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törlése</a:t>
            </a:r>
          </a:p>
          <a:p>
            <a:r>
              <a:rPr lang="hu-HU" dirty="0"/>
              <a:t>DELETE &lt;cél&gt; FROM TABLE &lt;belső táblázat&gt;.</a:t>
            </a:r>
          </a:p>
        </p:txBody>
      </p:sp>
    </p:spTree>
    <p:extLst>
      <p:ext uri="{BB962C8B-B14F-4D97-AF65-F5344CB8AC3E}">
        <p14:creationId xmlns:p14="http://schemas.microsoft.com/office/powerpoint/2010/main" val="23558450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7FBDE-6802-44E7-A783-8E04D0A0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BB6C-6552-4A2D-A9A5-EB85CB95A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Adatbázis rekordok feltételhez kötött törlése.</a:t>
            </a:r>
          </a:p>
          <a:p>
            <a:endParaRPr lang="hu-HU" dirty="0"/>
          </a:p>
          <a:p>
            <a:r>
              <a:rPr lang="hu-HU" dirty="0"/>
              <a:t>DELETE FROM &lt;cél&gt; WHERE &lt;SQL feltétel&gt;.</a:t>
            </a:r>
          </a:p>
          <a:p>
            <a:endParaRPr lang="hu-HU" dirty="0"/>
          </a:p>
          <a:p>
            <a:r>
              <a:rPr lang="hu-HU" dirty="0"/>
              <a:t>A SELECT utasításnál bemutatott módon megfogalmazott SQL feltételnek megfelelő sorokat </a:t>
            </a:r>
            <a:r>
              <a:rPr lang="hu-HU" dirty="0" err="1"/>
              <a:t>törli</a:t>
            </a:r>
            <a:r>
              <a:rPr lang="hu-HU" dirty="0"/>
              <a:t> a &lt;cél&gt; által meghatározott adatbázis táblákban.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92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FE59-7E7B-4992-BE10-9F5DF2D1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ABAP on Cloud </a:t>
            </a:r>
            <a:r>
              <a:rPr lang="en-GB" dirty="0" err="1"/>
              <a:t>specialitások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34BD9-94EA-48EC-80BE-86DB73D80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Meg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különböztetni</a:t>
            </a:r>
            <a:r>
              <a:rPr lang="en-GB" dirty="0"/>
              <a:t> a host </a:t>
            </a:r>
            <a:r>
              <a:rPr lang="en-GB" dirty="0" err="1"/>
              <a:t>és</a:t>
            </a:r>
            <a:r>
              <a:rPr lang="en-GB" dirty="0"/>
              <a:t> database </a:t>
            </a:r>
            <a:r>
              <a:rPr lang="en-GB" dirty="0" err="1"/>
              <a:t>változókat</a:t>
            </a:r>
            <a:r>
              <a:rPr lang="en-GB" dirty="0"/>
              <a:t>. A host </a:t>
            </a:r>
            <a:r>
              <a:rPr lang="en-GB" dirty="0" err="1"/>
              <a:t>memória</a:t>
            </a:r>
            <a:r>
              <a:rPr lang="en-GB" dirty="0"/>
              <a:t> </a:t>
            </a:r>
            <a:r>
              <a:rPr lang="en-GB" dirty="0" err="1"/>
              <a:t>terület</a:t>
            </a:r>
            <a:r>
              <a:rPr lang="en-GB" dirty="0"/>
              <a:t> </a:t>
            </a:r>
            <a:r>
              <a:rPr lang="en-GB" dirty="0" err="1"/>
              <a:t>változóit</a:t>
            </a:r>
            <a:r>
              <a:rPr lang="en-GB" dirty="0"/>
              <a:t> @-el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bevezetni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Adat </a:t>
            </a:r>
            <a:r>
              <a:rPr lang="en-GB" dirty="0" err="1"/>
              <a:t>elérésre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Core Data Service-s </a:t>
            </a:r>
            <a:r>
              <a:rPr lang="en-GB" dirty="0" err="1"/>
              <a:t>elemeit</a:t>
            </a:r>
            <a:r>
              <a:rPr lang="en-GB" dirty="0"/>
              <a:t> </a:t>
            </a:r>
            <a:r>
              <a:rPr lang="en-GB" dirty="0" err="1"/>
              <a:t>használjuk</a:t>
            </a:r>
            <a:r>
              <a:rPr lang="en-GB" dirty="0"/>
              <a:t> (</a:t>
            </a:r>
            <a:r>
              <a:rPr lang="en-GB" dirty="0" err="1"/>
              <a:t>később</a:t>
            </a:r>
            <a:r>
              <a:rPr lang="en-GB" dirty="0"/>
              <a:t>).</a:t>
            </a:r>
          </a:p>
          <a:p>
            <a:r>
              <a:rPr lang="en-GB" dirty="0"/>
              <a:t>Adat </a:t>
            </a:r>
            <a:r>
              <a:rPr lang="en-GB" dirty="0" err="1"/>
              <a:t>módosításra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Restful ABAP </a:t>
            </a:r>
            <a:r>
              <a:rPr lang="en-GB" dirty="0" err="1"/>
              <a:t>Programmong</a:t>
            </a:r>
            <a:r>
              <a:rPr lang="en-GB" dirty="0"/>
              <a:t> Model (RAP) </a:t>
            </a:r>
            <a:r>
              <a:rPr lang="en-GB" dirty="0" err="1"/>
              <a:t>eszközkészletét</a:t>
            </a:r>
            <a:r>
              <a:rPr lang="en-GB" dirty="0"/>
              <a:t> </a:t>
            </a:r>
            <a:r>
              <a:rPr lang="en-GB" dirty="0" err="1"/>
              <a:t>használjuk</a:t>
            </a:r>
            <a:r>
              <a:rPr lang="en-GB" dirty="0"/>
              <a:t>. </a:t>
            </a:r>
            <a:r>
              <a:rPr lang="en-GB" dirty="0" err="1"/>
              <a:t>Ez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része</a:t>
            </a:r>
            <a:r>
              <a:rPr lang="en-GB" dirty="0"/>
              <a:t> a </a:t>
            </a:r>
            <a:r>
              <a:rPr lang="en-GB" dirty="0" err="1"/>
              <a:t>tananyagnak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086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65D4C-38F6-443D-86B2-A6B8C806A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A384E-289B-45CE-AAF4-7A7E179DF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Saját helyi adatterülettel rendelkeznek</a:t>
            </a:r>
          </a:p>
          <a:p>
            <a:pPr lvl="1"/>
            <a:r>
              <a:rPr lang="hu-HU" dirty="0"/>
              <a:t>Szubrutinok</a:t>
            </a:r>
          </a:p>
          <a:p>
            <a:pPr lvl="1"/>
            <a:r>
              <a:rPr lang="hu-HU" dirty="0"/>
              <a:t>Funkciós modulok</a:t>
            </a:r>
          </a:p>
          <a:p>
            <a:pPr lvl="1"/>
            <a:r>
              <a:rPr lang="hu-HU" dirty="0"/>
              <a:t>Metódusok</a:t>
            </a:r>
          </a:p>
          <a:p>
            <a:pPr marL="4572" lvl="1" indent="0">
              <a:buNone/>
            </a:pPr>
            <a:endParaRPr lang="hu-HU" dirty="0"/>
          </a:p>
          <a:p>
            <a:pPr marL="4572" lvl="1" indent="0">
              <a:buNone/>
            </a:pPr>
            <a:r>
              <a:rPr lang="hu-HU" dirty="0"/>
              <a:t>A program modularizálására szolgálnak.</a:t>
            </a:r>
          </a:p>
          <a:p>
            <a:pPr marL="4572" lvl="1" indent="0">
              <a:buNone/>
            </a:pPr>
            <a:r>
              <a:rPr lang="hu-HU" dirty="0"/>
              <a:t>Metódusokat csak objektum orientált ABAP környezetben használhatunk.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7302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532D4-BF8B-40E9-A71B-F8DEB537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- szubrutin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F7A3D9E-BBE2-4699-B3C3-C5A5A61F94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559" y="2011363"/>
            <a:ext cx="5317156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27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976D-7D77-4125-A4DE-A975179F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53460-7ECD-481F-A079-FDDDCF300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Futtató környezeti szintű entitásokat hozunk itt létre</a:t>
            </a:r>
          </a:p>
          <a:p>
            <a:r>
              <a:rPr lang="hu-HU" dirty="0"/>
              <a:t>Transzportálható objektumok (</a:t>
            </a:r>
            <a:r>
              <a:rPr lang="hu-HU" dirty="0" err="1"/>
              <a:t>lsd</a:t>
            </a:r>
            <a:r>
              <a:rPr lang="hu-HU" dirty="0"/>
              <a:t>. CTS)</a:t>
            </a:r>
          </a:p>
          <a:p>
            <a:r>
              <a:rPr lang="hu-HU" dirty="0"/>
              <a:t>Objektumok két állapotát különbözteti meg</a:t>
            </a:r>
          </a:p>
          <a:p>
            <a:pPr lvl="1"/>
            <a:r>
              <a:rPr lang="hu-HU" dirty="0"/>
              <a:t>Mentett (Inaktív)</a:t>
            </a:r>
          </a:p>
          <a:p>
            <a:pPr lvl="1"/>
            <a:r>
              <a:rPr lang="hu-HU" dirty="0"/>
              <a:t>Aktív</a:t>
            </a:r>
          </a:p>
          <a:p>
            <a:r>
              <a:rPr lang="hu-HU" dirty="0"/>
              <a:t>Széles körben integrált</a:t>
            </a:r>
          </a:p>
          <a:p>
            <a:pPr lvl="1"/>
            <a:r>
              <a:rPr lang="hu-HU" dirty="0"/>
              <a:t>ABAP </a:t>
            </a:r>
            <a:r>
              <a:rPr lang="hu-HU" dirty="0" err="1"/>
              <a:t>interpreter</a:t>
            </a:r>
            <a:endParaRPr lang="hu-HU" dirty="0"/>
          </a:p>
          <a:p>
            <a:pPr lvl="1"/>
            <a:r>
              <a:rPr lang="hu-HU" dirty="0"/>
              <a:t>ABAP eszközök</a:t>
            </a:r>
          </a:p>
          <a:p>
            <a:pPr lvl="1"/>
            <a:r>
              <a:rPr lang="hu-HU" dirty="0"/>
              <a:t>Képernyő rajzoló</a:t>
            </a:r>
          </a:p>
          <a:p>
            <a:endParaRPr lang="en-US" dirty="0"/>
          </a:p>
        </p:txBody>
      </p:sp>
      <p:pic>
        <p:nvPicPr>
          <p:cNvPr id="4" name="Picture 2" descr="https://help.sap.com/saphelp_nw73ehp1/helpdata/en/cf/21ea0b446011d189700000e8322d00/loiod88f9389ef6e44abb86fd330205666b1_LowRes.png">
            <a:extLst>
              <a:ext uri="{FF2B5EF4-FFF2-40B4-BE49-F238E27FC236}">
                <a16:creationId xmlns:a16="http://schemas.microsoft.com/office/drawing/2014/main" id="{10665796-EF83-4C3D-AB99-AB0079D39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945" y="2388430"/>
            <a:ext cx="4663126" cy="349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D97D8F-21A2-4256-B956-E9C8FA037E86}"/>
              </a:ext>
            </a:extLst>
          </p:cNvPr>
          <p:cNvSpPr txBox="1"/>
          <p:nvPr/>
        </p:nvSpPr>
        <p:spPr>
          <a:xfrm>
            <a:off x="7798776" y="5819020"/>
            <a:ext cx="3631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i="1" dirty="0"/>
              <a:t>Forrás: </a:t>
            </a:r>
            <a:r>
              <a:rPr lang="en-US" sz="1200" i="1" dirty="0"/>
              <a:t>https://help.sap.com/saphelp_nw73ehp1/helpdata/en/cf/21ea0b446011d189700000e8322d00/frameset.htm</a:t>
            </a:r>
          </a:p>
        </p:txBody>
      </p:sp>
    </p:spTree>
    <p:extLst>
      <p:ext uri="{BB962C8B-B14F-4D97-AF65-F5344CB8AC3E}">
        <p14:creationId xmlns:p14="http://schemas.microsoft.com/office/powerpoint/2010/main" val="31553978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A21ED-3137-4D6A-A9EB-0C951C6E1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– funkciós modul</a:t>
            </a:r>
            <a:endParaRPr lang="en-GB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370ADE1-0BDD-459D-A55E-2FB3CD0355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559" y="2011363"/>
            <a:ext cx="5317156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6115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9B52-4ED4-46A7-9F68-095B9E67E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– metódus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224BFB9-01E3-4EBD-A9F0-D1DBE01498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57" y="2011363"/>
            <a:ext cx="4726361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412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A536-D680-4820-8422-E5616455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0C1C7-AD1F-4047-AAE8-02C287E97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FORM</a:t>
            </a:r>
            <a:r>
              <a:rPr lang="hu-HU" dirty="0"/>
              <a:t> &lt;név&gt; &lt;interfész definíciója&gt;.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  &lt;feldolgozási blokk&gt;.</a:t>
            </a:r>
            <a:endParaRPr lang="en-US" dirty="0"/>
          </a:p>
          <a:p>
            <a:pPr marL="109728" indent="0">
              <a:buNone/>
            </a:pPr>
            <a:r>
              <a:rPr lang="hu-HU" b="1" dirty="0"/>
              <a:t>ENDFORM</a:t>
            </a:r>
            <a:r>
              <a:rPr lang="hu-HU" dirty="0"/>
              <a:t>.</a:t>
            </a:r>
          </a:p>
          <a:p>
            <a:endParaRPr lang="hu-HU" dirty="0"/>
          </a:p>
          <a:p>
            <a:r>
              <a:rPr lang="hu-HU" dirty="0"/>
              <a:t>A szubrutin a főprogrammal, vagy más szubrutinnal nem lapolódhat át.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0088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C766F-448B-4D77-8F39-8125DF1A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560A1-06DB-4C59-A3A5-3B47A75A2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szubrutin paraméterei lehetnek</a:t>
            </a:r>
          </a:p>
          <a:p>
            <a:pPr lvl="1"/>
            <a:r>
              <a:rPr lang="hu-HU" b="1" dirty="0"/>
              <a:t>Érték szerint átadva</a:t>
            </a:r>
            <a:r>
              <a:rPr lang="hu-HU" dirty="0"/>
              <a:t>, mely esetben az felhívó helyen megadott érték átmásolásra kerül és a szubrutinnak nincs hatása a meghívó helyre</a:t>
            </a:r>
          </a:p>
          <a:p>
            <a:pPr marL="411480" lvl="1" indent="0" algn="ctr">
              <a:buNone/>
            </a:pPr>
            <a:r>
              <a:rPr lang="hu-HU" b="1" dirty="0"/>
              <a:t>USING value(par)</a:t>
            </a:r>
          </a:p>
          <a:p>
            <a:pPr lvl="1"/>
            <a:r>
              <a:rPr lang="hu-HU" b="1" dirty="0"/>
              <a:t>Cím szerint átadva</a:t>
            </a:r>
            <a:r>
              <a:rPr lang="hu-HU" dirty="0"/>
              <a:t>, mely esetben a szubrutinban történő paraméter értékváltoztatás a felhívó helyen definiált változón megy végbe.</a:t>
            </a:r>
          </a:p>
          <a:p>
            <a:pPr marL="411480" lvl="1" indent="0" algn="ctr">
              <a:buNone/>
            </a:pPr>
            <a:r>
              <a:rPr lang="hu-HU" b="1" dirty="0"/>
              <a:t>USING parameter</a:t>
            </a:r>
          </a:p>
          <a:p>
            <a:pPr marL="411480" lvl="1" indent="0" algn="ctr">
              <a:buNone/>
            </a:pPr>
            <a:r>
              <a:rPr lang="hu-HU" b="1" dirty="0"/>
              <a:t>CHANGING parameter</a:t>
            </a:r>
          </a:p>
          <a:p>
            <a:pPr lvl="1"/>
            <a:r>
              <a:rPr lang="hu-HU" b="1" dirty="0"/>
              <a:t>Visszatéréskori értékadás</a:t>
            </a:r>
            <a:endParaRPr lang="hu-HU" dirty="0"/>
          </a:p>
          <a:p>
            <a:pPr marL="411480" lvl="1" indent="0" algn="ctr">
              <a:buNone/>
            </a:pPr>
            <a:r>
              <a:rPr lang="hu-HU" b="1" dirty="0"/>
              <a:t>CHANGING value(parameter)</a:t>
            </a:r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82789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0C55D-E7B3-466E-8D8A-9A476A9F3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0A40B-6E03-4192-AA9D-244256581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FORM</a:t>
            </a:r>
            <a:r>
              <a:rPr lang="hu-HU" dirty="0"/>
              <a:t> calc_percent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</a:t>
            </a:r>
            <a:r>
              <a:rPr lang="hu-HU" b="1" dirty="0"/>
              <a:t>USING</a:t>
            </a: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hu-HU" dirty="0"/>
              <a:t>		value(f_ertek)	</a:t>
            </a:r>
            <a:r>
              <a:rPr lang="hu-HU" b="1" dirty="0"/>
              <a:t>TYPE</a:t>
            </a:r>
            <a:r>
              <a:rPr lang="hu-HU" dirty="0"/>
              <a:t> i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value(f_osszeg)	</a:t>
            </a:r>
            <a:r>
              <a:rPr lang="hu-HU" b="1" dirty="0"/>
              <a:t>TYPE</a:t>
            </a:r>
            <a:r>
              <a:rPr lang="hu-HU" dirty="0"/>
              <a:t> i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</a:t>
            </a:r>
            <a:r>
              <a:rPr lang="hu-HU" b="1" dirty="0"/>
              <a:t>CHANGING</a:t>
            </a: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hu-HU" dirty="0"/>
              <a:t>		value(f_szazalek_lab)	</a:t>
            </a:r>
            <a:r>
              <a:rPr lang="hu-HU" b="1" dirty="0"/>
              <a:t>TYPE</a:t>
            </a:r>
            <a:r>
              <a:rPr lang="hu-HU" dirty="0"/>
              <a:t> p </a:t>
            </a:r>
            <a:r>
              <a:rPr lang="hu-HU" b="1" dirty="0"/>
              <a:t>DECIMALS</a:t>
            </a:r>
            <a:r>
              <a:rPr lang="hu-HU" dirty="0"/>
              <a:t> 2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	f_nincsis		</a:t>
            </a:r>
            <a:r>
              <a:rPr lang="hu-HU" b="1" dirty="0"/>
              <a:t>TYPE</a:t>
            </a:r>
            <a:r>
              <a:rPr lang="hu-HU" dirty="0"/>
              <a:t> </a:t>
            </a:r>
            <a:r>
              <a:rPr lang="hu-HU" b="1" dirty="0">
                <a:solidFill>
                  <a:srgbClr val="FF0000"/>
                </a:solidFill>
              </a:rPr>
              <a:t>ANY</a:t>
            </a:r>
            <a:r>
              <a:rPr lang="hu-HU" dirty="0"/>
              <a:t>.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f_szazalek_lab = f_ertek * 100 / f_osszeg.</a:t>
            </a:r>
            <a:endParaRPr lang="en-US" dirty="0"/>
          </a:p>
          <a:p>
            <a:pPr marL="109728" indent="0">
              <a:buNone/>
            </a:pPr>
            <a:r>
              <a:rPr lang="hu-HU" b="1" dirty="0"/>
              <a:t>ENDFORM</a:t>
            </a:r>
            <a:r>
              <a:rPr lang="hu-H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569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2B4E-ED5B-4928-8E9B-5FED98EC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E24CB-C762-4CBD-811E-1D0CB07B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PERFORM </a:t>
            </a:r>
            <a:r>
              <a:rPr lang="hu-HU" dirty="0"/>
              <a:t>&lt;szubrutin-név&gt; &lt;aktuális paraméterek&gt; 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PERFORM </a:t>
            </a:r>
            <a:r>
              <a:rPr lang="hu-HU" dirty="0"/>
              <a:t>calc_percent </a:t>
            </a:r>
            <a:br>
              <a:rPr lang="hu-HU" dirty="0"/>
            </a:br>
            <a:r>
              <a:rPr lang="hu-HU" dirty="0"/>
              <a:t>	</a:t>
            </a:r>
            <a:r>
              <a:rPr lang="hu-HU" b="1" dirty="0"/>
              <a:t>USING </a:t>
            </a:r>
            <a:r>
              <a:rPr lang="hu-HU" dirty="0"/>
              <a:t>2 4 </a:t>
            </a:r>
            <a:br>
              <a:rPr lang="hu-HU" dirty="0"/>
            </a:br>
            <a:r>
              <a:rPr lang="hu-HU" dirty="0"/>
              <a:t>	</a:t>
            </a:r>
            <a:r>
              <a:rPr lang="hu-HU" b="1" dirty="0"/>
              <a:t>CHANGING </a:t>
            </a:r>
            <a:r>
              <a:rPr lang="hu-HU" dirty="0"/>
              <a:t>szazalek nincsval.	</a:t>
            </a:r>
            <a:br>
              <a:rPr lang="hu-HU" dirty="0"/>
            </a:br>
            <a:endParaRPr lang="en-US" dirty="0"/>
          </a:p>
          <a:p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0772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737F0-C3EC-CF22-1EB8-B73BBE8C7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72D9E-C16C-59F5-0B4D-7457F2C4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82CFF-5BF5-301C-C957-69C946518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Csak elméleti tudás, gyakorlatban szubrutinokat már nem használunk. Elavult (</a:t>
            </a:r>
            <a:r>
              <a:rPr lang="hu-HU" b="1" dirty="0" err="1"/>
              <a:t>Obsolete</a:t>
            </a:r>
            <a:r>
              <a:rPr lang="hu-HU" b="1" dirty="0"/>
              <a:t>).</a:t>
            </a:r>
            <a:br>
              <a:rPr lang="hu-HU" dirty="0"/>
            </a:br>
            <a:endParaRPr lang="en-US" dirty="0"/>
          </a:p>
          <a:p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5339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5A16-6262-17D4-17DC-F91F20B9B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Funkciós csoportok, Funkciós modulok</a:t>
            </a:r>
            <a:endParaRPr lang="en-GB" dirty="0"/>
          </a:p>
        </p:txBody>
      </p:sp>
      <p:pic>
        <p:nvPicPr>
          <p:cNvPr id="1026" name="Picture 2" descr="Function Groups (SAP Library - ABAP Programming (BC-ABA))">
            <a:extLst>
              <a:ext uri="{FF2B5EF4-FFF2-40B4-BE49-F238E27FC236}">
                <a16:creationId xmlns:a16="http://schemas.microsoft.com/office/drawing/2014/main" id="{8C4F5AE0-96FE-4EB4-69A8-2C185F360A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87" y="2080419"/>
            <a:ext cx="544830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5527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modulokat fogja össze</a:t>
            </a:r>
          </a:p>
          <a:p>
            <a:r>
              <a:rPr lang="hu-HU" dirty="0"/>
              <a:t>Egy funkciós modul egy funkciós csoporthoz tartozik (kötelezően)</a:t>
            </a:r>
          </a:p>
          <a:p>
            <a:r>
              <a:rPr lang="hu-HU" dirty="0"/>
              <a:t>Az egy </a:t>
            </a:r>
            <a:r>
              <a:rPr lang="hu-HU"/>
              <a:t>funkciós csoport </a:t>
            </a:r>
            <a:r>
              <a:rPr lang="hu-HU" dirty="0"/>
              <a:t>tartozó funkciós modulok rendelkezhetnek közös adatterülettel. Ez a közös adatterület funkciós modul hívások között is őrzi az állapotát.</a:t>
            </a:r>
          </a:p>
          <a:p>
            <a:r>
              <a:rPr lang="hu-HU" dirty="0"/>
              <a:t>A funkciós csoportot meghívni nem lehet, csak a funkciós modulokat</a:t>
            </a:r>
          </a:p>
          <a:p>
            <a:r>
              <a:rPr lang="hu-HU" dirty="0"/>
              <a:t>Ha legalább egy funkciós modult meghívtak a funkciós csoportból, akkor a fő program sessionjébe a teljes csoport betöltésre kerül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90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Kitekintés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csoportot milyen objektum orientált fogalomnak feleltethetnénk meg?</a:t>
            </a:r>
          </a:p>
          <a:p>
            <a:r>
              <a:rPr lang="hu-HU" dirty="0"/>
              <a:t>Ilyen szempontból a funkciós modult minek feleltethetnénk meg?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4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A411-682A-400B-8707-C257B132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Adatszótár objektum típusok</a:t>
            </a:r>
            <a:endParaRPr lang="en-US" dirty="0"/>
          </a:p>
        </p:txBody>
      </p:sp>
      <p:pic>
        <p:nvPicPr>
          <p:cNvPr id="4" name="Picture 2" descr="https://help.sap.com/saphelp_nw73ehp1/helpdata/en/cf/21ede5446011d189700000e8322d00/loio9a86c113b02e43fb98bad19a4cfe36eb_LowRes.png">
            <a:extLst>
              <a:ext uri="{FF2B5EF4-FFF2-40B4-BE49-F238E27FC236}">
                <a16:creationId xmlns:a16="http://schemas.microsoft.com/office/drawing/2014/main" id="{5D91611A-EA00-453B-8DF0-DD9EDEB7E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269" y="1896111"/>
            <a:ext cx="5524498" cy="414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7527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csoportot az ABAP </a:t>
            </a:r>
            <a:r>
              <a:rPr lang="hu-HU" dirty="0" err="1"/>
              <a:t>Workbench</a:t>
            </a:r>
            <a:r>
              <a:rPr lang="hu-HU" dirty="0"/>
              <a:t> eszközben tudunk létrehozni.</a:t>
            </a:r>
          </a:p>
          <a:p>
            <a:r>
              <a:rPr lang="hu-HU" dirty="0"/>
              <a:t>Nevezéktanára az ismert konvenciók érvényesek</a:t>
            </a:r>
          </a:p>
          <a:p>
            <a:pPr lvl="1"/>
            <a:r>
              <a:rPr lang="hu-HU" dirty="0"/>
              <a:t>Gyakorlat során Z, vagy Y kezdőbetűvel hozzunk létre funkciós csoportokat</a:t>
            </a:r>
          </a:p>
          <a:p>
            <a:pPr lvl="1"/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0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Minden funkciós modul pontosan egy funkciós csoporthoz tartozik</a:t>
            </a:r>
          </a:p>
          <a:p>
            <a:r>
              <a:rPr lang="hu-HU" dirty="0"/>
              <a:t>A funkciós modulok egy közös névtéren osztoznak, így két funkciós modulnak nem lehet ugyanaz a neve (hiába más funkciós csoporthoz tartozik)</a:t>
            </a:r>
          </a:p>
          <a:p>
            <a:pPr lvl="1"/>
            <a:r>
              <a:rPr lang="hu-HU" dirty="0"/>
              <a:t>Kitekintés: Milyen különbséget jelent ez, ha a bemutatott objektum orientált analógia szempontjából?</a:t>
            </a:r>
          </a:p>
          <a:p>
            <a:r>
              <a:rPr lang="hu-HU" dirty="0"/>
              <a:t>Funkciós modul részei</a:t>
            </a:r>
          </a:p>
          <a:p>
            <a:pPr lvl="1"/>
            <a:r>
              <a:rPr lang="hu-HU" dirty="0"/>
              <a:t>Adminisztrációs adatok</a:t>
            </a:r>
          </a:p>
          <a:p>
            <a:pPr lvl="1"/>
            <a:r>
              <a:rPr lang="hu-HU" dirty="0"/>
              <a:t>Interfész definíció</a:t>
            </a:r>
          </a:p>
          <a:p>
            <a:pPr lvl="1"/>
            <a:r>
              <a:rPr lang="hu-HU" dirty="0"/>
              <a:t>Kivételek</a:t>
            </a:r>
          </a:p>
          <a:p>
            <a:pPr lvl="1"/>
            <a:r>
              <a:rPr lang="hu-HU" dirty="0"/>
              <a:t>Forráskód</a:t>
            </a:r>
          </a:p>
          <a:p>
            <a:pPr lvl="1"/>
            <a:r>
              <a:rPr lang="hu-HU" dirty="0"/>
              <a:t>Dokumentáció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/>
              <a:t>Import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</a:t>
            </a:r>
          </a:p>
          <a:p>
            <a:pPr lvl="2"/>
            <a:r>
              <a:rPr lang="hu-HU" dirty="0"/>
              <a:t>Rendelkezhet kezdő értékkel</a:t>
            </a:r>
          </a:p>
          <a:p>
            <a:pPr lvl="1"/>
            <a:r>
              <a:rPr lang="hu-HU" dirty="0"/>
              <a:t>Export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A funkciós modul adhat vissza értéket a felhívó program számára</a:t>
            </a:r>
          </a:p>
          <a:p>
            <a:pPr lvl="2"/>
            <a:r>
              <a:rPr lang="hu-HU" dirty="0"/>
              <a:t>Nem kötelező átvenni a felhívó oldalon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 err="1"/>
              <a:t>Changing</a:t>
            </a:r>
            <a:r>
              <a:rPr lang="hu-HU" dirty="0"/>
              <a:t>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opcionális, rendelkezhet kezdő értékkel</a:t>
            </a:r>
          </a:p>
          <a:p>
            <a:pPr lvl="2"/>
            <a:r>
              <a:rPr lang="hu-HU" dirty="0"/>
              <a:t>A funkciós modul változathat az értéken</a:t>
            </a:r>
          </a:p>
          <a:p>
            <a:pPr lvl="1"/>
            <a:r>
              <a:rPr lang="hu-HU" dirty="0"/>
              <a:t>Tábla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Átadása mindig cím szerint történik</a:t>
            </a:r>
          </a:p>
          <a:p>
            <a:pPr lvl="2"/>
            <a:r>
              <a:rPr lang="hu-HU" dirty="0"/>
              <a:t>Ma már csak nagyon ritka esetben használjuk (</a:t>
            </a:r>
            <a:r>
              <a:rPr lang="hu-HU" dirty="0" err="1"/>
              <a:t>obsolete</a:t>
            </a:r>
            <a:r>
              <a:rPr lang="hu-H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9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</a:t>
            </a:r>
            <a:br>
              <a:rPr lang="hu-HU" dirty="0"/>
            </a:br>
            <a:r>
              <a:rPr lang="hu-HU" dirty="0"/>
              <a:t>Elnevezési konvenciók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modulok paramétereit konvencionálisan az alábbi módon definiáljuk:</a:t>
            </a:r>
          </a:p>
          <a:p>
            <a:pPr lvl="1"/>
            <a:r>
              <a:rPr lang="hu-HU" dirty="0"/>
              <a:t>&lt;paraméter jellege&gt;&lt;paraméter típusa&gt;_&lt;paraméter neve&gt;, ahol</a:t>
            </a:r>
          </a:p>
          <a:p>
            <a:pPr lvl="2"/>
            <a:r>
              <a:rPr lang="hu-HU" dirty="0"/>
              <a:t>Paraméter jellege:</a:t>
            </a:r>
          </a:p>
          <a:p>
            <a:pPr lvl="3"/>
            <a:r>
              <a:rPr lang="hu-HU" dirty="0"/>
              <a:t>I – Import</a:t>
            </a:r>
          </a:p>
          <a:p>
            <a:pPr lvl="3"/>
            <a:r>
              <a:rPr lang="hu-HU" dirty="0"/>
              <a:t>E – Export</a:t>
            </a:r>
          </a:p>
          <a:p>
            <a:pPr lvl="3"/>
            <a:r>
              <a:rPr lang="hu-HU" dirty="0"/>
              <a:t>C – </a:t>
            </a:r>
            <a:r>
              <a:rPr lang="hu-HU" dirty="0" err="1"/>
              <a:t>Changing</a:t>
            </a:r>
            <a:r>
              <a:rPr lang="hu-HU" dirty="0"/>
              <a:t>/</a:t>
            </a:r>
            <a:r>
              <a:rPr lang="hu-HU" dirty="0" err="1"/>
              <a:t>Table</a:t>
            </a:r>
            <a:endParaRPr lang="hu-HU" dirty="0"/>
          </a:p>
          <a:p>
            <a:pPr lvl="2"/>
            <a:r>
              <a:rPr lang="hu-HU" dirty="0"/>
              <a:t>Paraméter típusa:</a:t>
            </a:r>
          </a:p>
          <a:p>
            <a:pPr lvl="3"/>
            <a:r>
              <a:rPr lang="hu-HU" dirty="0"/>
              <a:t>V – Változó</a:t>
            </a:r>
          </a:p>
          <a:p>
            <a:pPr lvl="3"/>
            <a:r>
              <a:rPr lang="hu-HU" dirty="0"/>
              <a:t>S – Struktúra</a:t>
            </a:r>
          </a:p>
          <a:p>
            <a:pPr lvl="3"/>
            <a:r>
              <a:rPr lang="hu-HU" dirty="0"/>
              <a:t>T – Táblázat</a:t>
            </a:r>
          </a:p>
        </p:txBody>
      </p:sp>
    </p:spTree>
    <p:extLst>
      <p:ext uri="{BB962C8B-B14F-4D97-AF65-F5344CB8AC3E}">
        <p14:creationId xmlns:p14="http://schemas.microsoft.com/office/powerpoint/2010/main" val="410393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kivételek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Rendellenes, vagy hibás állapotot jelezhet a felhívó program számára</a:t>
            </a:r>
          </a:p>
          <a:p>
            <a:r>
              <a:rPr lang="hu-HU" dirty="0"/>
              <a:t>Normál visszatérés helyett a program kivételt jelezhet</a:t>
            </a:r>
          </a:p>
          <a:p>
            <a:r>
              <a:rPr lang="hu-HU" dirty="0"/>
              <a:t>Utasítása: </a:t>
            </a:r>
          </a:p>
          <a:p>
            <a:pPr marL="109728" indent="0">
              <a:buNone/>
            </a:pPr>
            <a:r>
              <a:rPr lang="hu-HU" dirty="0"/>
              <a:t>RAISE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pPr marL="109728" indent="0">
              <a:buNone/>
            </a:pPr>
            <a:r>
              <a:rPr lang="hu-HU" dirty="0"/>
              <a:t>vagy</a:t>
            </a:r>
          </a:p>
          <a:p>
            <a:pPr marL="109728" indent="0">
              <a:buNone/>
            </a:pPr>
            <a:r>
              <a:rPr lang="hu-HU" dirty="0"/>
              <a:t>MESSAGE …. RAISING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r>
              <a:rPr lang="hu-HU" dirty="0"/>
              <a:t>A modul futtatása után a </a:t>
            </a:r>
            <a:r>
              <a:rPr lang="hu-HU" dirty="0" err="1"/>
              <a:t>sy-subrc</a:t>
            </a:r>
            <a:r>
              <a:rPr lang="hu-HU" dirty="0"/>
              <a:t> értéke az </a:t>
            </a:r>
            <a:r>
              <a:rPr lang="hu-HU" dirty="0" err="1"/>
              <a:t>exception</a:t>
            </a:r>
            <a:r>
              <a:rPr lang="hu-HU" dirty="0"/>
              <a:t> értéke szerint kerül beállításra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i="1" dirty="0"/>
              <a:t>Megjegyzés: Ne keverjük majd össze az objektum-orientált kivételkezeléssel!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Forráskód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 forráskódja a FUNCTION &lt;név&gt;.  és az ENDFUNCTION. utasítások között hozható létre.</a:t>
            </a:r>
          </a:p>
          <a:p>
            <a:pPr lvl="1"/>
            <a:r>
              <a:rPr lang="hu-HU" dirty="0"/>
              <a:t>Megjegyzése a szerkesztésre használt tranzakció automatikusan létrehozza.</a:t>
            </a:r>
          </a:p>
          <a:p>
            <a:r>
              <a:rPr lang="hu-HU" dirty="0"/>
              <a:t>Forráskódban a paraméterekre a nevükkel hivatkozunk.</a:t>
            </a:r>
          </a:p>
        </p:txBody>
      </p:sp>
    </p:spTree>
    <p:extLst>
      <p:ext uri="{BB962C8B-B14F-4D97-AF65-F5344CB8AC3E}">
        <p14:creationId xmlns:p14="http://schemas.microsoft.com/office/powerpoint/2010/main" val="333397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ABAP Workbench: </a:t>
            </a:r>
            <a:r>
              <a:rPr lang="hu-HU" dirty="0"/>
              <a:t>Tranzakció: SE37, illetve SE80 (integráltan)</a:t>
            </a:r>
            <a:endParaRPr lang="en-GB" dirty="0"/>
          </a:p>
          <a:p>
            <a:r>
              <a:rPr lang="en-GB" dirty="0"/>
              <a:t>ABAP on cloud: New object -&gt; Function Module. ADT-ben a </a:t>
            </a:r>
            <a:r>
              <a:rPr lang="en-GB" dirty="0" err="1"/>
              <a:t>funkció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nevét</a:t>
            </a:r>
            <a:r>
              <a:rPr lang="en-GB" dirty="0"/>
              <a:t> Z_, </a:t>
            </a:r>
            <a:r>
              <a:rPr lang="en-GB" dirty="0" err="1"/>
              <a:t>vagy</a:t>
            </a:r>
            <a:r>
              <a:rPr lang="en-GB" dirty="0"/>
              <a:t> Y_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kezdeni</a:t>
            </a:r>
            <a:r>
              <a:rPr lang="en-GB" dirty="0"/>
              <a:t>!</a:t>
            </a:r>
          </a:p>
          <a:p>
            <a:r>
              <a:rPr lang="en-GB" dirty="0"/>
              <a:t>ABAP on cloud: A </a:t>
            </a:r>
            <a:r>
              <a:rPr lang="en-GB" dirty="0" err="1"/>
              <a:t>funkciós</a:t>
            </a:r>
            <a:r>
              <a:rPr lang="en-GB" dirty="0"/>
              <a:t> module </a:t>
            </a:r>
            <a:r>
              <a:rPr lang="en-GB" dirty="0" err="1"/>
              <a:t>interfészét</a:t>
            </a:r>
            <a:r>
              <a:rPr lang="en-GB" dirty="0"/>
              <a:t> </a:t>
            </a:r>
            <a:r>
              <a:rPr lang="en-GB" dirty="0" err="1"/>
              <a:t>csak</a:t>
            </a:r>
            <a:r>
              <a:rPr lang="en-GB" dirty="0"/>
              <a:t> </a:t>
            </a:r>
            <a:r>
              <a:rPr lang="en-GB" dirty="0" err="1"/>
              <a:t>forráskód</a:t>
            </a:r>
            <a:r>
              <a:rPr lang="en-GB" dirty="0"/>
              <a:t> </a:t>
            </a:r>
            <a:r>
              <a:rPr lang="en-GB" dirty="0" err="1"/>
              <a:t>nézetben</a:t>
            </a:r>
            <a:r>
              <a:rPr lang="en-GB" dirty="0"/>
              <a:t> </a:t>
            </a:r>
            <a:r>
              <a:rPr lang="en-GB" dirty="0" err="1"/>
              <a:t>hozhatjuk</a:t>
            </a:r>
            <a:r>
              <a:rPr lang="en-GB" dirty="0"/>
              <a:t> </a:t>
            </a:r>
            <a:r>
              <a:rPr lang="en-GB" dirty="0" err="1"/>
              <a:t>létre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32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2738-BC7D-E638-C54D-96CAF8BA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felhívása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736D-1B47-83E6-ADD5-7E5096358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CALL FUNCTION ‘</a:t>
            </a:r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neve’</a:t>
            </a:r>
          </a:p>
          <a:p>
            <a:pPr lvl="1"/>
            <a:r>
              <a:rPr lang="en-GB" dirty="0"/>
              <a:t>EXPORTING</a:t>
            </a:r>
            <a:br>
              <a:rPr lang="en-GB" dirty="0"/>
            </a:br>
            <a:r>
              <a:rPr lang="en-GB" dirty="0"/>
              <a:t>   export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IMPORTING</a:t>
            </a:r>
            <a:br>
              <a:rPr lang="en-GB" dirty="0"/>
            </a:br>
            <a:r>
              <a:rPr lang="en-GB" dirty="0"/>
              <a:t>   import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CHANGING</a:t>
            </a:r>
            <a:br>
              <a:rPr lang="en-GB" dirty="0"/>
            </a:br>
            <a:r>
              <a:rPr lang="en-GB" dirty="0"/>
              <a:t>   </a:t>
            </a:r>
            <a:r>
              <a:rPr lang="en-GB" dirty="0" err="1"/>
              <a:t>változásra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TABLES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EXCEPTIONS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lekezelt</a:t>
            </a:r>
            <a:r>
              <a:rPr lang="en-GB" dirty="0"/>
              <a:t> </a:t>
            </a:r>
            <a:r>
              <a:rPr lang="en-GB" dirty="0" err="1"/>
              <a:t>kivételek</a:t>
            </a:r>
            <a:r>
              <a:rPr lang="en-GB" dirty="0"/>
              <a:t> </a:t>
            </a:r>
            <a:r>
              <a:rPr lang="en-GB" dirty="0" err="1"/>
              <a:t>listája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870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775C2-3311-46B5-90C5-E3E3E715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Domain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756D0-78DE-431C-8ECB-81FFB1894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domain</a:t>
            </a:r>
            <a:r>
              <a:rPr lang="hu-HU" dirty="0"/>
              <a:t> meghatároz egy típust és egy értékkészletet</a:t>
            </a:r>
          </a:p>
          <a:p>
            <a:pPr lvl="1"/>
            <a:r>
              <a:rPr lang="hu-HU" dirty="0"/>
              <a:t>Kimeneti hosszt</a:t>
            </a:r>
          </a:p>
          <a:p>
            <a:pPr lvl="1"/>
            <a:r>
              <a:rPr lang="hu-HU" dirty="0"/>
              <a:t>Opcionálisan negatív értéktartomány jelölést</a:t>
            </a:r>
          </a:p>
          <a:p>
            <a:r>
              <a:rPr lang="hu-HU" dirty="0"/>
              <a:t>Az értékkészlet lehet:</a:t>
            </a:r>
          </a:p>
          <a:p>
            <a:pPr lvl="1"/>
            <a:r>
              <a:rPr lang="hu-HU" dirty="0"/>
              <a:t>Felsorolt diszkrét értékek halmaza</a:t>
            </a:r>
          </a:p>
          <a:p>
            <a:pPr lvl="1"/>
            <a:r>
              <a:rPr lang="hu-HU" dirty="0"/>
              <a:t>Adatbázis tábla aktuális tartalma szerint ellenőrzött (</a:t>
            </a:r>
            <a:r>
              <a:rPr lang="hu-HU" dirty="0" err="1"/>
              <a:t>value</a:t>
            </a:r>
            <a:r>
              <a:rPr lang="hu-HU" dirty="0"/>
              <a:t> </a:t>
            </a:r>
            <a:r>
              <a:rPr lang="hu-HU" dirty="0" err="1"/>
              <a:t>table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Nem limitált, a típusnak megfelelő halmazból származó</a:t>
            </a:r>
          </a:p>
          <a:p>
            <a:r>
              <a:rPr lang="hu-HU" dirty="0"/>
              <a:t>Rendelkezhet konverziós eljárással, mely a megjelenítési formátumot belső formátummá alakítja és vissza.</a:t>
            </a:r>
          </a:p>
          <a:p>
            <a:endParaRPr lang="hu-HU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6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3643-534A-4358-BD21-4753B518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Data </a:t>
            </a:r>
            <a:r>
              <a:rPr lang="hu-HU" dirty="0" err="1"/>
              <a:t>element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5C18C-446F-447D-ADBE-2F3BFE74C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Szemantikai tartalmat ír le</a:t>
            </a:r>
          </a:p>
          <a:p>
            <a:r>
              <a:rPr lang="hu-HU" dirty="0"/>
              <a:t>Vagy elemi típust, vagy referencia típust határoz meg (</a:t>
            </a:r>
            <a:r>
              <a:rPr lang="hu-HU" i="1" dirty="0"/>
              <a:t>ABAP OO, később</a:t>
            </a:r>
            <a:r>
              <a:rPr lang="hu-HU" dirty="0"/>
              <a:t>)</a:t>
            </a:r>
          </a:p>
          <a:p>
            <a:r>
              <a:rPr lang="hu-HU" dirty="0"/>
              <a:t>Elemi típus esetén hivatkozhat</a:t>
            </a:r>
          </a:p>
          <a:p>
            <a:pPr lvl="1"/>
            <a:r>
              <a:rPr lang="hu-HU" dirty="0"/>
              <a:t>Beépített típusra</a:t>
            </a:r>
          </a:p>
          <a:p>
            <a:pPr lvl="1"/>
            <a:r>
              <a:rPr lang="hu-HU" dirty="0" err="1"/>
              <a:t>Domainre</a:t>
            </a:r>
            <a:endParaRPr lang="hu-HU" dirty="0"/>
          </a:p>
          <a:p>
            <a:r>
              <a:rPr lang="hu-HU" dirty="0"/>
              <a:t>Kötelezően kiegészítendő mezőleíró információval</a:t>
            </a:r>
          </a:p>
          <a:p>
            <a:r>
              <a:rPr lang="hu-HU" dirty="0"/>
              <a:t>Kiegészíthető dokumentációval (mező F1 </a:t>
            </a:r>
            <a:r>
              <a:rPr lang="hu-HU" dirty="0" err="1"/>
              <a:t>help</a:t>
            </a:r>
            <a:r>
              <a:rPr lang="hu-HU" dirty="0"/>
              <a:t>)</a:t>
            </a:r>
          </a:p>
          <a:p>
            <a:r>
              <a:rPr lang="hu-HU" dirty="0"/>
              <a:t>Keresési segítséggel kiegészíthető</a:t>
            </a:r>
          </a:p>
          <a:p>
            <a:endParaRPr lang="hu-HU" dirty="0"/>
          </a:p>
          <a:p>
            <a:pPr marL="411480" lvl="1" indent="0">
              <a:buNone/>
            </a:pPr>
            <a:endParaRPr lang="hu-H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086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7B02A-BBDF-47A7-BE77-BC988B46E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61F5C-B119-40F1-BB70-70F443236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Összetett adatstruktúrák leírására használjuk</a:t>
            </a:r>
          </a:p>
          <a:p>
            <a:r>
              <a:rPr lang="hu-HU" dirty="0"/>
              <a:t>Attribútumokból épül fel, mely komponensekre hivatkoznak. Komponens lehet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Struktúra</a:t>
            </a:r>
          </a:p>
          <a:p>
            <a:pPr lvl="1"/>
            <a:r>
              <a:rPr lang="hu-HU" dirty="0"/>
              <a:t>Táblatípus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16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7D35-D74E-4619-8E61-CA0E6AD8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6A8EA-A37E-455A-BF67-0FBC246F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3 típust különböztetünk meg</a:t>
            </a:r>
          </a:p>
          <a:p>
            <a:r>
              <a:rPr lang="hu-HU" dirty="0"/>
              <a:t>Egyszerű struktúrák</a:t>
            </a:r>
          </a:p>
          <a:p>
            <a:pPr marL="109728" indent="0">
              <a:buNone/>
            </a:pPr>
            <a:r>
              <a:rPr lang="hu-HU" dirty="0"/>
              <a:t>	Mezői csak elemi típusokra mutatnak</a:t>
            </a:r>
          </a:p>
          <a:p>
            <a:r>
              <a:rPr lang="hu-HU" dirty="0"/>
              <a:t>Beágyazott struktúrák</a:t>
            </a:r>
          </a:p>
          <a:p>
            <a:pPr marL="411480" lvl="1" indent="0">
              <a:buNone/>
            </a:pPr>
            <a:r>
              <a:rPr lang="hu-HU" dirty="0"/>
              <a:t>	Legalább egy mezője egy másik struktúrára mutat (de nem táblatípusra)</a:t>
            </a:r>
          </a:p>
          <a:p>
            <a:r>
              <a:rPr lang="hu-HU" dirty="0"/>
              <a:t>Mélyen beágyazott struktúrák</a:t>
            </a:r>
          </a:p>
          <a:p>
            <a:pPr marL="411480" lvl="1" indent="0">
              <a:buNone/>
            </a:pPr>
            <a:r>
              <a:rPr lang="hu-HU" dirty="0"/>
              <a:t>	A struktúra legalább egy táblatípusra mutat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4635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3113</TotalTime>
  <Words>2456</Words>
  <Application>Microsoft Office PowerPoint</Application>
  <PresentationFormat>Widescreen</PresentationFormat>
  <Paragraphs>383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1" baseType="lpstr">
      <vt:lpstr>Arial</vt:lpstr>
      <vt:lpstr>Calibri Light</vt:lpstr>
      <vt:lpstr>Metropolitan</vt:lpstr>
      <vt:lpstr>SAP  ABAP programozás alapjai</vt:lpstr>
      <vt:lpstr>Beugró</vt:lpstr>
      <vt:lpstr>ABAP adatszótár</vt:lpstr>
      <vt:lpstr>ABAP Adatszótár</vt:lpstr>
      <vt:lpstr>Adatszótár objektum típusok</vt:lpstr>
      <vt:lpstr>Domain</vt:lpstr>
      <vt:lpstr>Data element</vt:lpstr>
      <vt:lpstr>Structures</vt:lpstr>
      <vt:lpstr>Structures</vt:lpstr>
      <vt:lpstr>Structures</vt:lpstr>
      <vt:lpstr>Table types</vt:lpstr>
      <vt:lpstr>Table types</vt:lpstr>
      <vt:lpstr>Table types</vt:lpstr>
      <vt:lpstr>Adatbázis táblák</vt:lpstr>
      <vt:lpstr>Open SQL, ABAP SQL</vt:lpstr>
      <vt:lpstr>Open SQL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SELECT, mint ciklus</vt:lpstr>
      <vt:lpstr>Módosítás</vt:lpstr>
      <vt:lpstr>Logical Unit of Work - LUW</vt:lpstr>
      <vt:lpstr>Logical Unit of Work - LUW</vt:lpstr>
      <vt:lpstr>INSERT</vt:lpstr>
      <vt:lpstr>INSERT</vt:lpstr>
      <vt:lpstr>UPDATE</vt:lpstr>
      <vt:lpstr>UPDATE</vt:lpstr>
      <vt:lpstr>MODIFY</vt:lpstr>
      <vt:lpstr>DELETE</vt:lpstr>
      <vt:lpstr>DELETE</vt:lpstr>
      <vt:lpstr>ABAP on Cloud specialitások</vt:lpstr>
      <vt:lpstr>Eljárások</vt:lpstr>
      <vt:lpstr>Eljárások - szubrutin</vt:lpstr>
      <vt:lpstr>Eljárások – funkciós modul</vt:lpstr>
      <vt:lpstr>Eljárások – metódus</vt:lpstr>
      <vt:lpstr>Szubrutinok</vt:lpstr>
      <vt:lpstr>Szubrutinok</vt:lpstr>
      <vt:lpstr>Szubrutinok</vt:lpstr>
      <vt:lpstr>Szubrutinok</vt:lpstr>
      <vt:lpstr>Szubrutinok</vt:lpstr>
      <vt:lpstr>Funkciós csoportok, Funkciós modulok</vt:lpstr>
      <vt:lpstr>Funkciós csoportok</vt:lpstr>
      <vt:lpstr>Kitekintés</vt:lpstr>
      <vt:lpstr>Funkciós csoportok létrehozása</vt:lpstr>
      <vt:lpstr>Funkciós modul</vt:lpstr>
      <vt:lpstr>Funkciós modulok – Interfész definíció</vt:lpstr>
      <vt:lpstr>Funkciós modulok – Interfész definíció</vt:lpstr>
      <vt:lpstr>Funkciós modulok –  Elnevezési konvenciók</vt:lpstr>
      <vt:lpstr>Funkciós modul - kivételek</vt:lpstr>
      <vt:lpstr>Funkciós modul - Forráskód</vt:lpstr>
      <vt:lpstr>Funkciós modul létrehozása</vt:lpstr>
      <vt:lpstr>Funkciós modul felhívása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2</cp:revision>
  <dcterms:created xsi:type="dcterms:W3CDTF">2020-02-13T05:44:49Z</dcterms:created>
  <dcterms:modified xsi:type="dcterms:W3CDTF">2026-04-12T20:11:07Z</dcterms:modified>
</cp:coreProperties>
</file>