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5" r:id="rId1"/>
  </p:sldMasterIdLst>
  <p:sldIdLst>
    <p:sldId id="256" r:id="rId2"/>
    <p:sldId id="517" r:id="rId3"/>
    <p:sldId id="378" r:id="rId4"/>
    <p:sldId id="379" r:id="rId5"/>
    <p:sldId id="380" r:id="rId6"/>
    <p:sldId id="381" r:id="rId7"/>
    <p:sldId id="382" r:id="rId8"/>
    <p:sldId id="383" r:id="rId9"/>
    <p:sldId id="384" r:id="rId10"/>
    <p:sldId id="385" r:id="rId11"/>
    <p:sldId id="386" r:id="rId12"/>
    <p:sldId id="387" r:id="rId13"/>
    <p:sldId id="388" r:id="rId14"/>
    <p:sldId id="389" r:id="rId15"/>
    <p:sldId id="505" r:id="rId16"/>
    <p:sldId id="506" r:id="rId17"/>
    <p:sldId id="507" r:id="rId18"/>
    <p:sldId id="508" r:id="rId19"/>
    <p:sldId id="509" r:id="rId20"/>
    <p:sldId id="510" r:id="rId21"/>
    <p:sldId id="511" r:id="rId22"/>
    <p:sldId id="512" r:id="rId23"/>
    <p:sldId id="513" r:id="rId24"/>
    <p:sldId id="514" r:id="rId25"/>
    <p:sldId id="515" r:id="rId26"/>
    <p:sldId id="516" r:id="rId27"/>
    <p:sldId id="402" r:id="rId28"/>
    <p:sldId id="403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DA14115-A231-4120-A58D-9772DFEE9459}">
          <p14:sldIdLst>
            <p14:sldId id="256"/>
            <p14:sldId id="517"/>
          </p14:sldIdLst>
        </p14:section>
        <p14:section name="ABAP OO" id="{3898B7C5-41FC-4B4E-B36F-02AB4051DA14}">
          <p14:sldIdLst>
            <p14:sldId id="378"/>
            <p14:sldId id="379"/>
            <p14:sldId id="380"/>
            <p14:sldId id="381"/>
            <p14:sldId id="382"/>
            <p14:sldId id="383"/>
            <p14:sldId id="384"/>
            <p14:sldId id="385"/>
            <p14:sldId id="386"/>
            <p14:sldId id="387"/>
            <p14:sldId id="388"/>
            <p14:sldId id="389"/>
            <p14:sldId id="505"/>
            <p14:sldId id="506"/>
            <p14:sldId id="507"/>
            <p14:sldId id="508"/>
            <p14:sldId id="509"/>
            <p14:sldId id="510"/>
            <p14:sldId id="511"/>
            <p14:sldId id="512"/>
            <p14:sldId id="513"/>
            <p14:sldId id="514"/>
            <p14:sldId id="515"/>
            <p14:sldId id="516"/>
            <p14:sldId id="402"/>
            <p14:sldId id="40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1" autoAdjust="0"/>
    <p:restoredTop sz="94660"/>
  </p:normalViewPr>
  <p:slideViewPr>
    <p:cSldViewPr snapToGrid="0">
      <p:cViewPr varScale="1">
        <p:scale>
          <a:sx n="90" d="100"/>
          <a:sy n="90" d="100"/>
        </p:scale>
        <p:origin x="30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haly, Krisztian" userId="e193a088-ae0e-4c4f-bd52-c7e027d42371" providerId="ADAL" clId="{1708A0DE-705E-4C92-B887-CE3869E2D395}"/>
    <pc:docChg chg="addSld delSld modSld delSection modSection">
      <pc:chgData name="Mihaly, Krisztian" userId="e193a088-ae0e-4c4f-bd52-c7e027d42371" providerId="ADAL" clId="{1708A0DE-705E-4C92-B887-CE3869E2D395}" dt="2026-04-17T07:02:27.490" v="325" actId="17851"/>
      <pc:docMkLst>
        <pc:docMk/>
      </pc:docMkLst>
      <pc:sldChg chg="modSp mod">
        <pc:chgData name="Mihaly, Krisztian" userId="e193a088-ae0e-4c4f-bd52-c7e027d42371" providerId="ADAL" clId="{1708A0DE-705E-4C92-B887-CE3869E2D395}" dt="2026-04-17T07:00:52.161" v="1" actId="20577"/>
        <pc:sldMkLst>
          <pc:docMk/>
          <pc:sldMk cId="917788574" sldId="256"/>
        </pc:sldMkLst>
        <pc:spChg chg="mod">
          <ac:chgData name="Mihaly, Krisztian" userId="e193a088-ae0e-4c4f-bd52-c7e027d42371" providerId="ADAL" clId="{1708A0DE-705E-4C92-B887-CE3869E2D395}" dt="2026-04-17T07:00:52.161" v="1" actId="20577"/>
          <ac:spMkLst>
            <pc:docMk/>
            <pc:sldMk cId="917788574" sldId="256"/>
            <ac:spMk id="3" creationId="{0A986AB6-C142-4B5A-A272-9A40123CF1D8}"/>
          </ac:spMkLst>
        </pc:spChg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808633448" sldId="333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126417008" sldId="334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4134298192" sldId="335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11222348" sldId="336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3467054246" sldId="337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3036447003" sldId="338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3914030007" sldId="339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3653320583" sldId="340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586102137" sldId="341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2250988199" sldId="342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3698362030" sldId="390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3155397874" sldId="391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2383752764" sldId="392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3403569075" sldId="393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3863086100" sldId="394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4041216609" sldId="395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1582346359" sldId="396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1587518882" sldId="397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3896630777" sldId="398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2517256836" sldId="399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2563166936" sldId="400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2111622720" sldId="401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4098730238" sldId="436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1620279579" sldId="437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2923611595" sldId="438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2918412275" sldId="439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4044008896" sldId="440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2678278940" sldId="441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743556973" sldId="442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2387077262" sldId="443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4290808832" sldId="446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1346619647" sldId="447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2306901332" sldId="452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1323143748" sldId="453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1318408765" sldId="454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2774799365" sldId="455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4103937425" sldId="456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372106589" sldId="457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3333970125" sldId="458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2448325321" sldId="459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2988537034" sldId="460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932239509" sldId="461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2461969205" sldId="462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2355845050" sldId="463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2887792378" sldId="464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4153651319" sldId="465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331108617" sldId="466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1082870750" sldId="497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3325533963" sldId="498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3720552771" sldId="499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488174453" sldId="500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3757618631" sldId="501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4140096977" sldId="502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2215944567" sldId="503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2153338892" sldId="504"/>
        </pc:sldMkLst>
      </pc:sldChg>
      <pc:sldChg chg="del">
        <pc:chgData name="Mihaly, Krisztian" userId="e193a088-ae0e-4c4f-bd52-c7e027d42371" providerId="ADAL" clId="{1708A0DE-705E-4C92-B887-CE3869E2D395}" dt="2026-04-17T07:01:02.818" v="2" actId="47"/>
        <pc:sldMkLst>
          <pc:docMk/>
          <pc:sldMk cId="2436983254" sldId="517"/>
        </pc:sldMkLst>
      </pc:sldChg>
      <pc:sldChg chg="modSp new mod">
        <pc:chgData name="Mihaly, Krisztian" userId="e193a088-ae0e-4c4f-bd52-c7e027d42371" providerId="ADAL" clId="{1708A0DE-705E-4C92-B887-CE3869E2D395}" dt="2026-04-17T07:02:17.280" v="321" actId="403"/>
        <pc:sldMkLst>
          <pc:docMk/>
          <pc:sldMk cId="3321806868" sldId="517"/>
        </pc:sldMkLst>
        <pc:spChg chg="mod">
          <ac:chgData name="Mihaly, Krisztian" userId="e193a088-ae0e-4c4f-bd52-c7e027d42371" providerId="ADAL" clId="{1708A0DE-705E-4C92-B887-CE3869E2D395}" dt="2026-04-17T07:01:08.868" v="9" actId="20577"/>
          <ac:spMkLst>
            <pc:docMk/>
            <pc:sldMk cId="3321806868" sldId="517"/>
            <ac:spMk id="2" creationId="{E589C656-6B3E-B00F-D1B1-D30D0951B384}"/>
          </ac:spMkLst>
        </pc:spChg>
        <pc:spChg chg="mod">
          <ac:chgData name="Mihaly, Krisztian" userId="e193a088-ae0e-4c4f-bd52-c7e027d42371" providerId="ADAL" clId="{1708A0DE-705E-4C92-B887-CE3869E2D395}" dt="2026-04-17T07:02:17.280" v="321" actId="403"/>
          <ac:spMkLst>
            <pc:docMk/>
            <pc:sldMk cId="3321806868" sldId="517"/>
            <ac:spMk id="3" creationId="{675AB46B-E924-F77D-7014-273176942CB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89241DA8-E7F9-49F1-B82E-D2E4AC6153A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69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17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22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706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882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61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668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20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26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1DA8-E7F9-49F1-B82E-D2E4AC6153A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310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89241DA8-E7F9-49F1-B82E-D2E4AC6153A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795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89241DA8-E7F9-49F1-B82E-D2E4AC6153A2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E6DDAFDC-163B-4585-B9B1-572B200E2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971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DDB19-0CE1-4C7B-A7C6-585F190AEC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SAP </a:t>
            </a:r>
            <a:br>
              <a:rPr lang="hu-HU" dirty="0"/>
            </a:br>
            <a:r>
              <a:rPr lang="hu-HU" dirty="0"/>
              <a:t>ABAP programozás alapjai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986AB6-C142-4B5A-A272-9A40123CF1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4. alkalom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88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Példány attribútumok</a:t>
            </a:r>
          </a:p>
          <a:p>
            <a:pPr lvl="1"/>
            <a:r>
              <a:rPr lang="hu-HU" dirty="0"/>
              <a:t>DATA</a:t>
            </a:r>
          </a:p>
          <a:p>
            <a:r>
              <a:rPr lang="hu-HU" dirty="0"/>
              <a:t>Statikus attribútumok</a:t>
            </a:r>
          </a:p>
          <a:p>
            <a:pPr lvl="1"/>
            <a:r>
              <a:rPr lang="hu-HU" dirty="0"/>
              <a:t>CLASS-DATA</a:t>
            </a:r>
          </a:p>
          <a:p>
            <a:pPr lvl="1"/>
            <a:endParaRPr lang="hu-HU" dirty="0"/>
          </a:p>
          <a:p>
            <a:r>
              <a:rPr lang="hu-HU" dirty="0"/>
              <a:t>Típusok</a:t>
            </a:r>
          </a:p>
          <a:p>
            <a:pPr lvl="1"/>
            <a:r>
              <a:rPr lang="hu-HU" dirty="0"/>
              <a:t>A riportoknál megismert módon </a:t>
            </a:r>
            <a:r>
              <a:rPr lang="hu-HU" dirty="0" err="1"/>
              <a:t>definiálhatóak</a:t>
            </a:r>
            <a:endParaRPr lang="hu-HU" dirty="0"/>
          </a:p>
          <a:p>
            <a:r>
              <a:rPr lang="hu-HU" dirty="0"/>
              <a:t>Konstansok</a:t>
            </a:r>
          </a:p>
          <a:p>
            <a:pPr lvl="1"/>
            <a:r>
              <a:rPr lang="hu-HU" dirty="0"/>
              <a:t>A riportoknál megismert módon </a:t>
            </a:r>
            <a:r>
              <a:rPr lang="hu-HU" dirty="0" err="1"/>
              <a:t>definiálhatóak</a:t>
            </a:r>
            <a:endParaRPr lang="hu-HU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510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Metódus definiálása</a:t>
            </a:r>
          </a:p>
          <a:p>
            <a:pPr lvl="1"/>
            <a:r>
              <a:rPr lang="hu-HU" dirty="0"/>
              <a:t>Általános metódus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E220F3-E7DA-4EB6-8EFB-BA91171EF7E0}"/>
              </a:ext>
            </a:extLst>
          </p:cNvPr>
          <p:cNvSpPr txBox="1"/>
          <p:nvPr/>
        </p:nvSpPr>
        <p:spPr>
          <a:xfrm>
            <a:off x="1953086" y="2947386"/>
            <a:ext cx="88954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METHOD</a:t>
            </a:r>
            <a:r>
              <a:rPr lang="en-US" sz="2400" b="1" u="sng" dirty="0">
                <a:highlight>
                  <a:srgbClr val="FFFF00"/>
                </a:highlight>
              </a:rPr>
              <a:t>S</a:t>
            </a:r>
            <a:r>
              <a:rPr lang="en-US" sz="2400" dirty="0"/>
              <a:t> meth </a:t>
            </a:r>
            <a:r>
              <a:rPr lang="en-US" sz="2400" i="1" dirty="0"/>
              <a:t>[</a:t>
            </a:r>
            <a:r>
              <a:rPr lang="en-US" sz="2400" dirty="0"/>
              <a:t>ABSTRACT</a:t>
            </a:r>
            <a:r>
              <a:rPr lang="en-US" sz="2400" i="1" dirty="0"/>
              <a:t>|</a:t>
            </a:r>
            <a:r>
              <a:rPr lang="en-US" sz="2400" dirty="0"/>
              <a:t>FINAL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IMPORTING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EXPORTING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CHANGING</a:t>
            </a:r>
            <a:r>
              <a:rPr lang="en-US" sz="2400" dirty="0"/>
              <a:t> 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[{</a:t>
            </a:r>
            <a:r>
              <a:rPr lang="en-US" sz="2400" b="1" dirty="0"/>
              <a:t>RAISING</a:t>
            </a:r>
            <a:r>
              <a:rPr lang="en-US" sz="2400" dirty="0"/>
              <a:t> exc1</a:t>
            </a:r>
            <a:r>
              <a:rPr lang="en-US" sz="2400" i="1" dirty="0"/>
              <a:t>|</a:t>
            </a:r>
            <a:r>
              <a:rPr lang="en-US" sz="2400" dirty="0"/>
              <a:t>RESUMABLE(exc1) exc2</a:t>
            </a:r>
            <a:r>
              <a:rPr lang="en-US" sz="2400" i="1" dirty="0"/>
              <a:t>|</a:t>
            </a:r>
            <a:r>
              <a:rPr lang="en-US" sz="2400" dirty="0"/>
              <a:t>RESUMABLE(exc2) ...</a:t>
            </a:r>
            <a:r>
              <a:rPr lang="en-US" sz="2400" i="1" dirty="0"/>
              <a:t>}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|{</a:t>
            </a:r>
            <a:r>
              <a:rPr lang="en-US" sz="2400" b="1" dirty="0"/>
              <a:t>EXCEPTIONS</a:t>
            </a:r>
            <a:r>
              <a:rPr lang="en-US" sz="2400" dirty="0"/>
              <a:t> exc1 exc2 ...</a:t>
            </a:r>
            <a:r>
              <a:rPr lang="en-US" sz="2400" i="1" dirty="0"/>
              <a:t>}]</a:t>
            </a:r>
            <a:r>
              <a:rPr lang="en-US" sz="2400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241730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Metódus definiálása</a:t>
            </a:r>
          </a:p>
          <a:p>
            <a:pPr lvl="1"/>
            <a:r>
              <a:rPr lang="hu-HU" dirty="0"/>
              <a:t>Funkcionális metódus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7F65FA-75A7-4940-97CE-29FB9C09FC6F}"/>
              </a:ext>
            </a:extLst>
          </p:cNvPr>
          <p:cNvSpPr txBox="1"/>
          <p:nvPr/>
        </p:nvSpPr>
        <p:spPr>
          <a:xfrm>
            <a:off x="1953086" y="2947386"/>
            <a:ext cx="889542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 </a:t>
            </a:r>
            <a:r>
              <a:rPr lang="en-US" sz="2400" b="1" dirty="0"/>
              <a:t>METHOD</a:t>
            </a:r>
            <a:r>
              <a:rPr lang="en-US" sz="2400" b="1" dirty="0">
                <a:highlight>
                  <a:srgbClr val="FFFF00"/>
                </a:highlight>
              </a:rPr>
              <a:t>S</a:t>
            </a:r>
            <a:r>
              <a:rPr lang="en-US" sz="2400" dirty="0"/>
              <a:t> meth </a:t>
            </a:r>
            <a:r>
              <a:rPr lang="en-US" sz="2400" i="1" dirty="0"/>
              <a:t>[</a:t>
            </a:r>
            <a:r>
              <a:rPr lang="en-US" sz="2400" dirty="0"/>
              <a:t>ABSTRACT</a:t>
            </a:r>
            <a:r>
              <a:rPr lang="en-US" sz="2400" i="1" dirty="0"/>
              <a:t>|</a:t>
            </a:r>
            <a:r>
              <a:rPr lang="en-US" sz="2400" dirty="0"/>
              <a:t>FINAL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IMPORTING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32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EXPORTING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32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CHANGING</a:t>
            </a:r>
            <a:r>
              <a:rPr lang="en-US" sz="2400" dirty="0"/>
              <a:t> 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3200" dirty="0"/>
            </a:br>
            <a:r>
              <a:rPr lang="en-US" sz="2400" dirty="0"/>
              <a:t>    </a:t>
            </a:r>
            <a:r>
              <a:rPr lang="en-US" sz="2400" b="1" dirty="0"/>
              <a:t>RETURNING VALUE(r)</a:t>
            </a:r>
            <a:r>
              <a:rPr lang="en-US" sz="2400" dirty="0"/>
              <a:t> typing </a:t>
            </a:r>
            <a:br>
              <a:rPr lang="en-US" sz="3200" dirty="0"/>
            </a:br>
            <a:r>
              <a:rPr lang="en-US" sz="2400" dirty="0"/>
              <a:t>    </a:t>
            </a:r>
            <a:r>
              <a:rPr lang="en-US" sz="2400" i="1" dirty="0"/>
              <a:t>[{</a:t>
            </a:r>
            <a:r>
              <a:rPr lang="en-US" sz="2400" dirty="0"/>
              <a:t>RAISING exc1</a:t>
            </a:r>
            <a:r>
              <a:rPr lang="en-US" sz="2400" i="1" dirty="0"/>
              <a:t>|</a:t>
            </a:r>
            <a:r>
              <a:rPr lang="en-US" sz="2400" dirty="0"/>
              <a:t>RESUMABLE(exc1) exc2</a:t>
            </a:r>
            <a:r>
              <a:rPr lang="en-US" sz="2400" i="1" dirty="0"/>
              <a:t>|</a:t>
            </a:r>
            <a:r>
              <a:rPr lang="en-US" sz="2400" dirty="0"/>
              <a:t>RESUMABLE(exc2) ...</a:t>
            </a:r>
            <a:r>
              <a:rPr lang="en-US" sz="2400" i="1" dirty="0"/>
              <a:t>}</a:t>
            </a:r>
            <a:r>
              <a:rPr lang="en-US" sz="2400" dirty="0"/>
              <a:t> </a:t>
            </a:r>
            <a:br>
              <a:rPr lang="en-US" sz="3200" dirty="0"/>
            </a:br>
            <a:r>
              <a:rPr lang="en-US" sz="2400" dirty="0"/>
              <a:t>    </a:t>
            </a:r>
            <a:r>
              <a:rPr lang="en-US" sz="2400" i="1" dirty="0"/>
              <a:t>|{</a:t>
            </a:r>
            <a:r>
              <a:rPr lang="en-US" sz="2400" dirty="0"/>
              <a:t>EXCEPTIONS exc1 exc2 ...</a:t>
            </a:r>
            <a:r>
              <a:rPr lang="en-US" sz="2400" i="1" dirty="0"/>
              <a:t>}]</a:t>
            </a:r>
            <a:r>
              <a:rPr lang="en-US" sz="2400" dirty="0"/>
              <a:t>. 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90380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Statikus metódus definiálása.</a:t>
            </a:r>
          </a:p>
          <a:p>
            <a:r>
              <a:rPr lang="hu-HU" dirty="0"/>
              <a:t>Szintaktikája hasonló a példány metódus definiálásához, de:</a:t>
            </a:r>
          </a:p>
          <a:p>
            <a:pPr lvl="1"/>
            <a:r>
              <a:rPr lang="hu-HU" dirty="0"/>
              <a:t>METHODS helyett CLASS-METHODS –t kell használni.</a:t>
            </a:r>
          </a:p>
          <a:p>
            <a:pPr lvl="1"/>
            <a:r>
              <a:rPr lang="hu-HU" dirty="0"/>
              <a:t>Nem lehet absztrakt és </a:t>
            </a:r>
            <a:r>
              <a:rPr lang="hu-HU" dirty="0" err="1"/>
              <a:t>final</a:t>
            </a:r>
            <a:endParaRPr lang="hu-HU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285D6F-5047-4022-8102-F7745DBD5D3B}"/>
              </a:ext>
            </a:extLst>
          </p:cNvPr>
          <p:cNvSpPr txBox="1"/>
          <p:nvPr/>
        </p:nvSpPr>
        <p:spPr>
          <a:xfrm>
            <a:off x="1925354" y="3801655"/>
            <a:ext cx="88954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/>
              <a:t>CLASS-</a:t>
            </a:r>
            <a:r>
              <a:rPr lang="en-US" sz="2400" b="1" dirty="0"/>
              <a:t>METHOD</a:t>
            </a:r>
            <a:r>
              <a:rPr lang="en-US" sz="2400" b="1" u="sng" dirty="0"/>
              <a:t>S</a:t>
            </a:r>
            <a:r>
              <a:rPr lang="en-US" sz="2400" dirty="0"/>
              <a:t> meth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IMPORTING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EXPORTING</a:t>
            </a:r>
            <a:r>
              <a:rPr lang="en-US" sz="2400" dirty="0"/>
              <a:t>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CHANGING</a:t>
            </a:r>
            <a:r>
              <a:rPr lang="en-US" sz="2400" dirty="0"/>
              <a:t>  parameters</a:t>
            </a:r>
            <a:r>
              <a:rPr lang="en-US" sz="2400" i="1" dirty="0"/>
              <a:t>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[{</a:t>
            </a:r>
            <a:r>
              <a:rPr lang="en-US" sz="2400" b="1" dirty="0"/>
              <a:t>RAISING</a:t>
            </a:r>
            <a:r>
              <a:rPr lang="en-US" sz="2400" dirty="0"/>
              <a:t> exc1</a:t>
            </a:r>
            <a:r>
              <a:rPr lang="en-US" sz="2400" i="1" dirty="0"/>
              <a:t>|</a:t>
            </a:r>
            <a:r>
              <a:rPr lang="en-US" sz="2400" dirty="0"/>
              <a:t>RESUMABLE(exc1) exc2</a:t>
            </a:r>
            <a:r>
              <a:rPr lang="en-US" sz="2400" i="1" dirty="0"/>
              <a:t>|</a:t>
            </a:r>
            <a:r>
              <a:rPr lang="en-US" sz="2400" dirty="0"/>
              <a:t>RESUMABLE(exc2) ...</a:t>
            </a:r>
            <a:r>
              <a:rPr lang="en-US" sz="2400" i="1" dirty="0"/>
              <a:t>}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|{</a:t>
            </a:r>
            <a:r>
              <a:rPr lang="en-US" sz="2400" b="1" dirty="0"/>
              <a:t>EXCEPTIONS</a:t>
            </a:r>
            <a:r>
              <a:rPr lang="en-US" sz="2400" dirty="0"/>
              <a:t> exc1 exc2 ...</a:t>
            </a:r>
            <a:r>
              <a:rPr lang="en-US" sz="2400" i="1" dirty="0"/>
              <a:t>}]</a:t>
            </a:r>
            <a:r>
              <a:rPr lang="en-US" sz="2400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5009186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Példány konstruktor</a:t>
            </a:r>
          </a:p>
          <a:p>
            <a:endParaRPr lang="hu-HU" dirty="0"/>
          </a:p>
          <a:p>
            <a:r>
              <a:rPr lang="hu-HU" dirty="0"/>
              <a:t>Kötött névvel rendelkezik</a:t>
            </a:r>
          </a:p>
          <a:p>
            <a:r>
              <a:rPr lang="hu-HU" dirty="0"/>
              <a:t>Nincs kimeneti és </a:t>
            </a:r>
            <a:r>
              <a:rPr lang="hu-HU" dirty="0" err="1"/>
              <a:t>changing</a:t>
            </a:r>
            <a:r>
              <a:rPr lang="hu-HU" dirty="0"/>
              <a:t> paramétere, de lehet bemeneti paramétere</a:t>
            </a:r>
          </a:p>
          <a:p>
            <a:endParaRPr lang="hu-HU" dirty="0"/>
          </a:p>
          <a:p>
            <a:pPr marL="109728" indent="0">
              <a:buNone/>
            </a:pPr>
            <a:r>
              <a:rPr lang="en-US" b="1" dirty="0"/>
              <a:t>METHODS</a:t>
            </a:r>
            <a:r>
              <a:rPr lang="en-US" dirty="0"/>
              <a:t> </a:t>
            </a:r>
            <a:r>
              <a:rPr lang="en-US" b="1" dirty="0"/>
              <a:t>constructor</a:t>
            </a:r>
            <a:r>
              <a:rPr lang="en-US" dirty="0"/>
              <a:t> </a:t>
            </a:r>
            <a:r>
              <a:rPr lang="en-US" i="1" dirty="0"/>
              <a:t>[</a:t>
            </a:r>
            <a:r>
              <a:rPr lang="en-US" dirty="0"/>
              <a:t>FINAL</a:t>
            </a:r>
            <a:r>
              <a:rPr lang="en-US" i="1" dirty="0"/>
              <a:t>]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[</a:t>
            </a:r>
            <a:r>
              <a:rPr lang="en-US" dirty="0"/>
              <a:t>IMPORTING parameters </a:t>
            </a:r>
            <a:r>
              <a:rPr lang="en-US" i="1" dirty="0"/>
              <a:t>]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[{</a:t>
            </a:r>
            <a:r>
              <a:rPr lang="en-US" dirty="0"/>
              <a:t>RAISING exc1</a:t>
            </a:r>
            <a:r>
              <a:rPr lang="en-US" i="1" dirty="0"/>
              <a:t>|</a:t>
            </a:r>
            <a:r>
              <a:rPr lang="en-US" dirty="0"/>
              <a:t>RESUMABLE(exc1) exc2</a:t>
            </a:r>
            <a:r>
              <a:rPr lang="en-US" i="1" dirty="0"/>
              <a:t>|</a:t>
            </a:r>
            <a:r>
              <a:rPr lang="en-US" dirty="0"/>
              <a:t>RESUMABLE(exc2) ...</a:t>
            </a:r>
            <a:r>
              <a:rPr lang="en-US" i="1" dirty="0"/>
              <a:t>}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|{</a:t>
            </a:r>
            <a:r>
              <a:rPr lang="en-US" dirty="0"/>
              <a:t>EXCEPTIONS exc1 exc2 ...</a:t>
            </a:r>
            <a:r>
              <a:rPr lang="en-US" i="1" dirty="0"/>
              <a:t>}]</a:t>
            </a:r>
            <a:r>
              <a:rPr lang="en-US" dirty="0"/>
              <a:t>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790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Példány </a:t>
            </a:r>
            <a:r>
              <a:rPr lang="hu-HU" dirty="0" err="1"/>
              <a:t>destruktor</a:t>
            </a:r>
            <a:endParaRPr lang="hu-HU" dirty="0"/>
          </a:p>
          <a:p>
            <a:endParaRPr lang="hu-HU" dirty="0"/>
          </a:p>
          <a:p>
            <a:r>
              <a:rPr lang="hu-HU" dirty="0"/>
              <a:t>Az ABAP-ban nincs </a:t>
            </a:r>
            <a:r>
              <a:rPr lang="hu-HU" dirty="0" err="1"/>
              <a:t>destructor</a:t>
            </a:r>
            <a:r>
              <a:rPr lang="en-GB" dirty="0"/>
              <a:t>*</a:t>
            </a:r>
            <a:endParaRPr lang="hu-HU" dirty="0"/>
          </a:p>
          <a:p>
            <a:r>
              <a:rPr lang="hu-HU" dirty="0"/>
              <a:t>A már nem használt objektum példányokat egy </a:t>
            </a:r>
            <a:r>
              <a:rPr lang="hu-HU" dirty="0" err="1"/>
              <a:t>garbage-collector</a:t>
            </a:r>
            <a:r>
              <a:rPr lang="hu-HU" dirty="0"/>
              <a:t> háttérfolyamat távolítja el a memóriából. A </a:t>
            </a:r>
            <a:r>
              <a:rPr lang="hu-HU" dirty="0" err="1"/>
              <a:t>garbage-collector</a:t>
            </a:r>
            <a:r>
              <a:rPr lang="hu-HU" dirty="0"/>
              <a:t> ellenőrzi, hogy az adott objektumra van-e még a rendszerben hivatkozás. Ha nincs, akkor felszabadítja a memóriaterületet.</a:t>
            </a:r>
            <a:r>
              <a:rPr lang="en-GB" dirty="0"/>
              <a:t> A garbage-collector </a:t>
            </a:r>
            <a:r>
              <a:rPr lang="en-GB" dirty="0" err="1"/>
              <a:t>eljárás</a:t>
            </a:r>
            <a:r>
              <a:rPr lang="en-GB" dirty="0"/>
              <a:t> </a:t>
            </a:r>
            <a:r>
              <a:rPr lang="en-GB" dirty="0" err="1"/>
              <a:t>saját</a:t>
            </a:r>
            <a:r>
              <a:rPr lang="en-GB" dirty="0"/>
              <a:t> </a:t>
            </a:r>
            <a:r>
              <a:rPr lang="en-GB" dirty="0" err="1"/>
              <a:t>fejlesztésben</a:t>
            </a:r>
            <a:r>
              <a:rPr lang="en-GB" dirty="0"/>
              <a:t> is </a:t>
            </a:r>
            <a:r>
              <a:rPr lang="en-GB" dirty="0" err="1"/>
              <a:t>felhívható</a:t>
            </a:r>
            <a:r>
              <a:rPr lang="en-GB" dirty="0"/>
              <a:t>.</a:t>
            </a:r>
            <a:endParaRPr lang="en-US" dirty="0"/>
          </a:p>
          <a:p>
            <a:pPr marL="109728" indent="0">
              <a:buNone/>
            </a:pPr>
            <a:endParaRPr lang="en-GB" dirty="0"/>
          </a:p>
          <a:p>
            <a:pPr marL="109728" indent="0">
              <a:buNone/>
            </a:pPr>
            <a:r>
              <a:rPr lang="en-GB" dirty="0"/>
              <a:t>*</a:t>
            </a:r>
            <a:r>
              <a:rPr lang="en-GB" dirty="0" err="1"/>
              <a:t>Létezik</a:t>
            </a:r>
            <a:r>
              <a:rPr lang="en-GB" dirty="0"/>
              <a:t> </a:t>
            </a:r>
            <a:r>
              <a:rPr lang="en-GB" dirty="0" err="1"/>
              <a:t>destruktor</a:t>
            </a:r>
            <a:r>
              <a:rPr lang="en-GB" dirty="0"/>
              <a:t>, de </a:t>
            </a:r>
            <a:r>
              <a:rPr lang="en-GB" dirty="0" err="1"/>
              <a:t>csak</a:t>
            </a:r>
            <a:r>
              <a:rPr lang="en-GB" dirty="0"/>
              <a:t> SAP </a:t>
            </a:r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fejlesztők</a:t>
            </a:r>
            <a:r>
              <a:rPr lang="en-GB" dirty="0"/>
              <a:t> </a:t>
            </a:r>
            <a:r>
              <a:rPr lang="en-GB" dirty="0" err="1"/>
              <a:t>tudják</a:t>
            </a:r>
            <a:r>
              <a:rPr lang="en-GB" dirty="0"/>
              <a:t> </a:t>
            </a:r>
            <a:r>
              <a:rPr lang="en-GB" dirty="0" err="1"/>
              <a:t>használni</a:t>
            </a:r>
            <a:r>
              <a:rPr lang="en-GB" dirty="0"/>
              <a:t> </a:t>
            </a:r>
            <a:r>
              <a:rPr lang="en-GB" dirty="0" err="1"/>
              <a:t>és</a:t>
            </a:r>
            <a:r>
              <a:rPr lang="en-GB" dirty="0"/>
              <a:t> </a:t>
            </a:r>
            <a:r>
              <a:rPr lang="en-GB" dirty="0" err="1"/>
              <a:t>belső</a:t>
            </a:r>
            <a:r>
              <a:rPr lang="en-GB" dirty="0"/>
              <a:t> </a:t>
            </a:r>
            <a:r>
              <a:rPr lang="en-GB" dirty="0" err="1"/>
              <a:t>fejlesztésben</a:t>
            </a:r>
            <a:r>
              <a:rPr lang="en-GB" dirty="0"/>
              <a:t> is </a:t>
            </a:r>
            <a:r>
              <a:rPr lang="en-GB" dirty="0" err="1"/>
              <a:t>nagyon</a:t>
            </a:r>
            <a:r>
              <a:rPr lang="en-GB" dirty="0"/>
              <a:t> </a:t>
            </a:r>
            <a:r>
              <a:rPr lang="en-GB" dirty="0" err="1"/>
              <a:t>limitált</a:t>
            </a:r>
            <a:r>
              <a:rPr lang="en-GB" dirty="0"/>
              <a:t> </a:t>
            </a:r>
            <a:r>
              <a:rPr lang="en-GB" dirty="0" err="1"/>
              <a:t>módon</a:t>
            </a:r>
            <a:r>
              <a:rPr lang="en-GB" dirty="0"/>
              <a:t>.</a:t>
            </a: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8942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 err="1"/>
              <a:t>Class</a:t>
            </a:r>
            <a:r>
              <a:rPr lang="hu-HU" dirty="0"/>
              <a:t> </a:t>
            </a:r>
            <a:r>
              <a:rPr lang="hu-HU" dirty="0" err="1"/>
              <a:t>constructor</a:t>
            </a:r>
            <a:endParaRPr lang="hu-HU" dirty="0"/>
          </a:p>
          <a:p>
            <a:endParaRPr lang="hu-HU" dirty="0"/>
          </a:p>
          <a:p>
            <a:r>
              <a:rPr lang="en-US" b="1" dirty="0"/>
              <a:t>CLASS-METHODS </a:t>
            </a:r>
            <a:r>
              <a:rPr lang="en-US" b="1" dirty="0" err="1"/>
              <a:t>class_constructor</a:t>
            </a:r>
            <a:r>
              <a:rPr lang="en-US" b="1" dirty="0"/>
              <a:t>.</a:t>
            </a:r>
            <a:r>
              <a:rPr lang="en-US" dirty="0"/>
              <a:t> </a:t>
            </a:r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6543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Felüldefiniálás</a:t>
            </a:r>
          </a:p>
          <a:p>
            <a:endParaRPr lang="hu-HU" dirty="0"/>
          </a:p>
          <a:p>
            <a:r>
              <a:rPr lang="hu-HU" dirty="0"/>
              <a:t>Származtatott osztályban lehetőség van metódusok felüldefiniálására, ha az az ősosztályban nincs tiltva (nem FINAL)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  </a:t>
            </a:r>
            <a:r>
              <a:rPr lang="en-US" dirty="0"/>
              <a:t> </a:t>
            </a:r>
            <a:r>
              <a:rPr lang="en-US" b="1" dirty="0"/>
              <a:t>METHODS </a:t>
            </a:r>
            <a:r>
              <a:rPr lang="en-US" dirty="0"/>
              <a:t>meth </a:t>
            </a:r>
            <a:r>
              <a:rPr lang="en-US" i="1" dirty="0"/>
              <a:t>[</a:t>
            </a:r>
            <a:r>
              <a:rPr lang="en-US" dirty="0"/>
              <a:t>FINAL</a:t>
            </a:r>
            <a:r>
              <a:rPr lang="en-US" i="1" dirty="0"/>
              <a:t>]</a:t>
            </a:r>
            <a:r>
              <a:rPr lang="en-US" dirty="0"/>
              <a:t> </a:t>
            </a:r>
            <a:r>
              <a:rPr lang="en-US" b="1" dirty="0"/>
              <a:t>REDEFINITION</a:t>
            </a:r>
            <a:r>
              <a:rPr lang="en-US" dirty="0"/>
              <a:t>.</a:t>
            </a:r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233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ABAP interfészek</a:t>
            </a:r>
          </a:p>
          <a:p>
            <a:endParaRPr lang="hu-HU" dirty="0"/>
          </a:p>
          <a:p>
            <a:pPr marL="109728" indent="0">
              <a:buNone/>
            </a:pPr>
            <a:r>
              <a:rPr lang="en-US" b="1" dirty="0"/>
              <a:t>INTERFACES</a:t>
            </a:r>
            <a:r>
              <a:rPr lang="en-US" dirty="0"/>
              <a:t> </a:t>
            </a:r>
            <a:r>
              <a:rPr lang="en-US" dirty="0" err="1"/>
              <a:t>intf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[</a:t>
            </a:r>
            <a:r>
              <a:rPr lang="en-US" b="1" dirty="0"/>
              <a:t>PARTIALLY IMPLEMENTED</a:t>
            </a:r>
            <a:r>
              <a:rPr lang="en-US" i="1" dirty="0"/>
              <a:t>]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{</a:t>
            </a:r>
            <a:r>
              <a:rPr lang="en-US" dirty="0"/>
              <a:t> </a:t>
            </a:r>
            <a:r>
              <a:rPr lang="en-US" i="1" dirty="0"/>
              <a:t>{[</a:t>
            </a:r>
            <a:r>
              <a:rPr lang="en-US" dirty="0"/>
              <a:t>ABSTRACT METHODS meth1 meth2 ... </a:t>
            </a:r>
            <a:r>
              <a:rPr lang="en-US" i="1" dirty="0"/>
              <a:t>]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   </a:t>
            </a:r>
            <a:r>
              <a:rPr lang="en-US" i="1" dirty="0"/>
              <a:t>[</a:t>
            </a:r>
            <a:r>
              <a:rPr lang="en-US" dirty="0"/>
              <a:t>FINAL METHODS meth1 meth2 ... </a:t>
            </a:r>
            <a:r>
              <a:rPr lang="en-US" i="1" dirty="0"/>
              <a:t>]}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|</a:t>
            </a:r>
            <a:r>
              <a:rPr lang="en-US" dirty="0"/>
              <a:t> </a:t>
            </a:r>
            <a:r>
              <a:rPr lang="en-US" i="1" dirty="0"/>
              <a:t>[</a:t>
            </a:r>
            <a:r>
              <a:rPr lang="en-US" dirty="0"/>
              <a:t>ALL METHODS </a:t>
            </a:r>
            <a:r>
              <a:rPr lang="en-US" i="1" dirty="0"/>
              <a:t>{</a:t>
            </a:r>
            <a:r>
              <a:rPr lang="en-US" dirty="0"/>
              <a:t>ABSTRACT</a:t>
            </a:r>
            <a:r>
              <a:rPr lang="en-US" i="1" dirty="0"/>
              <a:t>|</a:t>
            </a:r>
            <a:r>
              <a:rPr lang="en-US" dirty="0"/>
              <a:t>FINAL</a:t>
            </a:r>
            <a:r>
              <a:rPr lang="en-US" i="1" dirty="0"/>
              <a:t>}]</a:t>
            </a:r>
            <a:r>
              <a:rPr lang="en-US" dirty="0"/>
              <a:t> </a:t>
            </a:r>
            <a:r>
              <a:rPr lang="en-US" i="1" dirty="0"/>
              <a:t>}</a:t>
            </a:r>
            <a:r>
              <a:rPr lang="en-US" dirty="0"/>
              <a:t> </a:t>
            </a:r>
            <a:r>
              <a:rPr lang="hu-HU" dirty="0"/>
              <a:t>.</a:t>
            </a:r>
            <a:r>
              <a:rPr lang="en-US" dirty="0"/>
              <a:t> </a:t>
            </a:r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7812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ABAP események</a:t>
            </a:r>
          </a:p>
          <a:p>
            <a:endParaRPr lang="hu-HU" dirty="0"/>
          </a:p>
          <a:p>
            <a:r>
              <a:rPr lang="en-US" b="1" dirty="0"/>
              <a:t>EVENTS </a:t>
            </a:r>
            <a:r>
              <a:rPr lang="en-US" b="1" dirty="0" err="1"/>
              <a:t>evt</a:t>
            </a:r>
            <a:r>
              <a:rPr lang="en-US" b="1" dirty="0"/>
              <a:t> </a:t>
            </a:r>
            <a:r>
              <a:rPr lang="en-US" b="1" i="1" dirty="0"/>
              <a:t>[</a:t>
            </a:r>
            <a:r>
              <a:rPr lang="en-US" b="1" dirty="0"/>
              <a:t>EXPORTING parameters</a:t>
            </a:r>
            <a:r>
              <a:rPr lang="en-US" b="1" i="1" dirty="0"/>
              <a:t>]</a:t>
            </a:r>
            <a:r>
              <a:rPr lang="en-US" b="1" dirty="0"/>
              <a:t>.</a:t>
            </a:r>
            <a:r>
              <a:rPr lang="en-US" dirty="0"/>
              <a:t> </a:t>
            </a:r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154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9C656-6B3E-B00F-D1B1-D30D0951B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Beugró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AB46B-E924-F77D-7014-273176942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3200" dirty="0"/>
              <a:t>1. Ismertessen röviden 3 SAP logisztikai modult!</a:t>
            </a:r>
          </a:p>
          <a:p>
            <a:r>
              <a:rPr lang="hu-HU" sz="3200" dirty="0"/>
              <a:t>2. Mi az a </a:t>
            </a:r>
            <a:r>
              <a:rPr lang="hu-HU" sz="3200" dirty="0" err="1"/>
              <a:t>domain</a:t>
            </a:r>
            <a:r>
              <a:rPr lang="hu-HU" sz="3200" dirty="0"/>
              <a:t>? Mutasson rá példát a gyakorlaton ismertetett anyagból!</a:t>
            </a:r>
          </a:p>
          <a:p>
            <a:r>
              <a:rPr lang="hu-HU" sz="3200" dirty="0"/>
              <a:t>3. Adott egy SAP adatbázis táblázat MARA néven. Készítsen ABAP </a:t>
            </a:r>
            <a:r>
              <a:rPr lang="hu-HU" sz="3200" dirty="0" err="1"/>
              <a:t>console</a:t>
            </a:r>
            <a:r>
              <a:rPr lang="hu-HU" sz="3200" dirty="0"/>
              <a:t> alkalmazást, ami a konzolra írja az összes olyan MARA tábla bejegyzést!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3218068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ABAP osztály implementálása</a:t>
            </a:r>
          </a:p>
          <a:p>
            <a:r>
              <a:rPr lang="hu-HU" dirty="0"/>
              <a:t>Elkülönítve hozzuk létre</a:t>
            </a:r>
          </a:p>
          <a:p>
            <a:endParaRPr lang="hu-HU" dirty="0"/>
          </a:p>
          <a:p>
            <a:pPr marL="109728" indent="0">
              <a:buNone/>
            </a:pPr>
            <a:r>
              <a:rPr lang="en-US" b="1" dirty="0"/>
              <a:t>CLASS</a:t>
            </a:r>
            <a:r>
              <a:rPr lang="en-US" dirty="0"/>
              <a:t> </a:t>
            </a:r>
            <a:r>
              <a:rPr lang="en-US" dirty="0" err="1"/>
              <a:t>class</a:t>
            </a:r>
            <a:r>
              <a:rPr lang="en-US" dirty="0"/>
              <a:t> </a:t>
            </a:r>
            <a:r>
              <a:rPr lang="en-US" b="1" dirty="0"/>
              <a:t>IMPLEMENTATION</a:t>
            </a:r>
            <a:r>
              <a:rPr lang="en-US" dirty="0"/>
              <a:t>. </a:t>
            </a:r>
            <a:br>
              <a:rPr lang="en-US" dirty="0"/>
            </a:br>
            <a:r>
              <a:rPr lang="en-US" dirty="0"/>
              <a:t>    ...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b="1" dirty="0"/>
              <a:t>METHOD</a:t>
            </a:r>
            <a:r>
              <a:rPr lang="en-US" dirty="0"/>
              <a:t> ... </a:t>
            </a:r>
            <a:br>
              <a:rPr lang="en-US" dirty="0"/>
            </a:br>
            <a:r>
              <a:rPr lang="en-US" dirty="0"/>
              <a:t>      ...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b="1" dirty="0"/>
              <a:t>ENDMETHOD</a:t>
            </a:r>
            <a:r>
              <a:rPr lang="en-US" dirty="0"/>
              <a:t>. </a:t>
            </a:r>
            <a:br>
              <a:rPr lang="en-US" dirty="0"/>
            </a:br>
            <a:r>
              <a:rPr lang="en-US" dirty="0"/>
              <a:t>    ... </a:t>
            </a:r>
            <a:br>
              <a:rPr lang="en-US" dirty="0"/>
            </a:br>
            <a:r>
              <a:rPr lang="en-US" dirty="0"/>
              <a:t>  </a:t>
            </a:r>
            <a:r>
              <a:rPr lang="en-US" b="1" dirty="0"/>
              <a:t>ENDCLASS</a:t>
            </a:r>
            <a:r>
              <a:rPr lang="en-US" dirty="0"/>
              <a:t>.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5649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Definíció publikálása</a:t>
            </a:r>
          </a:p>
          <a:p>
            <a:pPr lvl="1"/>
            <a:r>
              <a:rPr lang="hu-HU" dirty="0"/>
              <a:t>Szükséges lehet, hogy egy osztály definíciója már korábban rendelkezésre álljon, mint az lehetséges. Például típust szeretnénk rá definiálni, mielőtt még az osztály definiálnánk. Tegyük fel, hogy két osztályunk egymást használja.</a:t>
            </a:r>
          </a:p>
          <a:p>
            <a:pPr lvl="1"/>
            <a:r>
              <a:rPr lang="en-US" dirty="0"/>
              <a:t> </a:t>
            </a:r>
            <a:r>
              <a:rPr lang="en-US" b="1" dirty="0"/>
              <a:t>CLASS </a:t>
            </a:r>
            <a:r>
              <a:rPr lang="en-US" b="1" dirty="0" err="1"/>
              <a:t>class</a:t>
            </a:r>
            <a:r>
              <a:rPr lang="en-US" b="1" dirty="0"/>
              <a:t> DEFINITION DEFERRED </a:t>
            </a:r>
            <a:r>
              <a:rPr lang="en-US" b="1" i="1" dirty="0"/>
              <a:t>[</a:t>
            </a:r>
            <a:r>
              <a:rPr lang="en-US" b="1" dirty="0"/>
              <a:t>PUBLIC</a:t>
            </a:r>
            <a:r>
              <a:rPr lang="en-US" b="1" i="1" dirty="0"/>
              <a:t>]</a:t>
            </a:r>
            <a:r>
              <a:rPr lang="en-US" b="1" dirty="0"/>
              <a:t>.</a:t>
            </a:r>
            <a:r>
              <a:rPr lang="en-US" dirty="0"/>
              <a:t> </a:t>
            </a:r>
            <a:endParaRPr lang="hu-HU" dirty="0"/>
          </a:p>
          <a:p>
            <a:pPr lvl="1"/>
            <a:endParaRPr lang="hu-HU" dirty="0"/>
          </a:p>
          <a:p>
            <a:r>
              <a:rPr lang="hu-HU" dirty="0"/>
              <a:t>Lehetséges helyi </a:t>
            </a:r>
            <a:r>
              <a:rPr lang="hu-HU" dirty="0" err="1"/>
              <a:t>friend</a:t>
            </a:r>
            <a:r>
              <a:rPr lang="hu-HU" dirty="0"/>
              <a:t> osztály definiálása (az osztálydefiníción kívül)</a:t>
            </a:r>
          </a:p>
          <a:p>
            <a:pPr lvl="1"/>
            <a:r>
              <a:rPr lang="en-US" b="1" dirty="0"/>
              <a:t>CLASS </a:t>
            </a:r>
            <a:r>
              <a:rPr lang="en-US" b="1" dirty="0" err="1"/>
              <a:t>class</a:t>
            </a:r>
            <a:r>
              <a:rPr lang="en-US" b="1" dirty="0"/>
              <a:t> DEFINITION </a:t>
            </a:r>
            <a:br>
              <a:rPr lang="en-US" b="1" dirty="0"/>
            </a:br>
            <a:r>
              <a:rPr lang="en-US" b="1" dirty="0"/>
              <a:t>              LOCAL FRIENDS class1 class2 ... </a:t>
            </a:r>
            <a:br>
              <a:rPr lang="en-US" b="1" dirty="0"/>
            </a:br>
            <a:r>
              <a:rPr lang="en-US" b="1" dirty="0"/>
              <a:t>                            intf1  intf2  ...</a:t>
            </a:r>
            <a:r>
              <a:rPr lang="en-US" dirty="0"/>
              <a:t> </a:t>
            </a:r>
            <a:endParaRPr lang="hu-HU" dirty="0"/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9235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Globális osztály létrehozása SE24 tranzakcióval, vagy SE80</a:t>
            </a:r>
            <a:r>
              <a:rPr lang="en-GB" dirty="0"/>
              <a:t> SAPGUI </a:t>
            </a:r>
            <a:r>
              <a:rPr lang="en-GB" dirty="0" err="1"/>
              <a:t>esetén</a:t>
            </a:r>
            <a:r>
              <a:rPr lang="en-GB" dirty="0"/>
              <a:t>.</a:t>
            </a:r>
          </a:p>
          <a:p>
            <a:r>
              <a:rPr lang="en-GB" dirty="0"/>
              <a:t>ABAP Development Tools (ADT) </a:t>
            </a:r>
            <a:r>
              <a:rPr lang="en-GB" dirty="0" err="1"/>
              <a:t>esetén</a:t>
            </a:r>
            <a:r>
              <a:rPr lang="en-GB" dirty="0"/>
              <a:t> a </a:t>
            </a:r>
            <a:r>
              <a:rPr lang="en-GB" dirty="0" err="1"/>
              <a:t>már</a:t>
            </a:r>
            <a:r>
              <a:rPr lang="en-GB" dirty="0"/>
              <a:t> </a:t>
            </a:r>
            <a:r>
              <a:rPr lang="en-GB" dirty="0" err="1"/>
              <a:t>tanult</a:t>
            </a:r>
            <a:r>
              <a:rPr lang="en-GB" dirty="0"/>
              <a:t> </a:t>
            </a:r>
            <a:r>
              <a:rPr lang="en-GB" dirty="0" err="1"/>
              <a:t>módon</a:t>
            </a:r>
            <a:r>
              <a:rPr lang="en-GB" dirty="0"/>
              <a:t> </a:t>
            </a:r>
            <a:r>
              <a:rPr lang="en-GB" dirty="0" err="1"/>
              <a:t>tudunk</a:t>
            </a:r>
            <a:r>
              <a:rPr lang="en-GB" dirty="0"/>
              <a:t> </a:t>
            </a:r>
            <a:r>
              <a:rPr lang="en-GB" dirty="0" err="1"/>
              <a:t>létrehozni</a:t>
            </a:r>
            <a:r>
              <a:rPr lang="en-GB" dirty="0"/>
              <a:t> </a:t>
            </a:r>
            <a:r>
              <a:rPr lang="en-GB" dirty="0" err="1"/>
              <a:t>globális</a:t>
            </a:r>
            <a:r>
              <a:rPr lang="en-GB" dirty="0"/>
              <a:t> </a:t>
            </a:r>
            <a:r>
              <a:rPr lang="en-GB" dirty="0" err="1"/>
              <a:t>osztályokat</a:t>
            </a:r>
            <a:r>
              <a:rPr lang="en-GB" dirty="0"/>
              <a:t>.</a:t>
            </a:r>
            <a:endParaRPr lang="hu-HU" dirty="0"/>
          </a:p>
          <a:p>
            <a:r>
              <a:rPr lang="hu-HU" dirty="0"/>
              <a:t>Rendszerek között transzportálható objektumok.</a:t>
            </a:r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4517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Az interfésznek csak definíciós része van.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b="1" dirty="0"/>
              <a:t>I</a:t>
            </a:r>
            <a:r>
              <a:rPr lang="en-US" b="1" dirty="0"/>
              <a:t>NTERFACE</a:t>
            </a:r>
            <a:r>
              <a:rPr lang="en-US" dirty="0"/>
              <a:t> </a:t>
            </a:r>
            <a:r>
              <a:rPr lang="en-US" dirty="0" err="1"/>
              <a:t>intf</a:t>
            </a:r>
            <a:r>
              <a:rPr lang="en-US" dirty="0"/>
              <a:t> </a:t>
            </a:r>
            <a:r>
              <a:rPr lang="en-US" i="1" dirty="0"/>
              <a:t>[</a:t>
            </a:r>
            <a:r>
              <a:rPr lang="en-US" dirty="0"/>
              <a:t>PUBLIC</a:t>
            </a:r>
            <a:r>
              <a:rPr lang="en-US" i="1" dirty="0"/>
              <a:t>]</a:t>
            </a:r>
            <a:r>
              <a:rPr lang="en-US" dirty="0"/>
              <a:t>. </a:t>
            </a:r>
            <a:br>
              <a:rPr lang="en-US" dirty="0"/>
            </a:br>
            <a:r>
              <a:rPr lang="en-US" dirty="0"/>
              <a:t>    </a:t>
            </a:r>
            <a:r>
              <a:rPr lang="en-US" i="1" dirty="0"/>
              <a:t>[</a:t>
            </a:r>
            <a:r>
              <a:rPr lang="en-US" dirty="0"/>
              <a:t>components</a:t>
            </a:r>
            <a:r>
              <a:rPr lang="en-US" i="1" dirty="0"/>
              <a:t>]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 </a:t>
            </a:r>
            <a:r>
              <a:rPr lang="en-US" b="1" dirty="0"/>
              <a:t>ENDINTERFACE</a:t>
            </a:r>
            <a:r>
              <a:rPr lang="en-US" dirty="0"/>
              <a:t>. </a:t>
            </a:r>
            <a:endParaRPr lang="hu-HU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Az interfész komponensei megegyeznek az osztályok komponenseivel.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5429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Objektumokat referencia típusú változóban tudunk tárolni</a:t>
            </a:r>
          </a:p>
          <a:p>
            <a:r>
              <a:rPr lang="hu-HU" dirty="0"/>
              <a:t>Létrehozása</a:t>
            </a:r>
          </a:p>
          <a:p>
            <a:pPr marL="411480" lvl="1" indent="0">
              <a:buNone/>
            </a:pPr>
            <a:r>
              <a:rPr lang="hu-HU" b="1" dirty="0"/>
              <a:t>DATA</a:t>
            </a:r>
            <a:r>
              <a:rPr lang="hu-HU" dirty="0"/>
              <a:t>: </a:t>
            </a:r>
            <a:r>
              <a:rPr lang="hu-HU" dirty="0" err="1"/>
              <a:t>lo_object</a:t>
            </a:r>
            <a:r>
              <a:rPr lang="hu-HU" dirty="0"/>
              <a:t> </a:t>
            </a:r>
            <a:r>
              <a:rPr lang="hu-HU" b="1" dirty="0"/>
              <a:t>TYPE REF TO </a:t>
            </a:r>
            <a:r>
              <a:rPr lang="hu-HU" dirty="0"/>
              <a:t>&lt;osztály vagy interfész&gt;.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Ha a referencia változó osztályra mutat, akkor az példány implicit létrehozható.</a:t>
            </a:r>
          </a:p>
          <a:p>
            <a:pPr marL="411480" lvl="1" indent="0">
              <a:buNone/>
            </a:pPr>
            <a:r>
              <a:rPr lang="hu-HU" b="1" dirty="0"/>
              <a:t>CREATE OBJECT </a:t>
            </a:r>
            <a:r>
              <a:rPr lang="hu-HU" dirty="0" err="1"/>
              <a:t>lo_object</a:t>
            </a:r>
            <a:r>
              <a:rPr lang="hu-HU" dirty="0"/>
              <a:t>.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Ha a referencia változó interfészre mutat, akkor explicit kell létrehozni.</a:t>
            </a:r>
          </a:p>
          <a:p>
            <a:pPr marL="411480" lvl="1" indent="0">
              <a:buNone/>
            </a:pPr>
            <a:r>
              <a:rPr lang="hu-HU" b="1" dirty="0"/>
              <a:t>CREATE OBJECT </a:t>
            </a:r>
            <a:r>
              <a:rPr lang="hu-HU" dirty="0" err="1"/>
              <a:t>lo_object</a:t>
            </a:r>
            <a:r>
              <a:rPr lang="hu-HU" dirty="0"/>
              <a:t> </a:t>
            </a:r>
            <a:r>
              <a:rPr lang="hu-HU" b="1" dirty="0"/>
              <a:t>TYPE</a:t>
            </a:r>
            <a:r>
              <a:rPr lang="hu-HU" dirty="0"/>
              <a:t> &lt;osztály&gt;.</a:t>
            </a:r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2388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pPr marL="411480" lvl="1" indent="0">
              <a:buNone/>
            </a:pPr>
            <a:r>
              <a:rPr lang="hu-HU" dirty="0"/>
              <a:t>Példány metódust két módon lehet hívni: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 err="1"/>
              <a:t>lo_object</a:t>
            </a:r>
            <a:r>
              <a:rPr lang="hu-HU" dirty="0"/>
              <a:t>-&gt;</a:t>
            </a:r>
            <a:r>
              <a:rPr lang="hu-HU" dirty="0" err="1"/>
              <a:t>method</a:t>
            </a:r>
            <a:r>
              <a:rPr lang="hu-HU" dirty="0"/>
              <a:t>(  &lt;paraméterek &gt; ).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CALL METHOD </a:t>
            </a:r>
            <a:r>
              <a:rPr lang="hu-HU" dirty="0" err="1"/>
              <a:t>lo_object</a:t>
            </a:r>
            <a:r>
              <a:rPr lang="hu-HU" dirty="0"/>
              <a:t>-&gt;</a:t>
            </a:r>
            <a:r>
              <a:rPr lang="hu-HU" dirty="0" err="1"/>
              <a:t>method</a:t>
            </a:r>
            <a:br>
              <a:rPr lang="hu-HU" dirty="0"/>
            </a:br>
            <a:r>
              <a:rPr lang="hu-HU" dirty="0"/>
              <a:t>	&lt;EXPORTING &lt;paraméterek&gt;</a:t>
            </a:r>
            <a:br>
              <a:rPr lang="hu-HU" dirty="0"/>
            </a:br>
            <a:r>
              <a:rPr lang="hu-HU" dirty="0"/>
              <a:t>	&lt;IMPORTING &lt;paraméterek&gt;</a:t>
            </a:r>
            <a:br>
              <a:rPr lang="hu-HU" dirty="0"/>
            </a:br>
            <a:r>
              <a:rPr lang="hu-HU" dirty="0"/>
              <a:t>	&lt;CHANGING &lt;paraméterek&gt;.</a:t>
            </a:r>
          </a:p>
          <a:p>
            <a:pPr marL="411480" lvl="1" indent="0">
              <a:buNone/>
            </a:pPr>
            <a:r>
              <a:rPr lang="hu-HU" dirty="0"/>
              <a:t>	</a:t>
            </a:r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347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 lnSpcReduction="10000"/>
          </a:bodyPr>
          <a:lstStyle/>
          <a:p>
            <a:pPr marL="411480" lvl="1" indent="0">
              <a:buNone/>
            </a:pPr>
            <a:r>
              <a:rPr lang="hu-HU" dirty="0"/>
              <a:t>Statikus metódust két módon lehet hívni.</a:t>
            </a:r>
          </a:p>
          <a:p>
            <a:pPr marL="411480" lvl="1" indent="0">
              <a:buNone/>
            </a:pPr>
            <a:r>
              <a:rPr lang="hu-HU" dirty="0"/>
              <a:t>Mindig az osztályra hívjuk és nem példányra!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 err="1"/>
              <a:t>lo_class</a:t>
            </a:r>
            <a:r>
              <a:rPr lang="hu-HU" dirty="0"/>
              <a:t>=&gt;</a:t>
            </a:r>
            <a:r>
              <a:rPr lang="hu-HU" dirty="0" err="1"/>
              <a:t>method</a:t>
            </a:r>
            <a:r>
              <a:rPr lang="hu-HU" dirty="0"/>
              <a:t>(  &lt;paraméterek &gt; ).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CALL METHOD </a:t>
            </a:r>
            <a:r>
              <a:rPr lang="hu-HU" dirty="0" err="1"/>
              <a:t>lo_class</a:t>
            </a:r>
            <a:r>
              <a:rPr lang="hu-HU" dirty="0"/>
              <a:t>=&gt;</a:t>
            </a:r>
            <a:r>
              <a:rPr lang="hu-HU" dirty="0" err="1"/>
              <a:t>method</a:t>
            </a:r>
            <a:br>
              <a:rPr lang="hu-HU" dirty="0"/>
            </a:br>
            <a:r>
              <a:rPr lang="hu-HU" dirty="0"/>
              <a:t>	&lt;EXPORTING &lt;paraméterek&gt;</a:t>
            </a:r>
            <a:br>
              <a:rPr lang="hu-HU" dirty="0"/>
            </a:br>
            <a:r>
              <a:rPr lang="hu-HU" dirty="0"/>
              <a:t>	&lt;IMPORTING &lt;paraméterek&gt;</a:t>
            </a:r>
            <a:br>
              <a:rPr lang="hu-HU" dirty="0"/>
            </a:br>
            <a:r>
              <a:rPr lang="hu-HU" dirty="0"/>
              <a:t>	&lt;CHANGING &lt;paraméterek&gt;.</a:t>
            </a:r>
          </a:p>
          <a:p>
            <a:pPr marL="411480" lvl="1" indent="0">
              <a:buNone/>
            </a:pPr>
            <a:r>
              <a:rPr lang="hu-HU" dirty="0"/>
              <a:t>	</a:t>
            </a:r>
          </a:p>
          <a:p>
            <a:pPr marL="411480" lvl="1" indent="0">
              <a:buNone/>
            </a:pPr>
            <a:r>
              <a:rPr lang="hu-HU" dirty="0"/>
              <a:t>	</a:t>
            </a:r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3854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pPr marL="411480" lvl="1" indent="0">
              <a:buNone/>
            </a:pPr>
            <a:r>
              <a:rPr lang="hu-HU" dirty="0"/>
              <a:t>Saját referencia: me-&gt;</a:t>
            </a:r>
          </a:p>
          <a:p>
            <a:pPr marL="411480" lvl="1" indent="0">
              <a:buNone/>
            </a:pPr>
            <a:r>
              <a:rPr lang="hu-HU" dirty="0"/>
              <a:t>Ősosztály referencia: </a:t>
            </a:r>
            <a:r>
              <a:rPr lang="hu-HU" dirty="0" err="1"/>
              <a:t>super</a:t>
            </a:r>
            <a:r>
              <a:rPr lang="hu-HU" dirty="0"/>
              <a:t>-&gt;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 err="1"/>
              <a:t>Castolás</a:t>
            </a:r>
            <a:endParaRPr lang="hu-HU" dirty="0"/>
          </a:p>
          <a:p>
            <a:pPr marL="754380" lvl="1">
              <a:buFontTx/>
              <a:buChar char="-"/>
            </a:pPr>
            <a:r>
              <a:rPr lang="hu-HU" dirty="0"/>
              <a:t>Lefele</a:t>
            </a:r>
          </a:p>
          <a:p>
            <a:pPr marL="754380" lvl="1">
              <a:buFontTx/>
              <a:buChar char="-"/>
            </a:pPr>
            <a:r>
              <a:rPr lang="hu-HU" dirty="0"/>
              <a:t>Felfele</a:t>
            </a:r>
          </a:p>
          <a:p>
            <a:pPr marL="754380" lvl="1">
              <a:buFontTx/>
              <a:buChar char="-"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?=	</a:t>
            </a:r>
          </a:p>
          <a:p>
            <a:pPr marL="411480" lvl="1" indent="0">
              <a:buNone/>
            </a:pPr>
            <a:r>
              <a:rPr lang="hu-HU" dirty="0"/>
              <a:t>	</a:t>
            </a:r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5691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 fontScale="92500" lnSpcReduction="10000"/>
          </a:bodyPr>
          <a:lstStyle/>
          <a:p>
            <a:pPr marL="411480" lvl="1" indent="0">
              <a:buNone/>
            </a:pPr>
            <a:r>
              <a:rPr lang="en-GB" dirty="0"/>
              <a:t>Az ABAP OO-ban is </a:t>
            </a:r>
            <a:r>
              <a:rPr lang="en-GB" dirty="0" err="1"/>
              <a:t>lehetőség</a:t>
            </a:r>
            <a:r>
              <a:rPr lang="en-GB" dirty="0"/>
              <a:t> van </a:t>
            </a:r>
            <a:r>
              <a:rPr lang="en-GB" dirty="0" err="1"/>
              <a:t>eljárások</a:t>
            </a:r>
            <a:r>
              <a:rPr lang="en-GB" dirty="0"/>
              <a:t> </a:t>
            </a:r>
            <a:r>
              <a:rPr lang="en-GB" dirty="0" err="1"/>
              <a:t>olyan</a:t>
            </a:r>
            <a:r>
              <a:rPr lang="en-GB" dirty="0"/>
              <a:t> </a:t>
            </a:r>
            <a:r>
              <a:rPr lang="en-GB" dirty="0" err="1"/>
              <a:t>meghívására</a:t>
            </a:r>
            <a:r>
              <a:rPr lang="en-GB" dirty="0"/>
              <a:t>, </a:t>
            </a:r>
            <a:r>
              <a:rPr lang="en-GB" dirty="0" err="1"/>
              <a:t>amely</a:t>
            </a:r>
            <a:r>
              <a:rPr lang="en-GB" dirty="0"/>
              <a:t> </a:t>
            </a:r>
            <a:r>
              <a:rPr lang="en-GB" dirty="0" err="1"/>
              <a:t>adott</a:t>
            </a:r>
            <a:r>
              <a:rPr lang="en-GB" dirty="0"/>
              <a:t> </a:t>
            </a:r>
            <a:r>
              <a:rPr lang="en-GB" dirty="0" err="1"/>
              <a:t>esetben</a:t>
            </a:r>
            <a:r>
              <a:rPr lang="en-GB" dirty="0"/>
              <a:t> </a:t>
            </a:r>
            <a:r>
              <a:rPr lang="en-GB" dirty="0" err="1"/>
              <a:t>kivételt</a:t>
            </a:r>
            <a:r>
              <a:rPr lang="en-GB" dirty="0"/>
              <a:t> </a:t>
            </a:r>
            <a:r>
              <a:rPr lang="en-GB" dirty="0" err="1"/>
              <a:t>dobhat</a:t>
            </a:r>
            <a:r>
              <a:rPr lang="en-GB" dirty="0"/>
              <a:t> </a:t>
            </a:r>
            <a:r>
              <a:rPr lang="en-GB" dirty="0" err="1"/>
              <a:t>és</a:t>
            </a:r>
            <a:r>
              <a:rPr lang="en-GB" dirty="0"/>
              <a:t> </a:t>
            </a:r>
            <a:r>
              <a:rPr lang="en-GB" dirty="0" err="1"/>
              <a:t>erre</a:t>
            </a:r>
            <a:r>
              <a:rPr lang="en-GB" dirty="0"/>
              <a:t> a </a:t>
            </a:r>
            <a:r>
              <a:rPr lang="en-GB" dirty="0" err="1"/>
              <a:t>hívó</a:t>
            </a:r>
            <a:r>
              <a:rPr lang="en-GB" dirty="0"/>
              <a:t> </a:t>
            </a:r>
            <a:r>
              <a:rPr lang="en-GB" dirty="0" err="1"/>
              <a:t>eljárás</a:t>
            </a:r>
            <a:r>
              <a:rPr lang="en-GB" dirty="0"/>
              <a:t> </a:t>
            </a:r>
            <a:r>
              <a:rPr lang="en-GB" dirty="0" err="1"/>
              <a:t>fel</a:t>
            </a:r>
            <a:r>
              <a:rPr lang="en-GB" dirty="0"/>
              <a:t> van </a:t>
            </a:r>
            <a:r>
              <a:rPr lang="en-GB" dirty="0" err="1"/>
              <a:t>készítve</a:t>
            </a:r>
            <a:r>
              <a:rPr lang="en-GB" dirty="0"/>
              <a:t>.</a:t>
            </a:r>
          </a:p>
          <a:p>
            <a:pPr marL="411480" lvl="1" indent="0">
              <a:buNone/>
            </a:pPr>
            <a:endParaRPr lang="en-GB" dirty="0"/>
          </a:p>
          <a:p>
            <a:pPr marL="411480" lvl="1" indent="0">
              <a:buNone/>
            </a:pPr>
            <a:r>
              <a:rPr lang="hu-HU" dirty="0"/>
              <a:t>TRY.</a:t>
            </a:r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CATCH</a:t>
            </a:r>
            <a:r>
              <a:rPr lang="en-GB" dirty="0"/>
              <a:t> &lt;exception class1&gt; [&lt;exception class2&gt;]</a:t>
            </a:r>
            <a:r>
              <a:rPr lang="hu-HU" dirty="0"/>
              <a:t>.</a:t>
            </a:r>
            <a:endParaRPr lang="en-GB" dirty="0"/>
          </a:p>
          <a:p>
            <a:pPr marL="411480" lvl="1" indent="0">
              <a:buNone/>
            </a:pPr>
            <a:endParaRPr lang="en-GB" dirty="0"/>
          </a:p>
          <a:p>
            <a:pPr marL="411480" lvl="1" indent="0">
              <a:buNone/>
            </a:pPr>
            <a:r>
              <a:rPr lang="en-GB" dirty="0"/>
              <a:t>[CATCH &lt;</a:t>
            </a:r>
            <a:r>
              <a:rPr lang="en-GB"/>
              <a:t>exception class3&gt;].</a:t>
            </a:r>
            <a:endParaRPr lang="en-GB" dirty="0"/>
          </a:p>
          <a:p>
            <a:pPr marL="411480" lvl="1" indent="0">
              <a:buNone/>
            </a:pPr>
            <a:endParaRPr lang="hu-HU" dirty="0"/>
          </a:p>
          <a:p>
            <a:pPr marL="411480" lvl="1" indent="0">
              <a:buNone/>
            </a:pPr>
            <a:r>
              <a:rPr lang="hu-HU" dirty="0"/>
              <a:t>ENDTRY.</a:t>
            </a:r>
          </a:p>
          <a:p>
            <a:pPr marL="411480" lvl="1" indent="0">
              <a:buNone/>
            </a:pPr>
            <a:r>
              <a:rPr lang="hu-HU" dirty="0"/>
              <a:t>	</a:t>
            </a:r>
          </a:p>
          <a:p>
            <a:pPr marL="109728" indent="0">
              <a:buNone/>
            </a:pPr>
            <a:r>
              <a:rPr lang="en-US" dirty="0"/>
              <a:t> </a:t>
            </a:r>
            <a:endParaRPr lang="hu-HU" dirty="0"/>
          </a:p>
          <a:p>
            <a:endParaRPr lang="en-US" dirty="0"/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453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Objektum orientált ABAP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Nem tárgyaljuk az objektumorientált programozás elvi megközelítését, ezt ismertnek feltételezzük.</a:t>
            </a:r>
          </a:p>
          <a:p>
            <a:r>
              <a:rPr lang="hu-HU" dirty="0" err="1"/>
              <a:t>Lsd</a:t>
            </a:r>
            <a:r>
              <a:rPr lang="hu-HU" dirty="0"/>
              <a:t>.: egységbezárás, osztály, példány, öröklés, </a:t>
            </a:r>
          </a:p>
          <a:p>
            <a:pPr marL="109728" indent="0">
              <a:buNone/>
            </a:pPr>
            <a:endParaRPr lang="hu-HU" dirty="0"/>
          </a:p>
          <a:p>
            <a:r>
              <a:rPr lang="hu-HU" dirty="0"/>
              <a:t>A tananyagban az UML osztály diagrammokat használjuk vizualizációra. Ennek ismeretét is feltételezzük.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305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hu-HU" dirty="0"/>
              <a:t>ABAP-</a:t>
            </a:r>
            <a:r>
              <a:rPr lang="hu-HU" dirty="0" err="1"/>
              <a:t>ban</a:t>
            </a:r>
            <a:r>
              <a:rPr lang="hu-HU" dirty="0"/>
              <a:t> az alábbi objektumorientált elemek definiálására van lehetőség</a:t>
            </a:r>
          </a:p>
          <a:p>
            <a:r>
              <a:rPr lang="hu-HU" dirty="0"/>
              <a:t>Osztály</a:t>
            </a:r>
          </a:p>
          <a:p>
            <a:pPr lvl="1"/>
            <a:r>
              <a:rPr lang="hu-HU" dirty="0"/>
              <a:t>Globális</a:t>
            </a:r>
          </a:p>
          <a:p>
            <a:pPr lvl="1"/>
            <a:r>
              <a:rPr lang="hu-HU" dirty="0"/>
              <a:t>Lokális</a:t>
            </a:r>
          </a:p>
          <a:p>
            <a:r>
              <a:rPr lang="hu-HU" dirty="0"/>
              <a:t>Interfész</a:t>
            </a:r>
          </a:p>
          <a:p>
            <a:pPr lvl="1"/>
            <a:r>
              <a:rPr lang="hu-HU" dirty="0"/>
              <a:t>Globális</a:t>
            </a:r>
          </a:p>
          <a:p>
            <a:pPr lvl="1"/>
            <a:r>
              <a:rPr lang="hu-HU" dirty="0"/>
              <a:t>Lokális</a:t>
            </a:r>
          </a:p>
          <a:p>
            <a:r>
              <a:rPr lang="hu-HU" dirty="0"/>
              <a:t>Referencia változó</a:t>
            </a:r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405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hu-HU" b="1" dirty="0"/>
              <a:t>Specialitások</a:t>
            </a:r>
          </a:p>
          <a:p>
            <a:pPr marL="109728" indent="0">
              <a:buNone/>
            </a:pPr>
            <a:r>
              <a:rPr lang="hu-HU" dirty="0"/>
              <a:t>Az ABAP nem tisztán objektumorientált nyelv.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Egy osztály létrehozásakor ún. </a:t>
            </a:r>
            <a:r>
              <a:rPr lang="hu-HU" dirty="0" err="1"/>
              <a:t>class-pool</a:t>
            </a:r>
            <a:r>
              <a:rPr lang="hu-HU" dirty="0"/>
              <a:t> kerül létrehozásra.</a:t>
            </a:r>
          </a:p>
          <a:p>
            <a:pPr marL="109728" indent="0">
              <a:buNone/>
            </a:pPr>
            <a:r>
              <a:rPr lang="hu-HU" dirty="0"/>
              <a:t>A </a:t>
            </a:r>
            <a:r>
              <a:rPr lang="hu-HU" dirty="0" err="1"/>
              <a:t>class-pool</a:t>
            </a:r>
            <a:r>
              <a:rPr lang="hu-HU" dirty="0"/>
              <a:t> nem más mint egy ABAP program (!), amelyben pontosan egy globális osztályt lehet definiálni, nem támogatja a DYNPRO létrehozást és az egyetlen alkalmazható feldolgozási blokk a metódus.</a:t>
            </a:r>
          </a:p>
          <a:p>
            <a:pPr marL="109728" indent="0">
              <a:buNone/>
            </a:pPr>
            <a:endParaRPr lang="hu-HU" dirty="0"/>
          </a:p>
          <a:p>
            <a:pPr marL="109728" indent="0">
              <a:buNone/>
            </a:pPr>
            <a:r>
              <a:rPr lang="hu-HU" dirty="0"/>
              <a:t>Egy interfész létrehozásakor ún. </a:t>
            </a:r>
            <a:r>
              <a:rPr lang="hu-HU" dirty="0" err="1"/>
              <a:t>interface-pool</a:t>
            </a:r>
            <a:r>
              <a:rPr lang="hu-HU" dirty="0"/>
              <a:t> kerül létrehozásra. Nagyon hasonló a </a:t>
            </a:r>
            <a:r>
              <a:rPr lang="hu-HU" dirty="0" err="1"/>
              <a:t>class</a:t>
            </a:r>
            <a:r>
              <a:rPr lang="hu-HU" dirty="0"/>
              <a:t>-</a:t>
            </a:r>
            <a:r>
              <a:rPr lang="hu-HU" dirty="0" err="1"/>
              <a:t>pool</a:t>
            </a:r>
            <a:r>
              <a:rPr lang="hu-HU" dirty="0"/>
              <a:t>-hoz, de nem lehet benne feldolgozási blokkot létrehozni.</a:t>
            </a:r>
            <a:endParaRPr lang="en-US" dirty="0"/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432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/>
              <a:t>Szigorúan elkülönítjük a deklarációs és az implementációs </a:t>
            </a:r>
          </a:p>
          <a:p>
            <a:r>
              <a:rPr lang="hu-HU"/>
              <a:t>Deklarációs rész:</a:t>
            </a:r>
            <a:endParaRPr lang="hu-H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C34FBB-ADE4-433A-938C-D948CEFB8B62}"/>
              </a:ext>
            </a:extLst>
          </p:cNvPr>
          <p:cNvSpPr txBox="1"/>
          <p:nvPr/>
        </p:nvSpPr>
        <p:spPr>
          <a:xfrm>
            <a:off x="3324687" y="3001667"/>
            <a:ext cx="554262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 </a:t>
            </a:r>
            <a:r>
              <a:rPr lang="en-US" sz="2400" b="1" dirty="0"/>
              <a:t>CLASS</a:t>
            </a:r>
            <a:r>
              <a:rPr lang="en-US" sz="2400" dirty="0"/>
              <a:t> </a:t>
            </a:r>
            <a:r>
              <a:rPr lang="en-US" sz="2400" dirty="0" err="1"/>
              <a:t>class</a:t>
            </a:r>
            <a:r>
              <a:rPr lang="en-US" sz="2400" dirty="0"/>
              <a:t> </a:t>
            </a:r>
            <a:r>
              <a:rPr lang="en-US" sz="2400" b="1" dirty="0"/>
              <a:t>DEFINITION</a:t>
            </a:r>
            <a:r>
              <a:rPr lang="en-US" sz="2400" dirty="0"/>
              <a:t>  </a:t>
            </a:r>
            <a:r>
              <a:rPr lang="en-US" sz="2400" i="1" dirty="0"/>
              <a:t>[</a:t>
            </a:r>
            <a:r>
              <a:rPr lang="en-US" sz="2400" dirty="0" err="1"/>
              <a:t>class_options</a:t>
            </a:r>
            <a:r>
              <a:rPr lang="en-US" sz="2400" i="1" dirty="0"/>
              <a:t>]</a:t>
            </a:r>
            <a:r>
              <a:rPr lang="en-US" sz="2400" dirty="0"/>
              <a:t>.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PUBLIC SECTION. </a:t>
            </a:r>
            <a:br>
              <a:rPr lang="en-US" sz="2400" b="1" dirty="0"/>
            </a:br>
            <a:r>
              <a:rPr lang="en-US" sz="2400" dirty="0"/>
              <a:t>      </a:t>
            </a:r>
            <a:r>
              <a:rPr lang="en-US" sz="2400" i="1" dirty="0"/>
              <a:t>[</a:t>
            </a:r>
            <a:r>
              <a:rPr lang="en-US" sz="2400" dirty="0"/>
              <a:t>components</a:t>
            </a:r>
            <a:r>
              <a:rPr lang="en-US" sz="2400" i="1" dirty="0"/>
              <a:t>]]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PROTECTED SECTION. </a:t>
            </a:r>
            <a:br>
              <a:rPr lang="en-US" sz="2400" dirty="0"/>
            </a:br>
            <a:r>
              <a:rPr lang="en-US" sz="2400" dirty="0"/>
              <a:t>      </a:t>
            </a:r>
            <a:r>
              <a:rPr lang="en-US" sz="2400" i="1" dirty="0"/>
              <a:t>[</a:t>
            </a:r>
            <a:r>
              <a:rPr lang="en-US" sz="2400" dirty="0"/>
              <a:t>components</a:t>
            </a:r>
            <a:r>
              <a:rPr lang="en-US" sz="2400" i="1" dirty="0"/>
              <a:t>]]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  </a:t>
            </a:r>
            <a:r>
              <a:rPr lang="en-US" sz="2400" i="1" dirty="0"/>
              <a:t>[</a:t>
            </a:r>
            <a:r>
              <a:rPr lang="en-US" sz="2400" b="1" dirty="0"/>
              <a:t>PRIVATE SECTION. </a:t>
            </a:r>
            <a:br>
              <a:rPr lang="en-US" sz="2400" b="1" dirty="0"/>
            </a:br>
            <a:r>
              <a:rPr lang="en-US" sz="2400" dirty="0"/>
              <a:t>      </a:t>
            </a:r>
            <a:r>
              <a:rPr lang="en-US" sz="2400" i="1" dirty="0"/>
              <a:t>[</a:t>
            </a:r>
            <a:r>
              <a:rPr lang="en-US" sz="2400" dirty="0"/>
              <a:t>components</a:t>
            </a:r>
            <a:r>
              <a:rPr lang="en-US" sz="2400" i="1" dirty="0"/>
              <a:t>]]</a:t>
            </a: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  ENDCLASS. </a:t>
            </a:r>
          </a:p>
        </p:txBody>
      </p:sp>
    </p:spTree>
    <p:extLst>
      <p:ext uri="{BB962C8B-B14F-4D97-AF65-F5344CB8AC3E}">
        <p14:creationId xmlns:p14="http://schemas.microsoft.com/office/powerpoint/2010/main" val="227253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 láthatósági szekciók sorrendje kötött</a:t>
            </a:r>
          </a:p>
          <a:p>
            <a:r>
              <a:rPr lang="hu-HU" dirty="0"/>
              <a:t>Osztály jellemző opcionális szintaktikai elemek</a:t>
            </a:r>
          </a:p>
          <a:p>
            <a:pPr lvl="1"/>
            <a:r>
              <a:rPr lang="en-US" b="1" dirty="0"/>
              <a:t>PUBLIC</a:t>
            </a:r>
            <a:r>
              <a:rPr lang="hu-HU" dirty="0"/>
              <a:t> – Az osztály globális osztály és globális osztály szerkesztővel került létrehozásra</a:t>
            </a:r>
          </a:p>
          <a:p>
            <a:pPr lvl="1"/>
            <a:r>
              <a:rPr lang="en-US" b="1" dirty="0"/>
              <a:t>INHERITING FROM</a:t>
            </a:r>
            <a:r>
              <a:rPr lang="hu-HU" b="1" dirty="0"/>
              <a:t> </a:t>
            </a:r>
            <a:r>
              <a:rPr lang="hu-HU" dirty="0"/>
              <a:t>– Öröklés esetén az ősosztály nevét kell megadni</a:t>
            </a:r>
          </a:p>
          <a:p>
            <a:pPr lvl="1"/>
            <a:r>
              <a:rPr lang="en-US" b="1" dirty="0"/>
              <a:t>ABSTRACT</a:t>
            </a:r>
            <a:r>
              <a:rPr lang="hu-HU" b="1" dirty="0"/>
              <a:t> </a:t>
            </a:r>
            <a:r>
              <a:rPr lang="hu-HU" dirty="0"/>
              <a:t>– Az osztály absztrakt osztály. Nem lehet </a:t>
            </a:r>
            <a:r>
              <a:rPr lang="hu-HU" dirty="0" err="1"/>
              <a:t>példányosítani</a:t>
            </a:r>
            <a:r>
              <a:rPr lang="hu-HU" dirty="0"/>
              <a:t>.</a:t>
            </a:r>
          </a:p>
          <a:p>
            <a:pPr lvl="1"/>
            <a:r>
              <a:rPr lang="hu-HU" b="1" dirty="0"/>
              <a:t>FINAL</a:t>
            </a:r>
            <a:r>
              <a:rPr lang="hu-HU" dirty="0"/>
              <a:t> – Nem lehet belőle származtatni (nem lehet ősosztály)</a:t>
            </a:r>
          </a:p>
          <a:p>
            <a:pPr lvl="1"/>
            <a:r>
              <a:rPr lang="en-US" b="1" dirty="0"/>
              <a:t>CREATE </a:t>
            </a:r>
            <a:r>
              <a:rPr lang="en-US" b="1" i="1" dirty="0"/>
              <a:t>{</a:t>
            </a:r>
            <a:r>
              <a:rPr lang="en-US" b="1" dirty="0"/>
              <a:t>PUBLIC</a:t>
            </a:r>
            <a:r>
              <a:rPr lang="en-US" b="1" i="1" dirty="0"/>
              <a:t>|</a:t>
            </a:r>
            <a:r>
              <a:rPr lang="en-US" b="1" dirty="0"/>
              <a:t>PROTECTED</a:t>
            </a:r>
            <a:r>
              <a:rPr lang="en-US" b="1" i="1" dirty="0"/>
              <a:t>|</a:t>
            </a:r>
            <a:r>
              <a:rPr lang="en-US" b="1" dirty="0"/>
              <a:t>PRIVATE</a:t>
            </a:r>
            <a:r>
              <a:rPr lang="en-US" b="1" i="1" dirty="0"/>
              <a:t>}</a:t>
            </a:r>
            <a:r>
              <a:rPr lang="hu-HU" dirty="0"/>
              <a:t> – Az osztály </a:t>
            </a:r>
            <a:r>
              <a:rPr lang="hu-HU" dirty="0" err="1"/>
              <a:t>példányosításának</a:t>
            </a:r>
            <a:r>
              <a:rPr lang="hu-HU" dirty="0"/>
              <a:t> láthatóságát definiálja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244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b="1" dirty="0"/>
              <a:t>SHARED MEMORY ENABLED</a:t>
            </a:r>
            <a:r>
              <a:rPr lang="hu-HU" dirty="0"/>
              <a:t> – Nem része a tananyagnak</a:t>
            </a:r>
          </a:p>
          <a:p>
            <a:pPr lvl="1"/>
            <a:r>
              <a:rPr lang="hu-HU" b="1" dirty="0"/>
              <a:t>FOR TESTING </a:t>
            </a:r>
            <a:r>
              <a:rPr lang="hu-HU" dirty="0"/>
              <a:t>– Teszt osztály, az objektumok automatizált tesztelésére tervezett. Az ilyen osztály tartalmazhat teszt metódusokat, amelyeket teszt futtatások során hív fel a tesztelő keretrendszer.</a:t>
            </a:r>
          </a:p>
          <a:p>
            <a:pPr lvl="1"/>
            <a:r>
              <a:rPr lang="hu-HU" b="1" dirty="0"/>
              <a:t>FRIEND </a:t>
            </a:r>
            <a:r>
              <a:rPr lang="hu-HU" dirty="0"/>
              <a:t>– Az osztállyal </a:t>
            </a:r>
            <a:r>
              <a:rPr lang="hu-HU" dirty="0" err="1"/>
              <a:t>friend</a:t>
            </a:r>
            <a:r>
              <a:rPr lang="hu-HU" dirty="0"/>
              <a:t> kapcsolatban lévő más osztályok meghatározása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979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199A0-026A-449E-917D-6EA0CE800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ABAP OO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8D13-A391-40A9-ACA1-63E15B9A5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219438"/>
          </a:xfrm>
        </p:spPr>
        <p:txBody>
          <a:bodyPr>
            <a:normAutofit/>
          </a:bodyPr>
          <a:lstStyle/>
          <a:p>
            <a:r>
              <a:rPr lang="hu-HU" dirty="0"/>
              <a:t>Komponensként definiálható elemek</a:t>
            </a:r>
          </a:p>
          <a:p>
            <a:pPr lvl="1"/>
            <a:r>
              <a:rPr lang="hu-HU" dirty="0"/>
              <a:t>Típusok</a:t>
            </a:r>
          </a:p>
          <a:p>
            <a:pPr lvl="1"/>
            <a:r>
              <a:rPr lang="hu-HU" dirty="0"/>
              <a:t>Példány attribútumok</a:t>
            </a:r>
          </a:p>
          <a:p>
            <a:pPr lvl="1"/>
            <a:r>
              <a:rPr lang="hu-HU" dirty="0"/>
              <a:t>Statikus attribútumok</a:t>
            </a:r>
          </a:p>
          <a:p>
            <a:pPr lvl="1"/>
            <a:r>
              <a:rPr lang="hu-HU" dirty="0"/>
              <a:t>Konstansok</a:t>
            </a:r>
          </a:p>
          <a:p>
            <a:pPr lvl="1"/>
            <a:r>
              <a:rPr lang="hu-HU" dirty="0"/>
              <a:t>Metódusok</a:t>
            </a:r>
          </a:p>
          <a:p>
            <a:pPr lvl="1"/>
            <a:r>
              <a:rPr lang="hu-HU" dirty="0"/>
              <a:t>Statikus metódusok</a:t>
            </a:r>
          </a:p>
          <a:p>
            <a:pPr lvl="1"/>
            <a:r>
              <a:rPr lang="hu-HU" dirty="0"/>
              <a:t>Események</a:t>
            </a:r>
          </a:p>
          <a:p>
            <a:pPr lvl="1"/>
            <a:r>
              <a:rPr lang="hu-HU" dirty="0"/>
              <a:t>Statikus események</a:t>
            </a:r>
          </a:p>
          <a:p>
            <a:pPr lvl="1"/>
            <a:r>
              <a:rPr lang="hu-HU" dirty="0"/>
              <a:t>Interfészek és </a:t>
            </a:r>
            <a:r>
              <a:rPr lang="hu-HU" dirty="0" err="1"/>
              <a:t>aliasok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912551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33ACF124-275F-44F2-8DE0-0A755069829B}"/>
    </a:ext>
  </a:extLst>
</a:theme>
</file>

<file path=docMetadata/LabelInfo.xml><?xml version="1.0" encoding="utf-8"?>
<clbl:labelList xmlns:clbl="http://schemas.microsoft.com/office/2020/mipLabelMetadata">
  <clbl:label id="{0cf7ac0a-4681-4823-ab0b-04ef02c5f873}" enabled="1" method="Standard" siteId="{42f7676c-f455-423c-82f6-dc2d99791af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3112</TotalTime>
  <Words>1225</Words>
  <Application>Microsoft Office PowerPoint</Application>
  <PresentationFormat>Widescreen</PresentationFormat>
  <Paragraphs>201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Calibri Light</vt:lpstr>
      <vt:lpstr>Metropolitan</vt:lpstr>
      <vt:lpstr>SAP  ABAP programozás alapjai</vt:lpstr>
      <vt:lpstr>Beugró</vt:lpstr>
      <vt:lpstr>Objektum orientált ABAP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  <vt:lpstr>ABAP OO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SAP  ABAP programozás alapjai</dc:title>
  <dc:creator>Krisztian Mihaly</dc:creator>
  <cp:lastModifiedBy>Mihaly, Krisztian</cp:lastModifiedBy>
  <cp:revision>3</cp:revision>
  <dcterms:created xsi:type="dcterms:W3CDTF">2020-02-13T05:44:49Z</dcterms:created>
  <dcterms:modified xsi:type="dcterms:W3CDTF">2026-04-17T07:02:29Z</dcterms:modified>
</cp:coreProperties>
</file>