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5" r:id="rId2"/>
    <p:sldId id="281" r:id="rId3"/>
    <p:sldId id="282" r:id="rId4"/>
    <p:sldId id="285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274" r:id="rId26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FFCC"/>
    <a:srgbClr val="3C5D6E"/>
    <a:srgbClr val="E2E2E4"/>
    <a:srgbClr val="4C7488"/>
    <a:srgbClr val="F5AE41"/>
    <a:srgbClr val="CFCFCF"/>
    <a:srgbClr val="5B8BA3"/>
    <a:srgbClr val="22353E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8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 smtClean="0"/>
              <a:t>Mintaszöveg szerkesztése</a:t>
            </a:r>
          </a:p>
          <a:p>
            <a:pPr lvl="1"/>
            <a:r>
              <a:rPr lang="hu-HU" altLang="hu-HU" noProof="0" smtClean="0"/>
              <a:t>Második szint</a:t>
            </a:r>
          </a:p>
          <a:p>
            <a:pPr lvl="2"/>
            <a:r>
              <a:rPr lang="hu-HU" altLang="hu-HU" noProof="0" smtClean="0"/>
              <a:t>Harmadik szint</a:t>
            </a:r>
          </a:p>
          <a:p>
            <a:pPr lvl="3"/>
            <a:r>
              <a:rPr lang="hu-HU" altLang="hu-HU" noProof="0" smtClean="0"/>
              <a:t>Negyedik szint</a:t>
            </a:r>
          </a:p>
          <a:p>
            <a:pPr lvl="4"/>
            <a:r>
              <a:rPr lang="hu-HU" altLang="hu-HU" noProof="0" smtClean="0"/>
              <a:t>Ötödik szint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4FC27C-339E-4F70-846A-7D244509953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03386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31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304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30143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48133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9313" y="1341438"/>
            <a:ext cx="4038600" cy="48133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033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377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57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21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53981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05845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40631"/>
            <a:ext cx="8229600" cy="481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</a:p>
        </p:txBody>
      </p:sp>
      <p:sp>
        <p:nvSpPr>
          <p:cNvPr id="1028" name="Line 7"/>
          <p:cNvSpPr>
            <a:spLocks noChangeShapeType="1"/>
          </p:cNvSpPr>
          <p:nvPr userDrawn="1"/>
        </p:nvSpPr>
        <p:spPr bwMode="auto">
          <a:xfrm flipV="1">
            <a:off x="406400" y="1065213"/>
            <a:ext cx="8353425" cy="11112"/>
          </a:xfrm>
          <a:prstGeom prst="line">
            <a:avLst/>
          </a:prstGeom>
          <a:noFill/>
          <a:ln w="63500">
            <a:solidFill>
              <a:srgbClr val="3C5D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029" name="Csoportba foglalás 20"/>
          <p:cNvGrpSpPr>
            <a:grpSpLocks/>
          </p:cNvGrpSpPr>
          <p:nvPr userDrawn="1"/>
        </p:nvGrpSpPr>
        <p:grpSpPr bwMode="auto">
          <a:xfrm>
            <a:off x="6948488" y="6156325"/>
            <a:ext cx="1900237" cy="581025"/>
            <a:chOff x="2755900" y="4443413"/>
            <a:chExt cx="1900238" cy="581025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2767012" y="4516438"/>
              <a:ext cx="477838" cy="430213"/>
            </a:xfrm>
            <a:prstGeom prst="parallelogram">
              <a:avLst>
                <a:gd name="adj" fmla="val 27768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hu-HU" altLang="hu-HU" sz="1800" smtClean="0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755900" y="4443413"/>
              <a:ext cx="382587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r>
                <a:rPr lang="hu-HU" altLang="hu-HU" sz="3200" i="1" smtClean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22" name="AutoShape 7"/>
            <p:cNvSpPr>
              <a:spLocks noChangeArrowheads="1"/>
            </p:cNvSpPr>
            <p:nvPr/>
          </p:nvSpPr>
          <p:spPr bwMode="auto">
            <a:xfrm>
              <a:off x="3149600" y="4516438"/>
              <a:ext cx="555625" cy="430213"/>
            </a:xfrm>
            <a:prstGeom prst="parallelogram">
              <a:avLst>
                <a:gd name="adj" fmla="val 27756"/>
              </a:avLst>
            </a:prstGeom>
            <a:solidFill>
              <a:srgbClr val="CE41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hu-HU" altLang="hu-HU" sz="1800" smtClean="0"/>
            </a:p>
          </p:txBody>
        </p:sp>
        <p:sp>
          <p:nvSpPr>
            <p:cNvPr id="23" name="Text Box 8"/>
            <p:cNvSpPr txBox="1">
              <a:spLocks noChangeArrowheads="1"/>
            </p:cNvSpPr>
            <p:nvPr/>
          </p:nvSpPr>
          <p:spPr bwMode="auto">
            <a:xfrm>
              <a:off x="3157537" y="4491038"/>
              <a:ext cx="557213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r>
                <a:rPr lang="hu-HU" altLang="hu-HU" i="1" smtClean="0">
                  <a:solidFill>
                    <a:schemeClr val="bg1"/>
                  </a:solidFill>
                </a:rPr>
                <a:t>IT</a:t>
              </a:r>
            </a:p>
          </p:txBody>
        </p:sp>
        <p:sp>
          <p:nvSpPr>
            <p:cNvPr id="24" name="AutoShape 11"/>
            <p:cNvSpPr>
              <a:spLocks noChangeArrowheads="1"/>
            </p:cNvSpPr>
            <p:nvPr/>
          </p:nvSpPr>
          <p:spPr bwMode="auto">
            <a:xfrm>
              <a:off x="3609975" y="4516438"/>
              <a:ext cx="477837" cy="430213"/>
            </a:xfrm>
            <a:prstGeom prst="parallelogram">
              <a:avLst>
                <a:gd name="adj" fmla="val 27768"/>
              </a:avLst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hu-HU" altLang="hu-HU" sz="1800" smtClean="0"/>
            </a:p>
          </p:txBody>
        </p:sp>
        <p:sp>
          <p:nvSpPr>
            <p:cNvPr id="25" name="Text Box 12"/>
            <p:cNvSpPr txBox="1">
              <a:spLocks noChangeArrowheads="1"/>
            </p:cNvSpPr>
            <p:nvPr/>
          </p:nvSpPr>
          <p:spPr bwMode="auto">
            <a:xfrm>
              <a:off x="3573462" y="4443413"/>
              <a:ext cx="382588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r>
                <a:rPr lang="hu-HU" altLang="hu-HU" sz="3200" i="1" smtClean="0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26" name="AutoShape 13"/>
            <p:cNvSpPr>
              <a:spLocks noChangeArrowheads="1"/>
            </p:cNvSpPr>
            <p:nvPr/>
          </p:nvSpPr>
          <p:spPr bwMode="auto">
            <a:xfrm>
              <a:off x="3989388" y="4516438"/>
              <a:ext cx="382588" cy="430213"/>
            </a:xfrm>
            <a:prstGeom prst="parallelogram">
              <a:avLst>
                <a:gd name="adj" fmla="val 31403"/>
              </a:avLst>
            </a:prstGeom>
            <a:solidFill>
              <a:srgbClr val="393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hu-HU" altLang="hu-HU" sz="1800" smtClean="0"/>
            </a:p>
          </p:txBody>
        </p:sp>
        <p:sp>
          <p:nvSpPr>
            <p:cNvPr id="27" name="Text Box 14"/>
            <p:cNvSpPr txBox="1">
              <a:spLocks noChangeArrowheads="1"/>
            </p:cNvSpPr>
            <p:nvPr/>
          </p:nvSpPr>
          <p:spPr bwMode="auto">
            <a:xfrm>
              <a:off x="3943351" y="4505326"/>
              <a:ext cx="239712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r>
                <a:rPr lang="hu-HU" altLang="hu-HU" i="1" smtClean="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28" name="AutoShape 15"/>
            <p:cNvSpPr>
              <a:spLocks noChangeArrowheads="1"/>
            </p:cNvSpPr>
            <p:nvPr/>
          </p:nvSpPr>
          <p:spPr bwMode="auto">
            <a:xfrm>
              <a:off x="4273551" y="4516438"/>
              <a:ext cx="382587" cy="430213"/>
            </a:xfrm>
            <a:prstGeom prst="parallelogram">
              <a:avLst>
                <a:gd name="adj" fmla="val 31403"/>
              </a:avLst>
            </a:prstGeom>
            <a:solidFill>
              <a:srgbClr val="00009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  <a:defRPr/>
              </a:pPr>
              <a:endParaRPr lang="hu-HU" altLang="hu-HU" sz="1800" smtClean="0"/>
            </a:p>
          </p:txBody>
        </p:sp>
        <p:sp>
          <p:nvSpPr>
            <p:cNvPr id="29" name="Text Box 16"/>
            <p:cNvSpPr txBox="1">
              <a:spLocks noChangeArrowheads="1"/>
            </p:cNvSpPr>
            <p:nvPr/>
          </p:nvSpPr>
          <p:spPr bwMode="auto">
            <a:xfrm>
              <a:off x="4219576" y="4505326"/>
              <a:ext cx="238125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SzPct val="80000"/>
                <a:buFont typeface="Wingdings" panose="05000000000000000000" pitchFamily="2" charset="2"/>
                <a:buChar char="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SzPct val="7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Calibri" panose="020F0502020204030204" pitchFamily="34" charset="0"/>
                <a:buChar char="‒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  <a:defRPr/>
              </a:pPr>
              <a:r>
                <a:rPr lang="hu-HU" altLang="hu-HU" i="1" dirty="0" smtClean="0">
                  <a:solidFill>
                    <a:schemeClr val="bg1"/>
                  </a:solidFill>
                </a:rPr>
                <a:t>N</a:t>
              </a:r>
            </a:p>
          </p:txBody>
        </p:sp>
      </p:grpSp>
      <p:sp>
        <p:nvSpPr>
          <p:cNvPr id="18" name="Lekerekített téglalap 17"/>
          <p:cNvSpPr/>
          <p:nvPr userDrawn="1"/>
        </p:nvSpPr>
        <p:spPr>
          <a:xfrm>
            <a:off x="315913" y="6321425"/>
            <a:ext cx="727695" cy="336550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u-HU"/>
          </a:p>
        </p:txBody>
      </p:sp>
      <p:sp>
        <p:nvSpPr>
          <p:cNvPr id="19" name="Text Box 35"/>
          <p:cNvSpPr txBox="1">
            <a:spLocks noChangeArrowheads="1"/>
          </p:cNvSpPr>
          <p:nvPr userDrawn="1"/>
        </p:nvSpPr>
        <p:spPr bwMode="auto">
          <a:xfrm>
            <a:off x="287338" y="6319838"/>
            <a:ext cx="75627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hu-HU" altLang="hu-HU" sz="1600" b="1" dirty="0" smtClean="0">
                <a:solidFill>
                  <a:srgbClr val="4C7488"/>
                </a:solidFill>
              </a:rPr>
              <a:t>25/</a:t>
            </a:r>
            <a:fld id="{CF3F6881-75E8-4074-B7AD-0FE2CC0605F1}" type="slidenum">
              <a:rPr lang="hu-HU" altLang="hu-HU" sz="1600" b="1" smtClean="0">
                <a:solidFill>
                  <a:srgbClr val="4C7488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hu-HU" altLang="hu-HU" sz="1600" b="1" dirty="0" smtClean="0">
              <a:solidFill>
                <a:srgbClr val="4C748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169386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688" y="0"/>
            <a:ext cx="2381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-7938"/>
            <a:ext cx="70104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17"/>
          <p:cNvSpPr txBox="1">
            <a:spLocks noChangeArrowheads="1"/>
          </p:cNvSpPr>
          <p:nvPr/>
        </p:nvSpPr>
        <p:spPr bwMode="auto">
          <a:xfrm>
            <a:off x="7505700" y="6308725"/>
            <a:ext cx="163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hu-HU" altLang="hu-HU" sz="1800" b="1" dirty="0">
                <a:solidFill>
                  <a:srgbClr val="314D5B"/>
                </a:solidFill>
              </a:rPr>
              <a:t>v: </a:t>
            </a:r>
            <a:r>
              <a:rPr lang="hu-HU" altLang="hu-HU" sz="1800" b="1" dirty="0" smtClean="0">
                <a:solidFill>
                  <a:srgbClr val="314D5B"/>
                </a:solidFill>
              </a:rPr>
              <a:t>2018.02.20</a:t>
            </a:r>
            <a:endParaRPr lang="hu-HU" altLang="hu-HU" sz="1800" b="1" dirty="0">
              <a:solidFill>
                <a:srgbClr val="314D5B"/>
              </a:solidFill>
            </a:endParaRPr>
          </a:p>
        </p:txBody>
      </p:sp>
      <p:grpSp>
        <p:nvGrpSpPr>
          <p:cNvPr id="3078" name="Csoportba foglalás 20"/>
          <p:cNvGrpSpPr>
            <a:grpSpLocks/>
          </p:cNvGrpSpPr>
          <p:nvPr/>
        </p:nvGrpSpPr>
        <p:grpSpPr bwMode="auto">
          <a:xfrm>
            <a:off x="720725" y="6094413"/>
            <a:ext cx="1900238" cy="581025"/>
            <a:chOff x="2755900" y="4443413"/>
            <a:chExt cx="1900238" cy="581025"/>
          </a:xfrm>
        </p:grpSpPr>
        <p:sp>
          <p:nvSpPr>
            <p:cNvPr id="3085" name="AutoShape 5"/>
            <p:cNvSpPr>
              <a:spLocks noChangeArrowheads="1"/>
            </p:cNvSpPr>
            <p:nvPr/>
          </p:nvSpPr>
          <p:spPr bwMode="auto">
            <a:xfrm>
              <a:off x="2767013" y="4516438"/>
              <a:ext cx="477837" cy="430212"/>
            </a:xfrm>
            <a:prstGeom prst="parallelogram">
              <a:avLst>
                <a:gd name="adj" fmla="val 27768"/>
              </a:avLst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hu-HU" altLang="hu-HU" sz="1800"/>
            </a:p>
          </p:txBody>
        </p:sp>
        <p:sp>
          <p:nvSpPr>
            <p:cNvPr id="3086" name="Text Box 6"/>
            <p:cNvSpPr txBox="1">
              <a:spLocks noChangeArrowheads="1"/>
            </p:cNvSpPr>
            <p:nvPr/>
          </p:nvSpPr>
          <p:spPr bwMode="auto">
            <a:xfrm>
              <a:off x="2755900" y="4443413"/>
              <a:ext cx="382588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SzTx/>
                <a:buFontTx/>
                <a:buNone/>
              </a:pPr>
              <a:r>
                <a:rPr lang="hu-HU" altLang="hu-HU" sz="3200" i="1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3087" name="AutoShape 7"/>
            <p:cNvSpPr>
              <a:spLocks noChangeArrowheads="1"/>
            </p:cNvSpPr>
            <p:nvPr/>
          </p:nvSpPr>
          <p:spPr bwMode="auto">
            <a:xfrm>
              <a:off x="3149600" y="4516438"/>
              <a:ext cx="555625" cy="430212"/>
            </a:xfrm>
            <a:prstGeom prst="parallelogram">
              <a:avLst>
                <a:gd name="adj" fmla="val 27756"/>
              </a:avLst>
            </a:prstGeom>
            <a:solidFill>
              <a:srgbClr val="CE412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hu-HU" altLang="hu-HU" sz="1800"/>
            </a:p>
          </p:txBody>
        </p:sp>
        <p:sp>
          <p:nvSpPr>
            <p:cNvPr id="3088" name="Text Box 8"/>
            <p:cNvSpPr txBox="1">
              <a:spLocks noChangeArrowheads="1"/>
            </p:cNvSpPr>
            <p:nvPr/>
          </p:nvSpPr>
          <p:spPr bwMode="auto">
            <a:xfrm>
              <a:off x="3157538" y="4491038"/>
              <a:ext cx="557212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SzTx/>
                <a:buFontTx/>
                <a:buNone/>
              </a:pPr>
              <a:r>
                <a:rPr lang="hu-HU" altLang="hu-HU" sz="2800" i="1">
                  <a:solidFill>
                    <a:schemeClr val="bg1"/>
                  </a:solidFill>
                </a:rPr>
                <a:t>IT</a:t>
              </a:r>
            </a:p>
          </p:txBody>
        </p:sp>
        <p:sp>
          <p:nvSpPr>
            <p:cNvPr id="3089" name="AutoShape 11"/>
            <p:cNvSpPr>
              <a:spLocks noChangeArrowheads="1"/>
            </p:cNvSpPr>
            <p:nvPr/>
          </p:nvSpPr>
          <p:spPr bwMode="auto">
            <a:xfrm>
              <a:off x="3609976" y="4516438"/>
              <a:ext cx="477838" cy="430212"/>
            </a:xfrm>
            <a:prstGeom prst="parallelogram">
              <a:avLst>
                <a:gd name="adj" fmla="val 27768"/>
              </a:avLst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hu-HU" altLang="hu-HU" sz="1800"/>
            </a:p>
          </p:txBody>
        </p:sp>
        <p:sp>
          <p:nvSpPr>
            <p:cNvPr id="3090" name="Text Box 12"/>
            <p:cNvSpPr txBox="1">
              <a:spLocks noChangeArrowheads="1"/>
            </p:cNvSpPr>
            <p:nvPr/>
          </p:nvSpPr>
          <p:spPr bwMode="auto">
            <a:xfrm>
              <a:off x="3573463" y="4443413"/>
              <a:ext cx="382588" cy="579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SzTx/>
                <a:buFontTx/>
                <a:buNone/>
              </a:pPr>
              <a:r>
                <a:rPr lang="hu-HU" altLang="hu-HU" sz="3200" i="1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3091" name="AutoShape 13"/>
            <p:cNvSpPr>
              <a:spLocks noChangeArrowheads="1"/>
            </p:cNvSpPr>
            <p:nvPr/>
          </p:nvSpPr>
          <p:spPr bwMode="auto">
            <a:xfrm>
              <a:off x="3989388" y="4516438"/>
              <a:ext cx="382588" cy="430212"/>
            </a:xfrm>
            <a:prstGeom prst="parallelogram">
              <a:avLst>
                <a:gd name="adj" fmla="val 31403"/>
              </a:avLst>
            </a:prstGeom>
            <a:solidFill>
              <a:srgbClr val="393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hu-HU" altLang="hu-HU" sz="1800"/>
            </a:p>
          </p:txBody>
        </p:sp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3943351" y="4505326"/>
              <a:ext cx="239713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SzTx/>
                <a:buFontTx/>
                <a:buNone/>
              </a:pPr>
              <a:r>
                <a:rPr lang="hu-HU" altLang="hu-HU" sz="2800" i="1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093" name="AutoShape 15"/>
            <p:cNvSpPr>
              <a:spLocks noChangeArrowheads="1"/>
            </p:cNvSpPr>
            <p:nvPr/>
          </p:nvSpPr>
          <p:spPr bwMode="auto">
            <a:xfrm>
              <a:off x="4273550" y="4516438"/>
              <a:ext cx="382588" cy="430212"/>
            </a:xfrm>
            <a:prstGeom prst="parallelogram">
              <a:avLst>
                <a:gd name="adj" fmla="val 31403"/>
              </a:avLst>
            </a:prstGeom>
            <a:solidFill>
              <a:srgbClr val="00009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SzTx/>
                <a:buFontTx/>
                <a:buNone/>
              </a:pPr>
              <a:endParaRPr lang="hu-HU" altLang="hu-HU" sz="1800"/>
            </a:p>
          </p:txBody>
        </p:sp>
        <p:sp>
          <p:nvSpPr>
            <p:cNvPr id="3094" name="Text Box 16"/>
            <p:cNvSpPr txBox="1">
              <a:spLocks noChangeArrowheads="1"/>
            </p:cNvSpPr>
            <p:nvPr/>
          </p:nvSpPr>
          <p:spPr bwMode="auto">
            <a:xfrm>
              <a:off x="4219575" y="4505326"/>
              <a:ext cx="238125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SzTx/>
                <a:buFontTx/>
                <a:buNone/>
              </a:pPr>
              <a:r>
                <a:rPr lang="hu-HU" altLang="hu-HU" sz="2800" i="1">
                  <a:solidFill>
                    <a:schemeClr val="bg1"/>
                  </a:solidFill>
                </a:rPr>
                <a:t>N</a:t>
              </a:r>
            </a:p>
          </p:txBody>
        </p:sp>
      </p:grpSp>
      <p:sp>
        <p:nvSpPr>
          <p:cNvPr id="3079" name="Text Box 18"/>
          <p:cNvSpPr txBox="1">
            <a:spLocks noChangeArrowheads="1"/>
          </p:cNvSpPr>
          <p:nvPr/>
        </p:nvSpPr>
        <p:spPr bwMode="auto">
          <a:xfrm>
            <a:off x="3903663" y="1287463"/>
            <a:ext cx="1225550" cy="480131"/>
          </a:xfrm>
          <a:prstGeom prst="rect">
            <a:avLst/>
          </a:prstGeom>
          <a:solidFill>
            <a:srgbClr val="5B8B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hu-HU" altLang="hu-HU" sz="2800" b="1" dirty="0">
                <a:solidFill>
                  <a:schemeClr val="bg1"/>
                </a:solidFill>
                <a:latin typeface="Trebuchet MS" panose="020B0603020202020204" pitchFamily="34" charset="0"/>
              </a:rPr>
              <a:t>2. </a:t>
            </a:r>
            <a:r>
              <a:rPr lang="hu-HU" altLang="hu-HU" sz="2800" b="1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Gy</a:t>
            </a:r>
            <a:r>
              <a:rPr lang="hu-HU" altLang="hu-HU" sz="28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:</a:t>
            </a:r>
            <a:endParaRPr lang="hu-HU" altLang="hu-HU" sz="2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080" name="Text Box 19"/>
          <p:cNvSpPr txBox="1">
            <a:spLocks noChangeArrowheads="1"/>
          </p:cNvSpPr>
          <p:nvPr/>
        </p:nvSpPr>
        <p:spPr bwMode="auto">
          <a:xfrm>
            <a:off x="5129213" y="1287463"/>
            <a:ext cx="4022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hu-HU" altLang="hu-HU" sz="2800" b="1">
                <a:solidFill>
                  <a:srgbClr val="2F4855"/>
                </a:solidFill>
                <a:latin typeface="Trebuchet MS" panose="020B0603020202020204" pitchFamily="34" charset="0"/>
              </a:rPr>
              <a:t>Java alapok</a:t>
            </a:r>
            <a:endParaRPr lang="hu-HU" altLang="hu-HU" sz="1800" b="1">
              <a:solidFill>
                <a:srgbClr val="2F4855"/>
              </a:solidFill>
              <a:latin typeface="Trebuchet MS" panose="020B0603020202020204" pitchFamily="34" charset="0"/>
            </a:endParaRPr>
          </a:p>
        </p:txBody>
      </p:sp>
      <p:sp>
        <p:nvSpPr>
          <p:cNvPr id="3081" name="Text Box 20"/>
          <p:cNvSpPr txBox="1">
            <a:spLocks noChangeArrowheads="1"/>
          </p:cNvSpPr>
          <p:nvPr/>
        </p:nvSpPr>
        <p:spPr bwMode="auto">
          <a:xfrm>
            <a:off x="3903663" y="711200"/>
            <a:ext cx="43227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hu-HU" altLang="hu-HU" sz="2800" b="1">
                <a:solidFill>
                  <a:srgbClr val="3C5D6E"/>
                </a:solidFill>
                <a:latin typeface="Trebuchet MS" panose="020B0603020202020204" pitchFamily="34" charset="0"/>
              </a:rPr>
              <a:t>Java Programozás</a:t>
            </a:r>
          </a:p>
        </p:txBody>
      </p:sp>
      <p:sp>
        <p:nvSpPr>
          <p:cNvPr id="3082" name="Line 21"/>
          <p:cNvSpPr>
            <a:spLocks noChangeShapeType="1"/>
          </p:cNvSpPr>
          <p:nvPr/>
        </p:nvSpPr>
        <p:spPr bwMode="auto">
          <a:xfrm>
            <a:off x="3903663" y="1216025"/>
            <a:ext cx="4322762" cy="0"/>
          </a:xfrm>
          <a:prstGeom prst="line">
            <a:avLst/>
          </a:prstGeom>
          <a:noFill/>
          <a:ln w="63500">
            <a:solidFill>
              <a:srgbClr val="3C5D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083" name="Text Box 19"/>
          <p:cNvSpPr txBox="1">
            <a:spLocks noChangeArrowheads="1"/>
          </p:cNvSpPr>
          <p:nvPr/>
        </p:nvSpPr>
        <p:spPr bwMode="auto">
          <a:xfrm>
            <a:off x="5129213" y="1819275"/>
            <a:ext cx="401478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hu-HU" altLang="hu-HU" sz="2000" b="1" dirty="0" smtClean="0">
                <a:solidFill>
                  <a:srgbClr val="2F4855"/>
                </a:solidFill>
                <a:latin typeface="Trebuchet MS" panose="020B0603020202020204" pitchFamily="34" charset="0"/>
              </a:rPr>
              <a:t>Adatszerkezetek</a:t>
            </a:r>
            <a:endParaRPr lang="hu-HU" altLang="hu-HU" sz="2000" b="1" dirty="0">
              <a:solidFill>
                <a:srgbClr val="2F4855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184" y="2981860"/>
            <a:ext cx="2699688" cy="1596836"/>
          </a:xfrm>
          <a:prstGeom prst="rect">
            <a:avLst/>
          </a:prstGeom>
        </p:spPr>
      </p:pic>
      <p:pic>
        <p:nvPicPr>
          <p:cNvPr id="27" name="Kép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736" y="3212976"/>
            <a:ext cx="1143220" cy="170979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68487" y="5279630"/>
            <a:ext cx="658826" cy="88780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340" y="3985159"/>
            <a:ext cx="660091" cy="956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kód</a:t>
            </a:r>
            <a:endParaRPr lang="hu-HU" sz="3000" dirty="0"/>
          </a:p>
        </p:txBody>
      </p:sp>
      <p:sp>
        <p:nvSpPr>
          <p:cNvPr id="5" name="Tartalom helye 5"/>
          <p:cNvSpPr>
            <a:spLocks noGrp="1"/>
          </p:cNvSpPr>
          <p:nvPr>
            <p:ph idx="1"/>
          </p:nvPr>
        </p:nvSpPr>
        <p:spPr>
          <a:xfrm>
            <a:off x="465316" y="1196752"/>
            <a:ext cx="8229600" cy="50405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hu-HU" sz="2000" dirty="0" smtClean="0"/>
              <a:t>Írjuk meg a </a:t>
            </a:r>
            <a:r>
              <a:rPr lang="hu-HU" sz="2000" dirty="0" err="1" smtClean="0">
                <a:solidFill>
                  <a:srgbClr val="0033CC"/>
                </a:solidFill>
              </a:rPr>
              <a:t>searchFirstName</a:t>
            </a:r>
            <a:r>
              <a:rPr lang="hu-HU" sz="2000" dirty="0" smtClean="0"/>
              <a:t> metódust, mely keresztnévre keres. </a:t>
            </a:r>
            <a:endParaRPr lang="hu-HU" sz="2000" dirty="0">
              <a:solidFill>
                <a:srgbClr val="0033CC"/>
              </a:solidFill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65316" y="1958360"/>
            <a:ext cx="8229600" cy="286232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dirty="0">
                <a:latin typeface="Consolas" panose="020B0609020204030204" pitchFamily="49" charset="0"/>
              </a:rPr>
              <a:t> public static void </a:t>
            </a:r>
            <a:r>
              <a:rPr lang="en-US" dirty="0" err="1">
                <a:latin typeface="Consolas" panose="020B0609020204030204" pitchFamily="49" charset="0"/>
              </a:rPr>
              <a:t>searchFirstName</a:t>
            </a:r>
            <a:r>
              <a:rPr lang="en-US" dirty="0">
                <a:latin typeface="Consolas" panose="020B0609020204030204" pitchFamily="49" charset="0"/>
              </a:rPr>
              <a:t>(String s)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("");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for 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&lt;4;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dirty="0" err="1">
                <a:latin typeface="Consolas" panose="020B0609020204030204" pitchFamily="49" charset="0"/>
              </a:rPr>
              <a:t>boolean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latin typeface="Consolas" panose="020B0609020204030204" pitchFamily="49" charset="0"/>
              </a:rPr>
              <a:t> = false;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b="1" dirty="0">
                <a:latin typeface="Consolas" panose="020B0609020204030204" pitchFamily="49" charset="0"/>
              </a:rPr>
              <a:t>String[] n = </a:t>
            </a:r>
            <a:r>
              <a:rPr lang="en-US" b="1" dirty="0" err="1">
                <a:latin typeface="Consolas" panose="020B0609020204030204" pitchFamily="49" charset="0"/>
              </a:rPr>
              <a:t>nev</a:t>
            </a:r>
            <a:r>
              <a:rPr lang="en-US" b="1" dirty="0">
                <a:latin typeface="Consolas" panose="020B0609020204030204" pitchFamily="49" charset="0"/>
              </a:rPr>
              <a:t>[</a:t>
            </a:r>
            <a:r>
              <a:rPr lang="en-US" b="1" dirty="0" err="1">
                <a:latin typeface="Consolas" panose="020B0609020204030204" pitchFamily="49" charset="0"/>
              </a:rPr>
              <a:t>i</a:t>
            </a:r>
            <a:r>
              <a:rPr lang="en-US" b="1" dirty="0">
                <a:latin typeface="Consolas" panose="020B0609020204030204" pitchFamily="49" charset="0"/>
              </a:rPr>
              <a:t>].split(" ");</a:t>
            </a:r>
          </a:p>
          <a:p>
            <a:pPr algn="l"/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     for (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j=1; j&lt;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</a:rPr>
              <a:t>n.length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7030A0"/>
                </a:solidFill>
                <a:latin typeface="Consolas" panose="020B0609020204030204" pitchFamily="49" charset="0"/>
              </a:rPr>
              <a:t>j++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) </a:t>
            </a:r>
          </a:p>
          <a:p>
            <a:pPr algn="l"/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      </a:t>
            </a:r>
            <a:r>
              <a:rPr lang="hu-HU" dirty="0" smtClean="0">
                <a:solidFill>
                  <a:srgbClr val="7030A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7030A0"/>
                </a:solidFill>
                <a:latin typeface="Consolas" panose="020B0609020204030204" pitchFamily="49" charset="0"/>
              </a:rPr>
              <a:t>if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(n[j].equals(s)) b = true;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if (b)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(s+": "+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hu-HU" dirty="0">
              <a:solidFill>
                <a:srgbClr val="0033CC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64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kód</a:t>
            </a:r>
            <a:endParaRPr lang="hu-HU" sz="3000" dirty="0"/>
          </a:p>
        </p:txBody>
      </p:sp>
      <p:sp>
        <p:nvSpPr>
          <p:cNvPr id="5" name="Tartalom helye 5"/>
          <p:cNvSpPr>
            <a:spLocks noGrp="1"/>
          </p:cNvSpPr>
          <p:nvPr>
            <p:ph idx="1"/>
          </p:nvPr>
        </p:nvSpPr>
        <p:spPr>
          <a:xfrm>
            <a:off x="465316" y="1196752"/>
            <a:ext cx="8229600" cy="50405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hu-HU" sz="2000" dirty="0"/>
              <a:t>A</a:t>
            </a:r>
            <a:r>
              <a:rPr lang="hu-HU" sz="2000" dirty="0" smtClean="0"/>
              <a:t> </a:t>
            </a:r>
            <a:r>
              <a:rPr lang="hu-HU" sz="2000" dirty="0" err="1" smtClean="0">
                <a:solidFill>
                  <a:srgbClr val="0033CC"/>
                </a:solidFill>
              </a:rPr>
              <a:t>searchFirstName</a:t>
            </a:r>
            <a:r>
              <a:rPr lang="hu-HU" sz="2000" dirty="0" smtClean="0"/>
              <a:t> kipróbálásához készítsünk teszt adatokat:</a:t>
            </a:r>
            <a:endParaRPr lang="hu-HU" sz="2000" dirty="0">
              <a:solidFill>
                <a:srgbClr val="0033CC"/>
              </a:solidFill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65316" y="1958360"/>
            <a:ext cx="8229600" cy="3231654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dirty="0" smtClean="0">
                <a:latin typeface="Consolas" panose="020B0609020204030204" pitchFamily="49" charset="0"/>
              </a:rPr>
              <a:t>public </a:t>
            </a:r>
            <a:r>
              <a:rPr lang="en-US" dirty="0">
                <a:latin typeface="Consolas" panose="020B0609020204030204" pitchFamily="49" charset="0"/>
              </a:rPr>
              <a:t>static void main(String[]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[0] = "</a:t>
            </a:r>
            <a:r>
              <a:rPr lang="en-US" dirty="0" err="1">
                <a:latin typeface="Consolas" panose="020B0609020204030204" pitchFamily="49" charset="0"/>
              </a:rPr>
              <a:t>Kis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Béla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[0] = 250000;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[1] = "</a:t>
            </a:r>
            <a:r>
              <a:rPr lang="en-US" dirty="0" err="1">
                <a:latin typeface="Consolas" panose="020B0609020204030204" pitchFamily="49" charset="0"/>
              </a:rPr>
              <a:t>Jó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Zoli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[1] = 325000;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[2] = "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Só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Béla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Peti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[2] = 99000;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[3] = "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Béla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</a:rPr>
              <a:t> Tomi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[3] = 420000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  <a:endParaRPr lang="hu-HU" dirty="0" smtClean="0">
              <a:latin typeface="Consolas" panose="020B0609020204030204" pitchFamily="49" charset="0"/>
            </a:endParaRPr>
          </a:p>
          <a:p>
            <a:pPr algn="l"/>
            <a:endParaRPr lang="hu-HU" sz="600" dirty="0">
              <a:solidFill>
                <a:srgbClr val="0033CC"/>
              </a:solidFill>
              <a:latin typeface="Consolas" panose="020B0609020204030204" pitchFamily="49" charset="0"/>
            </a:endParaRP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  </a:t>
            </a:r>
            <a:r>
              <a:rPr lang="hu-HU" dirty="0" err="1" smtClean="0">
                <a:latin typeface="Consolas" panose="020B0609020204030204" pitchFamily="49" charset="0"/>
              </a:rPr>
              <a:t>searchFirstName</a:t>
            </a:r>
            <a:r>
              <a:rPr lang="hu-HU" dirty="0">
                <a:latin typeface="Consolas" panose="020B0609020204030204" pitchFamily="49" charset="0"/>
              </a:rPr>
              <a:t>("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Béla</a:t>
            </a:r>
            <a:r>
              <a:rPr lang="hu-HU" dirty="0" smtClean="0">
                <a:latin typeface="Consolas" panose="020B0609020204030204" pitchFamily="49" charset="0"/>
              </a:rPr>
              <a:t>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0745" y="4221088"/>
            <a:ext cx="2321616" cy="59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Feladat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8229600" cy="72008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Készítsük el ugyanezt a programot úgy, hogy készítünk egy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smtClean="0"/>
              <a:t> (név, fizetés) osztályt, és annak a példányait használjuk.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1619672" y="1916832"/>
            <a:ext cx="4895775" cy="4860000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err="1">
                <a:latin typeface="Consolas" panose="020B0609020204030204" pitchFamily="49" charset="0"/>
              </a:rPr>
              <a:t>private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nev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err="1">
                <a:latin typeface="Consolas" panose="020B0609020204030204" pitchFamily="49" charset="0"/>
              </a:rPr>
              <a:t>private</a:t>
            </a:r>
            <a:r>
              <a:rPr lang="hu-HU" dirty="0">
                <a:latin typeface="Consolas" panose="020B0609020204030204" pitchFamily="49" charset="0"/>
              </a:rPr>
              <a:t> int fiz;</a:t>
            </a:r>
          </a:p>
          <a:p>
            <a:pPr algn="l"/>
            <a:endParaRPr lang="hu-HU" sz="800" dirty="0">
              <a:latin typeface="Consolas" panose="020B0609020204030204" pitchFamily="49" charset="0"/>
            </a:endParaRP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nev</a:t>
            </a:r>
            <a:r>
              <a:rPr lang="hu-HU" dirty="0">
                <a:latin typeface="Consolas" panose="020B0609020204030204" pitchFamily="49" charset="0"/>
              </a:rPr>
              <a:t>, int fiz){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this.nev</a:t>
            </a:r>
            <a:r>
              <a:rPr lang="hu-HU" dirty="0">
                <a:latin typeface="Consolas" panose="020B0609020204030204" pitchFamily="49" charset="0"/>
              </a:rPr>
              <a:t> = </a:t>
            </a:r>
            <a:r>
              <a:rPr lang="hu-HU" dirty="0" err="1">
                <a:latin typeface="Consolas" panose="020B0609020204030204" pitchFamily="49" charset="0"/>
              </a:rPr>
              <a:t>nev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this.fiz</a:t>
            </a:r>
            <a:r>
              <a:rPr lang="hu-HU" dirty="0">
                <a:latin typeface="Consolas" panose="020B0609020204030204" pitchFamily="49" charset="0"/>
              </a:rPr>
              <a:t> = fiz;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getNev</a:t>
            </a:r>
            <a:r>
              <a:rPr lang="hu-HU" dirty="0">
                <a:latin typeface="Consolas" panose="020B0609020204030204" pitchFamily="49" charset="0"/>
              </a:rPr>
              <a:t>(){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return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nev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int </a:t>
            </a:r>
            <a:r>
              <a:rPr lang="hu-HU" dirty="0" err="1">
                <a:latin typeface="Consolas" panose="020B0609020204030204" pitchFamily="49" charset="0"/>
              </a:rPr>
              <a:t>getFiz</a:t>
            </a:r>
            <a:r>
              <a:rPr lang="hu-HU" dirty="0">
                <a:latin typeface="Consolas" panose="020B0609020204030204" pitchFamily="49" charset="0"/>
              </a:rPr>
              <a:t>(){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return</a:t>
            </a:r>
            <a:r>
              <a:rPr lang="hu-HU" dirty="0">
                <a:latin typeface="Consolas" panose="020B0609020204030204" pitchFamily="49" charset="0"/>
              </a:rPr>
              <a:t> fiz;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toString</a:t>
            </a:r>
            <a:r>
              <a:rPr lang="hu-HU" dirty="0">
                <a:latin typeface="Consolas" panose="020B0609020204030204" pitchFamily="49" charset="0"/>
              </a:rPr>
              <a:t>(){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return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nev</a:t>
            </a:r>
            <a:r>
              <a:rPr lang="hu-HU" dirty="0">
                <a:latin typeface="Consolas" panose="020B0609020204030204" pitchFamily="49" charset="0"/>
              </a:rPr>
              <a:t>+": "+fiz;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0756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-4495" y="6172699"/>
            <a:ext cx="1547664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316" y="1202832"/>
            <a:ext cx="8229600" cy="42596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Az </a:t>
            </a:r>
            <a:r>
              <a:rPr lang="hu-HU" sz="2000" dirty="0" err="1" smtClean="0">
                <a:solidFill>
                  <a:srgbClr val="0033CC"/>
                </a:solidFill>
              </a:rPr>
              <a:t>EmpPrg</a:t>
            </a:r>
            <a:r>
              <a:rPr lang="hu-HU" sz="2000" dirty="0" smtClean="0"/>
              <a:t> osztály kódja:</a:t>
            </a:r>
            <a:endParaRPr lang="hu-HU" sz="20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65316" y="1772816"/>
            <a:ext cx="8229600" cy="2585323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</a:rPr>
              <a:t>EmpPrg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private static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[]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[4];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public static void main(String[]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[0] = new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</a:rPr>
              <a:t>Kis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Béla</a:t>
            </a:r>
            <a:r>
              <a:rPr lang="en-US" dirty="0">
                <a:latin typeface="Consolas" panose="020B0609020204030204" pitchFamily="49" charset="0"/>
              </a:rPr>
              <a:t>", 250000);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[1] = new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</a:rPr>
              <a:t>Jó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Zoli</a:t>
            </a:r>
            <a:r>
              <a:rPr lang="en-US" dirty="0">
                <a:latin typeface="Consolas" panose="020B0609020204030204" pitchFamily="49" charset="0"/>
              </a:rPr>
              <a:t>", 325000);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[2] = new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</a:rPr>
              <a:t>Só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Béla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Peti</a:t>
            </a:r>
            <a:r>
              <a:rPr lang="en-US" dirty="0">
                <a:latin typeface="Consolas" panose="020B0609020204030204" pitchFamily="49" charset="0"/>
              </a:rPr>
              <a:t>", 99000);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[3] = new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</a:rPr>
              <a:t>Béla</a:t>
            </a:r>
            <a:r>
              <a:rPr lang="en-US" dirty="0">
                <a:latin typeface="Consolas" panose="020B0609020204030204" pitchFamily="49" charset="0"/>
              </a:rPr>
              <a:t> Tomi", 420000);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}</a:t>
            </a:r>
            <a:endParaRPr lang="hu-HU" dirty="0">
              <a:solidFill>
                <a:srgbClr val="0033CC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Szövegdoboz 3"/>
          <p:cNvSpPr txBox="1">
            <a:spLocks noChangeArrowheads="1"/>
          </p:cNvSpPr>
          <p:nvPr/>
        </p:nvSpPr>
        <p:spPr bwMode="auto">
          <a:xfrm>
            <a:off x="468913" y="4545235"/>
            <a:ext cx="8229600" cy="101566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None/>
              <a:defRPr/>
            </a:pPr>
            <a:r>
              <a:rPr lang="hu-HU" altLang="hu-HU" sz="2000" dirty="0" smtClean="0"/>
              <a:t>Hová tegyük a </a:t>
            </a:r>
            <a:r>
              <a:rPr lang="hu-HU" altLang="hu-HU" sz="2000" dirty="0" err="1" smtClean="0">
                <a:solidFill>
                  <a:srgbClr val="0033CC"/>
                </a:solidFill>
              </a:rPr>
              <a:t>sortNev</a:t>
            </a:r>
            <a:r>
              <a:rPr lang="hu-HU" altLang="hu-HU" sz="2000" dirty="0" smtClean="0"/>
              <a:t>, </a:t>
            </a:r>
            <a:r>
              <a:rPr lang="hu-HU" altLang="hu-HU" sz="2000" dirty="0" err="1" smtClean="0">
                <a:solidFill>
                  <a:srgbClr val="0033CC"/>
                </a:solidFill>
              </a:rPr>
              <a:t>sortFiz</a:t>
            </a:r>
            <a:r>
              <a:rPr lang="hu-HU" altLang="hu-HU" sz="2000" dirty="0" smtClean="0"/>
              <a:t> és a </a:t>
            </a:r>
            <a:r>
              <a:rPr lang="hu-HU" altLang="hu-HU" sz="2000" dirty="0" smtClean="0">
                <a:solidFill>
                  <a:srgbClr val="0033CC"/>
                </a:solidFill>
              </a:rPr>
              <a:t>print</a:t>
            </a:r>
            <a:r>
              <a:rPr lang="hu-HU" altLang="hu-HU" sz="2000" dirty="0" smtClean="0"/>
              <a:t> metódust?</a:t>
            </a:r>
          </a:p>
          <a:p>
            <a:pPr marL="342900" indent="-342900">
              <a:spcBef>
                <a:spcPct val="0"/>
              </a:spcBef>
              <a:buSzTx/>
              <a:buFontTx/>
              <a:buChar char="-"/>
              <a:defRPr/>
            </a:pPr>
            <a:r>
              <a:rPr lang="hu-HU" alt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altLang="hu-HU" sz="2000" dirty="0" smtClean="0"/>
              <a:t> osztályba?</a:t>
            </a:r>
          </a:p>
          <a:p>
            <a:pPr marL="342900" indent="-342900">
              <a:spcBef>
                <a:spcPct val="0"/>
              </a:spcBef>
              <a:buSzTx/>
              <a:buFontTx/>
              <a:buChar char="-"/>
              <a:defRPr/>
            </a:pPr>
            <a:r>
              <a:rPr lang="hu-HU" altLang="hu-HU" sz="2000" dirty="0" err="1" smtClean="0">
                <a:solidFill>
                  <a:srgbClr val="0033CC"/>
                </a:solidFill>
              </a:rPr>
              <a:t>EmpPrg</a:t>
            </a:r>
            <a:r>
              <a:rPr lang="hu-HU" altLang="hu-HU" sz="2000" dirty="0" smtClean="0"/>
              <a:t> osztályba?</a:t>
            </a:r>
            <a:endParaRPr lang="hu-HU" altLang="hu-HU" sz="1800" dirty="0"/>
          </a:p>
        </p:txBody>
      </p:sp>
      <p:sp>
        <p:nvSpPr>
          <p:cNvPr id="10" name="Szövegdoboz 3"/>
          <p:cNvSpPr txBox="1">
            <a:spLocks noChangeArrowheads="1"/>
          </p:cNvSpPr>
          <p:nvPr/>
        </p:nvSpPr>
        <p:spPr bwMode="auto">
          <a:xfrm>
            <a:off x="465316" y="5747994"/>
            <a:ext cx="8229600" cy="70788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None/>
              <a:defRPr/>
            </a:pPr>
            <a:r>
              <a:rPr lang="hu-HU" altLang="hu-HU" sz="2000" dirty="0" smtClean="0"/>
              <a:t>Tegyük az </a:t>
            </a:r>
            <a:r>
              <a:rPr lang="hu-HU" alt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altLang="hu-HU" sz="2000" dirty="0" smtClean="0"/>
              <a:t> osztályba. Mivel nem az adatokkal, hanem az adatok tömbjével dolgoznak, </a:t>
            </a:r>
            <a:r>
              <a:rPr lang="hu-HU" altLang="hu-HU" sz="2000" dirty="0" smtClean="0">
                <a:solidFill>
                  <a:srgbClr val="0033CC"/>
                </a:solidFill>
              </a:rPr>
              <a:t>osztálymetódusok</a:t>
            </a:r>
            <a:r>
              <a:rPr lang="hu-HU" altLang="hu-HU" sz="2000" dirty="0" smtClean="0"/>
              <a:t> lesznek!</a:t>
            </a: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145758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4898591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smtClean="0">
                <a:solidFill>
                  <a:srgbClr val="0033CC"/>
                </a:solidFill>
              </a:rPr>
              <a:t>print</a:t>
            </a:r>
            <a:r>
              <a:rPr lang="hu-HU" sz="2000" dirty="0" smtClean="0"/>
              <a:t> 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4898591" cy="3416320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. . .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toString</a:t>
            </a:r>
            <a:r>
              <a:rPr lang="hu-HU" dirty="0">
                <a:latin typeface="Consolas" panose="020B0609020204030204" pitchFamily="49" charset="0"/>
              </a:rPr>
              <a:t>(){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return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nev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+": "+fiz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endParaRPr lang="hu-HU" dirty="0" smtClean="0">
              <a:latin typeface="Consolas" panose="020B0609020204030204" pitchFamily="49" charset="0"/>
            </a:endParaRP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print(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[] t</a:t>
            </a:r>
            <a:r>
              <a:rPr lang="hu-HU" dirty="0">
                <a:latin typeface="Consolas" panose="020B0609020204030204" pitchFamily="49" charset="0"/>
              </a:rPr>
              <a:t>){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("");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(int i=0; i&lt;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t.length</a:t>
            </a:r>
            <a:r>
              <a:rPr lang="hu-HU" dirty="0">
                <a:latin typeface="Consolas" panose="020B0609020204030204" pitchFamily="49" charset="0"/>
              </a:rPr>
              <a:t>; </a:t>
            </a:r>
            <a:r>
              <a:rPr lang="hu-HU" dirty="0" err="1">
                <a:latin typeface="Consolas" panose="020B0609020204030204" pitchFamily="49" charset="0"/>
              </a:rPr>
              <a:t>i</a:t>
            </a:r>
            <a:r>
              <a:rPr lang="hu-HU" dirty="0">
                <a:latin typeface="Consolas" panose="020B0609020204030204" pitchFamily="49" charset="0"/>
              </a:rPr>
              <a:t>++)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t[i]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artalom helye 5"/>
          <p:cNvSpPr txBox="1">
            <a:spLocks/>
          </p:cNvSpPr>
          <p:nvPr/>
        </p:nvSpPr>
        <p:spPr bwMode="auto">
          <a:xfrm>
            <a:off x="5560436" y="1186455"/>
            <a:ext cx="3137478" cy="442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Hívása az </a:t>
            </a:r>
            <a:r>
              <a:rPr lang="hu-HU" sz="2000" dirty="0" err="1" smtClean="0">
                <a:solidFill>
                  <a:srgbClr val="0033CC"/>
                </a:solidFill>
              </a:rPr>
              <a:t>EmpPrg</a:t>
            </a:r>
            <a:r>
              <a:rPr lang="hu-HU" sz="2000" dirty="0" err="1" smtClean="0"/>
              <a:t>-ben</a:t>
            </a:r>
            <a:r>
              <a:rPr lang="hu-HU" sz="2000" dirty="0" smtClean="0"/>
              <a:t>:</a:t>
            </a:r>
            <a:endParaRPr lang="hu-HU" sz="200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560436" y="1799921"/>
            <a:ext cx="3137477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Emp.print</a:t>
            </a:r>
            <a:r>
              <a:rPr lang="hu-HU" dirty="0" smtClean="0">
                <a:latin typeface="Consolas" panose="020B0609020204030204" pitchFamily="49" charset="0"/>
              </a:rPr>
              <a:t>(</a:t>
            </a:r>
            <a:r>
              <a:rPr lang="hu-HU" dirty="0" err="1" smtClean="0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560436" y="2420888"/>
            <a:ext cx="3137477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emp</a:t>
            </a:r>
            <a:r>
              <a:rPr lang="hu-HU" dirty="0" smtClean="0">
                <a:latin typeface="Consolas" panose="020B0609020204030204" pitchFamily="49" charset="0"/>
              </a:rPr>
              <a:t>[0].print(</a:t>
            </a:r>
            <a:r>
              <a:rPr lang="hu-HU" dirty="0" err="1" smtClean="0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436" y="3073405"/>
            <a:ext cx="2227280" cy="107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1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6770799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err="1" smtClean="0">
                <a:solidFill>
                  <a:srgbClr val="0033CC"/>
                </a:solidFill>
              </a:rPr>
              <a:t>sortNev</a:t>
            </a:r>
            <a:r>
              <a:rPr lang="hu-HU" sz="2000" dirty="0" smtClean="0"/>
              <a:t> 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6770799" cy="3970318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. . .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sortNev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[] t)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int 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db =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t.length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(int i=0; i&lt;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db-1</a:t>
            </a:r>
            <a:r>
              <a:rPr lang="hu-HU" dirty="0">
                <a:latin typeface="Consolas" panose="020B0609020204030204" pitchFamily="49" charset="0"/>
              </a:rPr>
              <a:t>; i++)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(int j=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i+1</a:t>
            </a:r>
            <a:r>
              <a:rPr lang="hu-HU" dirty="0">
                <a:latin typeface="Consolas" panose="020B0609020204030204" pitchFamily="49" charset="0"/>
              </a:rPr>
              <a:t>; j&lt;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db</a:t>
            </a:r>
            <a:r>
              <a:rPr lang="hu-HU" dirty="0">
                <a:latin typeface="Consolas" panose="020B0609020204030204" pitchFamily="49" charset="0"/>
              </a:rPr>
              <a:t>; j++) 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  </a:t>
            </a:r>
            <a:r>
              <a:rPr lang="hu-HU" dirty="0" err="1">
                <a:latin typeface="Consolas" panose="020B0609020204030204" pitchFamily="49" charset="0"/>
              </a:rPr>
              <a:t>if</a:t>
            </a:r>
            <a:r>
              <a:rPr lang="hu-HU" dirty="0">
                <a:latin typeface="Consolas" panose="020B0609020204030204" pitchFamily="49" charset="0"/>
              </a:rPr>
              <a:t> (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t[i].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nev.compareTo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(t[j].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nev</a:t>
            </a:r>
            <a:r>
              <a:rPr lang="hu-HU" dirty="0">
                <a:latin typeface="Consolas" panose="020B0609020204030204" pitchFamily="49" charset="0"/>
              </a:rPr>
              <a:t>) &gt;=0)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   </a:t>
            </a:r>
            <a:r>
              <a:rPr lang="hu-HU" b="1" dirty="0" err="1">
                <a:latin typeface="Consolas" panose="020B0609020204030204" pitchFamily="49" charset="0"/>
              </a:rPr>
              <a:t>Emp</a:t>
            </a:r>
            <a:r>
              <a:rPr lang="hu-HU" b="1" dirty="0">
                <a:latin typeface="Consolas" panose="020B0609020204030204" pitchFamily="49" charset="0"/>
              </a:rPr>
              <a:t> e = t[i];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   t[i] = t[j];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   t[j] = e;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b="1" dirty="0">
                <a:latin typeface="Consolas" panose="020B0609020204030204" pitchFamily="49" charset="0"/>
              </a:rPr>
              <a:t>print(t);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}</a:t>
            </a:r>
            <a:endParaRPr lang="hu-HU" dirty="0">
              <a:latin typeface="Consolas" panose="020B0609020204030204" pitchFamily="49" charset="0"/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4988610" y="5108991"/>
            <a:ext cx="3456384" cy="1354217"/>
            <a:chOff x="4988610" y="5108991"/>
            <a:chExt cx="3456384" cy="1354217"/>
          </a:xfrm>
        </p:grpSpPr>
        <p:sp>
          <p:nvSpPr>
            <p:cNvPr id="13" name="Szövegdoboz 3"/>
            <p:cNvSpPr txBox="1">
              <a:spLocks noChangeArrowheads="1"/>
            </p:cNvSpPr>
            <p:nvPr/>
          </p:nvSpPr>
          <p:spPr bwMode="auto">
            <a:xfrm>
              <a:off x="4988610" y="5108991"/>
              <a:ext cx="3456384" cy="135421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800" dirty="0"/>
            </a:p>
          </p:txBody>
        </p:sp>
        <p:sp>
          <p:nvSpPr>
            <p:cNvPr id="8" name="Tartalom helye 5"/>
            <p:cNvSpPr txBox="1">
              <a:spLocks/>
            </p:cNvSpPr>
            <p:nvPr/>
          </p:nvSpPr>
          <p:spPr bwMode="auto">
            <a:xfrm>
              <a:off x="5148063" y="5278138"/>
              <a:ext cx="3137478" cy="442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90000"/>
                <a:buFont typeface="Wingdings" panose="05000000000000000000" pitchFamily="2" charset="2"/>
                <a:buChar char="n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  <a:defRPr/>
              </a:pPr>
              <a:r>
                <a:rPr lang="hu-HU" sz="2000" dirty="0" smtClean="0"/>
                <a:t>Hívása az </a:t>
              </a:r>
              <a:r>
                <a:rPr lang="hu-HU" sz="2000" dirty="0" err="1" smtClean="0">
                  <a:solidFill>
                    <a:srgbClr val="0033CC"/>
                  </a:solidFill>
                </a:rPr>
                <a:t>EmpPrg</a:t>
              </a:r>
              <a:r>
                <a:rPr lang="hu-HU" sz="2000" dirty="0" err="1" smtClean="0"/>
                <a:t>-ben</a:t>
              </a:r>
              <a:r>
                <a:rPr lang="hu-HU" sz="2000" dirty="0" smtClean="0"/>
                <a:t>:</a:t>
              </a:r>
              <a:endParaRPr lang="hu-HU" sz="2000" dirty="0"/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148064" y="5900977"/>
            <a:ext cx="3137477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Emp.sortNev</a:t>
            </a:r>
            <a:r>
              <a:rPr lang="hu-HU" dirty="0" smtClean="0">
                <a:latin typeface="Consolas" panose="020B0609020204030204" pitchFamily="49" charset="0"/>
              </a:rPr>
              <a:t>(</a:t>
            </a:r>
            <a:r>
              <a:rPr lang="hu-HU" dirty="0" err="1" smtClean="0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242" y="5514020"/>
            <a:ext cx="2601915" cy="120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5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6770799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err="1" smtClean="0">
                <a:solidFill>
                  <a:srgbClr val="0033CC"/>
                </a:solidFill>
              </a:rPr>
              <a:t>sortFiz</a:t>
            </a:r>
            <a:r>
              <a:rPr lang="hu-HU" sz="2000" dirty="0" smtClean="0"/>
              <a:t> 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6770799" cy="3970318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. . .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sortFiz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[] t)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int db = </a:t>
            </a:r>
            <a:r>
              <a:rPr lang="hu-HU" dirty="0" err="1">
                <a:latin typeface="Consolas" panose="020B0609020204030204" pitchFamily="49" charset="0"/>
              </a:rPr>
              <a:t>t.length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(int i=0; i&lt;db-1; i++)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(int j=i+1; j&lt;db; j++) 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  </a:t>
            </a:r>
            <a:r>
              <a:rPr lang="hu-HU" dirty="0" err="1">
                <a:latin typeface="Consolas" panose="020B0609020204030204" pitchFamily="49" charset="0"/>
              </a:rPr>
              <a:t>if</a:t>
            </a:r>
            <a:r>
              <a:rPr lang="hu-HU" dirty="0">
                <a:latin typeface="Consolas" panose="020B0609020204030204" pitchFamily="49" charset="0"/>
              </a:rPr>
              <a:t> (t[i].fiz &gt;= t[j].fiz)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  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e = t[i];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   t[i] = t[j];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   t[j] = e;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print(t);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}</a:t>
            </a:r>
            <a:endParaRPr lang="hu-HU" dirty="0">
              <a:latin typeface="Consolas" panose="020B0609020204030204" pitchFamily="49" charset="0"/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4988610" y="5108991"/>
            <a:ext cx="3456384" cy="1354217"/>
            <a:chOff x="4988610" y="5108991"/>
            <a:chExt cx="3456384" cy="1354217"/>
          </a:xfrm>
        </p:grpSpPr>
        <p:sp>
          <p:nvSpPr>
            <p:cNvPr id="13" name="Szövegdoboz 3"/>
            <p:cNvSpPr txBox="1">
              <a:spLocks noChangeArrowheads="1"/>
            </p:cNvSpPr>
            <p:nvPr/>
          </p:nvSpPr>
          <p:spPr bwMode="auto">
            <a:xfrm>
              <a:off x="4988610" y="5108991"/>
              <a:ext cx="3456384" cy="135421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800" dirty="0"/>
            </a:p>
          </p:txBody>
        </p:sp>
        <p:sp>
          <p:nvSpPr>
            <p:cNvPr id="8" name="Tartalom helye 5"/>
            <p:cNvSpPr txBox="1">
              <a:spLocks/>
            </p:cNvSpPr>
            <p:nvPr/>
          </p:nvSpPr>
          <p:spPr bwMode="auto">
            <a:xfrm>
              <a:off x="5148063" y="5278138"/>
              <a:ext cx="3137478" cy="442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90000"/>
                <a:buFont typeface="Wingdings" panose="05000000000000000000" pitchFamily="2" charset="2"/>
                <a:buChar char="n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  <a:defRPr/>
              </a:pPr>
              <a:r>
                <a:rPr lang="hu-HU" sz="2000" dirty="0" smtClean="0"/>
                <a:t>Hívása az </a:t>
              </a:r>
              <a:r>
                <a:rPr lang="hu-HU" sz="2000" dirty="0" err="1" smtClean="0">
                  <a:solidFill>
                    <a:srgbClr val="0033CC"/>
                  </a:solidFill>
                </a:rPr>
                <a:t>EmpPrg</a:t>
              </a:r>
              <a:r>
                <a:rPr lang="hu-HU" sz="2000" dirty="0" err="1" smtClean="0"/>
                <a:t>-ben</a:t>
              </a:r>
              <a:r>
                <a:rPr lang="hu-HU" sz="2000" dirty="0" smtClean="0"/>
                <a:t>:</a:t>
              </a:r>
              <a:endParaRPr lang="hu-HU" sz="2000" dirty="0"/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148064" y="5900977"/>
            <a:ext cx="3137477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Emp.sortFiz</a:t>
            </a:r>
            <a:r>
              <a:rPr lang="hu-HU" dirty="0" smtClean="0">
                <a:latin typeface="Consolas" panose="020B0609020204030204" pitchFamily="49" charset="0"/>
              </a:rPr>
              <a:t>(</a:t>
            </a:r>
            <a:r>
              <a:rPr lang="hu-HU" dirty="0" err="1" smtClean="0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381" y="5499310"/>
            <a:ext cx="2397282" cy="111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6770799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err="1" smtClean="0">
                <a:solidFill>
                  <a:srgbClr val="0033CC"/>
                </a:solidFill>
              </a:rPr>
              <a:t>search</a:t>
            </a:r>
            <a:r>
              <a:rPr lang="hu-HU" sz="2000" dirty="0" smtClean="0"/>
              <a:t> 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6770799" cy="3139321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. . .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search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[] t, 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 s)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boolean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</a:rPr>
              <a:t>b = </a:t>
            </a:r>
            <a:r>
              <a:rPr lang="hu-HU" dirty="0" err="1">
                <a:latin typeface="Consolas" panose="020B0609020204030204" pitchFamily="49" charset="0"/>
              </a:rPr>
              <a:t>false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for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</a:rPr>
              <a:t>(int i=0; i&lt;</a:t>
            </a:r>
            <a:r>
              <a:rPr lang="hu-HU" dirty="0" err="1">
                <a:latin typeface="Consolas" panose="020B0609020204030204" pitchFamily="49" charset="0"/>
              </a:rPr>
              <a:t>t.length</a:t>
            </a:r>
            <a:r>
              <a:rPr lang="hu-HU" dirty="0">
                <a:latin typeface="Consolas" panose="020B0609020204030204" pitchFamily="49" charset="0"/>
              </a:rPr>
              <a:t>; </a:t>
            </a:r>
            <a:r>
              <a:rPr lang="hu-HU" dirty="0" err="1">
                <a:latin typeface="Consolas" panose="020B0609020204030204" pitchFamily="49" charset="0"/>
              </a:rPr>
              <a:t>i</a:t>
            </a:r>
            <a:r>
              <a:rPr lang="hu-HU" dirty="0">
                <a:latin typeface="Consolas" panose="020B0609020204030204" pitchFamily="49" charset="0"/>
              </a:rPr>
              <a:t>++)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smtClean="0">
                <a:latin typeface="Consolas" panose="020B0609020204030204" pitchFamily="49" charset="0"/>
              </a:rPr>
              <a:t>   </a:t>
            </a:r>
            <a:r>
              <a:rPr lang="hu-HU" dirty="0" err="1" smtClean="0">
                <a:latin typeface="Consolas" panose="020B0609020204030204" pitchFamily="49" charset="0"/>
              </a:rPr>
              <a:t>if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</a:rPr>
              <a:t>(t[i].</a:t>
            </a:r>
            <a:r>
              <a:rPr lang="hu-HU" dirty="0" err="1">
                <a:latin typeface="Consolas" panose="020B0609020204030204" pitchFamily="49" charset="0"/>
              </a:rPr>
              <a:t>nev.equals</a:t>
            </a:r>
            <a:r>
              <a:rPr lang="hu-HU" dirty="0">
                <a:latin typeface="Consolas" panose="020B0609020204030204" pitchFamily="49" charset="0"/>
              </a:rPr>
              <a:t>(s)) b = </a:t>
            </a:r>
            <a:r>
              <a:rPr lang="hu-HU" dirty="0" err="1">
                <a:latin typeface="Consolas" panose="020B0609020204030204" pitchFamily="49" charset="0"/>
              </a:rPr>
              <a:t>true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("");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if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</a:rPr>
              <a:t>(b)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(s+": létezik");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err="1" smtClean="0">
                <a:latin typeface="Consolas" panose="020B0609020204030204" pitchFamily="49" charset="0"/>
              </a:rPr>
              <a:t>else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(s+": nem létezik");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}</a:t>
            </a:r>
            <a:endParaRPr lang="hu-HU" dirty="0">
              <a:latin typeface="Consolas" panose="020B0609020204030204" pitchFamily="49" charset="0"/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4139952" y="5110363"/>
            <a:ext cx="4104456" cy="1354217"/>
            <a:chOff x="4988610" y="5108991"/>
            <a:chExt cx="3456384" cy="1354217"/>
          </a:xfrm>
        </p:grpSpPr>
        <p:sp>
          <p:nvSpPr>
            <p:cNvPr id="13" name="Szövegdoboz 3"/>
            <p:cNvSpPr txBox="1">
              <a:spLocks noChangeArrowheads="1"/>
            </p:cNvSpPr>
            <p:nvPr/>
          </p:nvSpPr>
          <p:spPr bwMode="auto">
            <a:xfrm>
              <a:off x="4988610" y="5108991"/>
              <a:ext cx="3456384" cy="135421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800" dirty="0"/>
            </a:p>
          </p:txBody>
        </p:sp>
        <p:sp>
          <p:nvSpPr>
            <p:cNvPr id="8" name="Tartalom helye 5"/>
            <p:cNvSpPr txBox="1">
              <a:spLocks/>
            </p:cNvSpPr>
            <p:nvPr/>
          </p:nvSpPr>
          <p:spPr bwMode="auto">
            <a:xfrm>
              <a:off x="5148063" y="5278138"/>
              <a:ext cx="3137478" cy="442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90000"/>
                <a:buFont typeface="Wingdings" panose="05000000000000000000" pitchFamily="2" charset="2"/>
                <a:buChar char="n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  <a:defRPr/>
              </a:pPr>
              <a:r>
                <a:rPr lang="hu-HU" sz="2000" dirty="0" smtClean="0"/>
                <a:t>Hívása az </a:t>
              </a:r>
              <a:r>
                <a:rPr lang="hu-HU" sz="2000" dirty="0" err="1" smtClean="0">
                  <a:solidFill>
                    <a:srgbClr val="0033CC"/>
                  </a:solidFill>
                </a:rPr>
                <a:t>EmpPrg</a:t>
              </a:r>
              <a:r>
                <a:rPr lang="hu-HU" sz="2000" dirty="0" err="1" smtClean="0"/>
                <a:t>-ben</a:t>
              </a:r>
              <a:r>
                <a:rPr lang="hu-HU" sz="2000" dirty="0" smtClean="0"/>
                <a:t>:</a:t>
              </a:r>
              <a:endParaRPr lang="hu-HU" sz="2000" dirty="0"/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299406" y="5902349"/>
            <a:ext cx="3744416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Emp.search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, "Kis Béla");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281" y="5772951"/>
            <a:ext cx="2284102" cy="31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04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-4495" y="6172699"/>
            <a:ext cx="1547664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6770799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err="1" smtClean="0">
                <a:solidFill>
                  <a:srgbClr val="0033CC"/>
                </a:solidFill>
              </a:rPr>
              <a:t>searchFirstName</a:t>
            </a:r>
            <a:r>
              <a:rPr lang="hu-HU" sz="2000" dirty="0" smtClean="0"/>
              <a:t> </a:t>
            </a:r>
            <a:r>
              <a:rPr lang="hu-HU" sz="2000" dirty="0" smtClean="0"/>
              <a:t>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7490879" cy="3693319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. . .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searchFirstName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[] t, 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 s)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("");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(int i=0; i&lt;</a:t>
            </a:r>
            <a:r>
              <a:rPr lang="hu-HU" dirty="0" err="1">
                <a:latin typeface="Consolas" panose="020B0609020204030204" pitchFamily="49" charset="0"/>
              </a:rPr>
              <a:t>t.length</a:t>
            </a:r>
            <a:r>
              <a:rPr lang="hu-HU" dirty="0">
                <a:latin typeface="Consolas" panose="020B0609020204030204" pitchFamily="49" charset="0"/>
              </a:rPr>
              <a:t>; </a:t>
            </a:r>
            <a:r>
              <a:rPr lang="hu-HU" dirty="0" err="1">
                <a:latin typeface="Consolas" panose="020B0609020204030204" pitchFamily="49" charset="0"/>
              </a:rPr>
              <a:t>i</a:t>
            </a:r>
            <a:r>
              <a:rPr lang="hu-HU" dirty="0">
                <a:latin typeface="Consolas" panose="020B0609020204030204" pitchFamily="49" charset="0"/>
              </a:rPr>
              <a:t>++)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boolean</a:t>
            </a:r>
            <a:r>
              <a:rPr lang="hu-HU" dirty="0">
                <a:latin typeface="Consolas" panose="020B0609020204030204" pitchFamily="49" charset="0"/>
              </a:rPr>
              <a:t> b = </a:t>
            </a:r>
            <a:r>
              <a:rPr lang="hu-HU" dirty="0" err="1">
                <a:latin typeface="Consolas" panose="020B0609020204030204" pitchFamily="49" charset="0"/>
              </a:rPr>
              <a:t>false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[] n = t[i].</a:t>
            </a:r>
            <a:r>
              <a:rPr lang="hu-HU" dirty="0" err="1">
                <a:latin typeface="Consolas" panose="020B0609020204030204" pitchFamily="49" charset="0"/>
              </a:rPr>
              <a:t>nev.split</a:t>
            </a:r>
            <a:r>
              <a:rPr lang="hu-HU" dirty="0">
                <a:latin typeface="Consolas" panose="020B0609020204030204" pitchFamily="49" charset="0"/>
              </a:rPr>
              <a:t>(" 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(int j=1; j&lt;</a:t>
            </a:r>
            <a:r>
              <a:rPr lang="hu-HU" dirty="0" err="1">
                <a:latin typeface="Consolas" panose="020B0609020204030204" pitchFamily="49" charset="0"/>
              </a:rPr>
              <a:t>n.length</a:t>
            </a:r>
            <a:r>
              <a:rPr lang="hu-HU" dirty="0">
                <a:latin typeface="Consolas" panose="020B0609020204030204" pitchFamily="49" charset="0"/>
              </a:rPr>
              <a:t>; </a:t>
            </a:r>
            <a:r>
              <a:rPr lang="hu-HU" dirty="0" err="1">
                <a:latin typeface="Consolas" panose="020B0609020204030204" pitchFamily="49" charset="0"/>
              </a:rPr>
              <a:t>j</a:t>
            </a:r>
            <a:r>
              <a:rPr lang="hu-HU" dirty="0">
                <a:latin typeface="Consolas" panose="020B0609020204030204" pitchFamily="49" charset="0"/>
              </a:rPr>
              <a:t>++) 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if</a:t>
            </a:r>
            <a:r>
              <a:rPr lang="hu-HU" dirty="0">
                <a:latin typeface="Consolas" panose="020B0609020204030204" pitchFamily="49" charset="0"/>
              </a:rPr>
              <a:t> (n[j].</a:t>
            </a:r>
            <a:r>
              <a:rPr lang="hu-HU" dirty="0" err="1">
                <a:latin typeface="Consolas" panose="020B0609020204030204" pitchFamily="49" charset="0"/>
              </a:rPr>
              <a:t>equals</a:t>
            </a:r>
            <a:r>
              <a:rPr lang="hu-HU" dirty="0">
                <a:latin typeface="Consolas" panose="020B0609020204030204" pitchFamily="49" charset="0"/>
              </a:rPr>
              <a:t>(s)) b = </a:t>
            </a:r>
            <a:r>
              <a:rPr lang="hu-HU" dirty="0" err="1">
                <a:latin typeface="Consolas" panose="020B0609020204030204" pitchFamily="49" charset="0"/>
              </a:rPr>
              <a:t>true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if</a:t>
            </a:r>
            <a:r>
              <a:rPr lang="hu-HU" dirty="0">
                <a:latin typeface="Consolas" panose="020B0609020204030204" pitchFamily="49" charset="0"/>
              </a:rPr>
              <a:t> (b)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(s+": "+t[i].</a:t>
            </a:r>
            <a:r>
              <a:rPr lang="hu-HU" dirty="0" err="1">
                <a:latin typeface="Consolas" panose="020B0609020204030204" pitchFamily="49" charset="0"/>
              </a:rPr>
              <a:t>nev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}</a:t>
            </a:r>
            <a:endParaRPr lang="hu-HU" dirty="0">
              <a:latin typeface="Consolas" panose="020B0609020204030204" pitchFamily="49" charset="0"/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9912" y="5176314"/>
            <a:ext cx="4824536" cy="1354217"/>
            <a:chOff x="4988610" y="5108991"/>
            <a:chExt cx="3456384" cy="1354217"/>
          </a:xfrm>
        </p:grpSpPr>
        <p:sp>
          <p:nvSpPr>
            <p:cNvPr id="13" name="Szövegdoboz 3"/>
            <p:cNvSpPr txBox="1">
              <a:spLocks noChangeArrowheads="1"/>
            </p:cNvSpPr>
            <p:nvPr/>
          </p:nvSpPr>
          <p:spPr bwMode="auto">
            <a:xfrm>
              <a:off x="4988610" y="5108991"/>
              <a:ext cx="3456384" cy="135421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800" dirty="0"/>
            </a:p>
          </p:txBody>
        </p:sp>
        <p:sp>
          <p:nvSpPr>
            <p:cNvPr id="8" name="Tartalom helye 5"/>
            <p:cNvSpPr txBox="1">
              <a:spLocks/>
            </p:cNvSpPr>
            <p:nvPr/>
          </p:nvSpPr>
          <p:spPr bwMode="auto">
            <a:xfrm>
              <a:off x="5148063" y="5278138"/>
              <a:ext cx="3137478" cy="442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90000"/>
                <a:buFont typeface="Wingdings" panose="05000000000000000000" pitchFamily="2" charset="2"/>
                <a:buChar char="n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  <a:defRPr/>
              </a:pPr>
              <a:r>
                <a:rPr lang="hu-HU" sz="2000" dirty="0" smtClean="0"/>
                <a:t>Hívása az </a:t>
              </a:r>
              <a:r>
                <a:rPr lang="hu-HU" sz="2000" dirty="0" err="1" smtClean="0">
                  <a:solidFill>
                    <a:srgbClr val="0033CC"/>
                  </a:solidFill>
                </a:rPr>
                <a:t>EmpPrg</a:t>
              </a:r>
              <a:r>
                <a:rPr lang="hu-HU" sz="2000" dirty="0" err="1" smtClean="0"/>
                <a:t>-ben</a:t>
              </a:r>
              <a:r>
                <a:rPr lang="hu-HU" sz="2000" dirty="0" smtClean="0"/>
                <a:t>:</a:t>
              </a:r>
              <a:endParaRPr lang="hu-HU" sz="2000" dirty="0"/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939365" y="5968300"/>
            <a:ext cx="4398507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Emp.searchFirstName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, "Béla");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720" y="5714774"/>
            <a:ext cx="2321616" cy="59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Feladat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8229600" cy="72008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hu-HU" sz="2000" dirty="0" smtClean="0"/>
              <a:t>Készítsük el ugyanezt a programot úgy, hogy </a:t>
            </a:r>
            <a:r>
              <a:rPr lang="hu-HU" sz="2000" dirty="0" err="1" smtClean="0">
                <a:solidFill>
                  <a:srgbClr val="0033CC"/>
                </a:solidFill>
              </a:rPr>
              <a:t>ArrayList</a:t>
            </a:r>
            <a:r>
              <a:rPr lang="hu-HU" sz="2000" dirty="0" err="1" smtClean="0"/>
              <a:t>-et</a:t>
            </a:r>
            <a:r>
              <a:rPr lang="hu-HU" sz="2000" dirty="0" smtClean="0"/>
              <a:t> (</a:t>
            </a:r>
            <a:r>
              <a:rPr lang="hu-HU" sz="2000" dirty="0"/>
              <a:t>listatömb, </a:t>
            </a:r>
            <a:r>
              <a:rPr lang="hu-HU" sz="2000" dirty="0" smtClean="0"/>
              <a:t>tömblista, rugalmas </a:t>
            </a:r>
            <a:r>
              <a:rPr lang="hu-HU" sz="2000" dirty="0" smtClean="0"/>
              <a:t>tömb) használunk. Kezdjük a programosztállyal.</a:t>
            </a:r>
            <a:endParaRPr lang="hu-HU" sz="2000" dirty="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65497" y="2132856"/>
            <a:ext cx="8229600" cy="2708434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dirty="0">
                <a:latin typeface="Consolas" panose="020B0609020204030204" pitchFamily="49" charset="0"/>
              </a:rPr>
              <a:t>import </a:t>
            </a:r>
            <a:r>
              <a:rPr lang="en-US" dirty="0" err="1">
                <a:latin typeface="Consolas" panose="020B0609020204030204" pitchFamily="49" charset="0"/>
              </a:rPr>
              <a:t>java.util.ArrayList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algn="l"/>
            <a:endParaRPr lang="en-US" sz="800" dirty="0">
              <a:latin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</a:rPr>
              <a:t>EmpPrg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private static 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</a:rPr>
              <a:t>&gt; 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</a:rPr>
              <a:t> = new 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ArrayList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en-US" dirty="0">
                <a:solidFill>
                  <a:srgbClr val="0033CC"/>
                </a:solidFill>
                <a:latin typeface="Consolas" panose="020B0609020204030204" pitchFamily="49" charset="0"/>
              </a:rPr>
              <a:t>&gt;();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public static void main(String[]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33CC"/>
                </a:solidFill>
                <a:latin typeface="Consolas" panose="020B0609020204030204" pitchFamily="49" charset="0"/>
              </a:rPr>
              <a:t>emp.add</a:t>
            </a:r>
            <a:r>
              <a:rPr lang="en-US" dirty="0">
                <a:latin typeface="Consolas" panose="020B0609020204030204" pitchFamily="49" charset="0"/>
              </a:rPr>
              <a:t>(new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</a:rPr>
              <a:t>Kis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Béla</a:t>
            </a:r>
            <a:r>
              <a:rPr lang="en-US" dirty="0">
                <a:latin typeface="Consolas" panose="020B0609020204030204" pitchFamily="49" charset="0"/>
              </a:rPr>
              <a:t>", 250000));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emp.add</a:t>
            </a:r>
            <a:r>
              <a:rPr lang="en-US" dirty="0">
                <a:latin typeface="Consolas" panose="020B0609020204030204" pitchFamily="49" charset="0"/>
              </a:rPr>
              <a:t>(new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</a:rPr>
              <a:t>Jó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Zoli</a:t>
            </a:r>
            <a:r>
              <a:rPr lang="en-US" dirty="0">
                <a:latin typeface="Consolas" panose="020B0609020204030204" pitchFamily="49" charset="0"/>
              </a:rPr>
              <a:t>", 325000));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emp.add</a:t>
            </a:r>
            <a:r>
              <a:rPr lang="en-US" dirty="0">
                <a:latin typeface="Consolas" panose="020B0609020204030204" pitchFamily="49" charset="0"/>
              </a:rPr>
              <a:t>(new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</a:rPr>
              <a:t>Só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Béla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Peti</a:t>
            </a:r>
            <a:r>
              <a:rPr lang="en-US" dirty="0">
                <a:latin typeface="Consolas" panose="020B0609020204030204" pitchFamily="49" charset="0"/>
              </a:rPr>
              <a:t>", 99000));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emp.add</a:t>
            </a:r>
            <a:r>
              <a:rPr lang="en-US" dirty="0">
                <a:latin typeface="Consolas" panose="020B0609020204030204" pitchFamily="49" charset="0"/>
              </a:rPr>
              <a:t>(new </a:t>
            </a:r>
            <a:r>
              <a:rPr lang="en-US" dirty="0" err="1">
                <a:latin typeface="Consolas" panose="020B0609020204030204" pitchFamily="49" charset="0"/>
              </a:rPr>
              <a:t>Emp</a:t>
            </a:r>
            <a:r>
              <a:rPr lang="en-US" dirty="0">
                <a:latin typeface="Consolas" panose="020B0609020204030204" pitchFamily="49" charset="0"/>
              </a:rPr>
              <a:t>("</a:t>
            </a:r>
            <a:r>
              <a:rPr lang="en-US" dirty="0" err="1">
                <a:latin typeface="Consolas" panose="020B0609020204030204" pitchFamily="49" charset="0"/>
              </a:rPr>
              <a:t>Béla</a:t>
            </a:r>
            <a:r>
              <a:rPr lang="en-US" dirty="0">
                <a:latin typeface="Consolas" panose="020B0609020204030204" pitchFamily="49" charset="0"/>
              </a:rPr>
              <a:t> Tomi", 420000));  </a:t>
            </a: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}</a:t>
            </a:r>
            <a:endParaRPr lang="hu-HU" dirty="0">
              <a:solidFill>
                <a:srgbClr val="0033CC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3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Feladat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82488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Készítsünk egy komplett konzolos alkalmazást, mely letárolja 4 ember nevét és fizetését 1-1 tömbbe.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További feladatok: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Név szerint rendezett adatok kiírása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Fizetés </a:t>
            </a:r>
            <a:r>
              <a:rPr lang="hu-HU" sz="2000" dirty="0"/>
              <a:t>szerint rendezett adatok kiírása</a:t>
            </a:r>
          </a:p>
          <a:p>
            <a:pPr>
              <a:buFontTx/>
              <a:buChar char="-"/>
              <a:defRPr/>
            </a:pPr>
            <a:r>
              <a:rPr lang="hu-HU" sz="2000" dirty="0" smtClean="0"/>
              <a:t>Kereső algoritmus írása, megadott nevű ember létezik-e</a:t>
            </a:r>
          </a:p>
          <a:p>
            <a:pPr>
              <a:buFontTx/>
              <a:buChar char="-"/>
              <a:defRPr/>
            </a:pPr>
            <a:r>
              <a:rPr lang="hu-HU" sz="2000" dirty="0"/>
              <a:t>Kereső algoritmus írása, megadott </a:t>
            </a:r>
            <a:r>
              <a:rPr lang="hu-HU" sz="2000" dirty="0" smtClean="0"/>
              <a:t>keresztnevű emberek nevének kiírása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5907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4898591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smtClean="0">
                <a:solidFill>
                  <a:srgbClr val="0033CC"/>
                </a:solidFill>
              </a:rPr>
              <a:t>print</a:t>
            </a:r>
            <a:r>
              <a:rPr lang="hu-HU" sz="2000" dirty="0" smtClean="0"/>
              <a:t> 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6554775" cy="2585323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import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java.util.ArrayList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 smtClean="0">
                <a:latin typeface="Consolas" panose="020B0609020204030204" pitchFamily="49" charset="0"/>
              </a:rPr>
              <a:t>. </a:t>
            </a:r>
            <a:r>
              <a:rPr lang="hu-HU" dirty="0" smtClean="0">
                <a:latin typeface="Consolas" panose="020B0609020204030204" pitchFamily="49" charset="0"/>
              </a:rPr>
              <a:t>. .</a:t>
            </a:r>
          </a:p>
          <a:p>
            <a:pPr algn="l"/>
            <a:endParaRPr lang="hu-HU" dirty="0" smtClean="0">
              <a:latin typeface="Consolas" panose="020B0609020204030204" pitchFamily="49" charset="0"/>
            </a:endParaRP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print(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ArrayList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&lt;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&gt;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</a:t>
            </a:r>
            <a:r>
              <a:rPr lang="hu-HU" dirty="0" err="1" smtClean="0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("");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</a:t>
            </a:r>
            <a:r>
              <a:rPr lang="hu-HU" dirty="0" err="1" smtClean="0">
                <a:latin typeface="Consolas" panose="020B0609020204030204" pitchFamily="49" charset="0"/>
              </a:rPr>
              <a:t>for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b="1" dirty="0">
                <a:latin typeface="Consolas" panose="020B0609020204030204" pitchFamily="49" charset="0"/>
              </a:rPr>
              <a:t>e</a:t>
            </a:r>
            <a:r>
              <a:rPr lang="hu-HU" dirty="0">
                <a:latin typeface="Consolas" panose="020B0609020204030204" pitchFamily="49" charset="0"/>
              </a:rPr>
              <a:t> :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b="1" dirty="0" err="1">
                <a:latin typeface="Consolas" panose="020B0609020204030204" pitchFamily="49" charset="0"/>
              </a:rPr>
              <a:t>e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}</a:t>
            </a:r>
            <a:endParaRPr lang="hu-HU" dirty="0">
              <a:latin typeface="Consolas" panose="020B0609020204030204" pitchFamily="49" charset="0"/>
            </a:endParaRPr>
          </a:p>
        </p:txBody>
      </p:sp>
      <p:sp>
        <p:nvSpPr>
          <p:cNvPr id="8" name="Tartalom helye 5"/>
          <p:cNvSpPr txBox="1">
            <a:spLocks/>
          </p:cNvSpPr>
          <p:nvPr/>
        </p:nvSpPr>
        <p:spPr bwMode="auto">
          <a:xfrm>
            <a:off x="465497" y="4725144"/>
            <a:ext cx="3137478" cy="442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Hívása az </a:t>
            </a:r>
            <a:r>
              <a:rPr lang="hu-HU" sz="2000" dirty="0" err="1" smtClean="0">
                <a:solidFill>
                  <a:srgbClr val="0033CC"/>
                </a:solidFill>
              </a:rPr>
              <a:t>EmpPrg</a:t>
            </a:r>
            <a:r>
              <a:rPr lang="hu-HU" sz="2000" dirty="0" err="1" smtClean="0"/>
              <a:t>-ben</a:t>
            </a:r>
            <a:r>
              <a:rPr lang="hu-HU" sz="2000" dirty="0" smtClean="0"/>
              <a:t>:</a:t>
            </a:r>
            <a:endParaRPr lang="hu-HU" sz="200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65497" y="5300762"/>
            <a:ext cx="3137477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Emp.print</a:t>
            </a:r>
            <a:r>
              <a:rPr lang="hu-HU" dirty="0" smtClean="0">
                <a:latin typeface="Consolas" panose="020B0609020204030204" pitchFamily="49" charset="0"/>
              </a:rPr>
              <a:t>(</a:t>
            </a:r>
            <a:r>
              <a:rPr lang="hu-HU" dirty="0" err="1" smtClean="0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4725144"/>
            <a:ext cx="2227280" cy="107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75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-4495" y="6172699"/>
            <a:ext cx="1547664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6770799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err="1" smtClean="0">
                <a:solidFill>
                  <a:srgbClr val="0033CC"/>
                </a:solidFill>
              </a:rPr>
              <a:t>sortNev</a:t>
            </a:r>
            <a:r>
              <a:rPr lang="hu-HU" sz="2000" dirty="0" smtClean="0"/>
              <a:t> 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6770799" cy="3970318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latin typeface="Consolas" panose="020B0609020204030204" pitchFamily="49" charset="0"/>
              </a:rPr>
              <a:t>import </a:t>
            </a:r>
            <a:r>
              <a:rPr lang="hu-HU" dirty="0" err="1">
                <a:latin typeface="Consolas" panose="020B0609020204030204" pitchFamily="49" charset="0"/>
              </a:rPr>
              <a:t>java.util.ArrayList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import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java.util.Collections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import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java.util.Comparator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. . .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sortNev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ArrayList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&lt;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&gt;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Collections.sort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</a:rPr>
              <a:t>new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Comparator</a:t>
            </a:r>
            <a:r>
              <a:rPr lang="hu-HU" dirty="0">
                <a:latin typeface="Consolas" panose="020B0609020204030204" pitchFamily="49" charset="0"/>
              </a:rPr>
              <a:t>&lt;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&gt;() </a:t>
            </a:r>
            <a:r>
              <a:rPr lang="hu-HU" b="1" dirty="0">
                <a:solidFill>
                  <a:srgbClr val="FF0000"/>
                </a:solidFill>
                <a:latin typeface="Consolas" panose="020B0609020204030204" pitchFamily="49" charset="0"/>
              </a:rPr>
              <a:t>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int </a:t>
            </a:r>
            <a:r>
              <a:rPr lang="hu-HU" dirty="0" err="1">
                <a:latin typeface="Consolas" panose="020B0609020204030204" pitchFamily="49" charset="0"/>
              </a:rPr>
              <a:t>compare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7030A0"/>
                </a:solidFill>
                <a:latin typeface="Consolas" panose="020B0609020204030204" pitchFamily="49" charset="0"/>
              </a:rPr>
              <a:t>e1</a:t>
            </a:r>
            <a:r>
              <a:rPr lang="hu-HU" dirty="0">
                <a:latin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>
                <a:solidFill>
                  <a:srgbClr val="7030A0"/>
                </a:solidFill>
                <a:latin typeface="Consolas" panose="020B0609020204030204" pitchFamily="49" charset="0"/>
              </a:rPr>
              <a:t>e2</a:t>
            </a:r>
            <a:r>
              <a:rPr lang="hu-HU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   </a:t>
            </a:r>
            <a:r>
              <a:rPr lang="hu-HU" dirty="0" err="1">
                <a:latin typeface="Consolas" panose="020B0609020204030204" pitchFamily="49" charset="0"/>
              </a:rPr>
              <a:t>return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solidFill>
                  <a:srgbClr val="7030A0"/>
                </a:solidFill>
                <a:latin typeface="Consolas" panose="020B0609020204030204" pitchFamily="49" charset="0"/>
              </a:rPr>
              <a:t>e1.nev.compareTo(e2.nev</a:t>
            </a:r>
            <a:r>
              <a:rPr lang="hu-HU" dirty="0">
                <a:solidFill>
                  <a:srgbClr val="7030A0"/>
                </a:solidFill>
                <a:latin typeface="Consolas" panose="020B0609020204030204" pitchFamily="49" charset="0"/>
              </a:rPr>
              <a:t>)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b="1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print(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}</a:t>
            </a:r>
            <a:endParaRPr lang="hu-HU" dirty="0">
              <a:latin typeface="Consolas" panose="020B0609020204030204" pitchFamily="49" charset="0"/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5508104" y="1506418"/>
            <a:ext cx="3456384" cy="1354217"/>
            <a:chOff x="4988610" y="5108991"/>
            <a:chExt cx="3456384" cy="1354217"/>
          </a:xfrm>
        </p:grpSpPr>
        <p:sp>
          <p:nvSpPr>
            <p:cNvPr id="13" name="Szövegdoboz 3"/>
            <p:cNvSpPr txBox="1">
              <a:spLocks noChangeArrowheads="1"/>
            </p:cNvSpPr>
            <p:nvPr/>
          </p:nvSpPr>
          <p:spPr bwMode="auto">
            <a:xfrm>
              <a:off x="4988610" y="5108991"/>
              <a:ext cx="3456384" cy="135421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800" dirty="0"/>
            </a:p>
          </p:txBody>
        </p:sp>
        <p:sp>
          <p:nvSpPr>
            <p:cNvPr id="8" name="Tartalom helye 5"/>
            <p:cNvSpPr txBox="1">
              <a:spLocks/>
            </p:cNvSpPr>
            <p:nvPr/>
          </p:nvSpPr>
          <p:spPr bwMode="auto">
            <a:xfrm>
              <a:off x="5148063" y="5278138"/>
              <a:ext cx="3137478" cy="442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90000"/>
                <a:buFont typeface="Wingdings" panose="05000000000000000000" pitchFamily="2" charset="2"/>
                <a:buChar char="n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  <a:defRPr/>
              </a:pPr>
              <a:r>
                <a:rPr lang="hu-HU" sz="2000" dirty="0" smtClean="0"/>
                <a:t>Hívása az </a:t>
              </a:r>
              <a:r>
                <a:rPr lang="hu-HU" sz="2000" dirty="0" err="1" smtClean="0">
                  <a:solidFill>
                    <a:srgbClr val="0033CC"/>
                  </a:solidFill>
                </a:rPr>
                <a:t>EmpPrg</a:t>
              </a:r>
              <a:r>
                <a:rPr lang="hu-HU" sz="2000" dirty="0" err="1" smtClean="0"/>
                <a:t>-ben</a:t>
              </a:r>
              <a:r>
                <a:rPr lang="hu-HU" sz="2000" dirty="0" smtClean="0"/>
                <a:t>:</a:t>
              </a:r>
              <a:endParaRPr lang="hu-HU" sz="2000" dirty="0"/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667558" y="2298404"/>
            <a:ext cx="3137477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Emp.sortNev</a:t>
            </a:r>
            <a:r>
              <a:rPr lang="hu-HU" dirty="0" smtClean="0">
                <a:latin typeface="Consolas" panose="020B0609020204030204" pitchFamily="49" charset="0"/>
              </a:rPr>
              <a:t>(</a:t>
            </a:r>
            <a:r>
              <a:rPr lang="hu-HU" dirty="0" err="1" smtClean="0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65497" y="5894595"/>
            <a:ext cx="8232416" cy="923330"/>
          </a:xfrm>
          <a:prstGeom prst="rect">
            <a:avLst/>
          </a:prstGeom>
          <a:solidFill>
            <a:srgbClr val="006666"/>
          </a:solidFill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A </a:t>
            </a:r>
            <a:r>
              <a:rPr lang="hu-HU" b="1" dirty="0" smtClean="0">
                <a:solidFill>
                  <a:srgbClr val="FF0000"/>
                </a:solidFill>
              </a:rPr>
              <a:t>{ } </a:t>
            </a:r>
            <a:r>
              <a:rPr lang="hu-HU" dirty="0" smtClean="0">
                <a:solidFill>
                  <a:schemeClr val="bg1"/>
                </a:solidFill>
              </a:rPr>
              <a:t>között egy névtelen osztály található, ami implementálja a </a:t>
            </a:r>
            <a:r>
              <a:rPr lang="hu-HU" dirty="0" err="1" smtClean="0">
                <a:solidFill>
                  <a:srgbClr val="FFFF00"/>
                </a:solidFill>
              </a:rPr>
              <a:t>Comparator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smtClean="0">
                <a:solidFill>
                  <a:schemeClr val="bg1"/>
                </a:solidFill>
              </a:rPr>
              <a:t>interfészt. Az interfész </a:t>
            </a:r>
            <a:r>
              <a:rPr lang="hu-HU" dirty="0" err="1" smtClean="0">
                <a:solidFill>
                  <a:srgbClr val="FFFF00"/>
                </a:solidFill>
              </a:rPr>
              <a:t>compare</a:t>
            </a:r>
            <a:r>
              <a:rPr lang="hu-HU" dirty="0" smtClean="0">
                <a:solidFill>
                  <a:schemeClr val="bg1"/>
                </a:solidFill>
              </a:rPr>
              <a:t> metódusát kell felüldefiniálni: a két bemenő elemet kell összehasonlítani úgy, hogy </a:t>
            </a:r>
            <a:r>
              <a:rPr lang="hu-HU" dirty="0" smtClean="0">
                <a:solidFill>
                  <a:srgbClr val="FFFF00"/>
                </a:solidFill>
              </a:rPr>
              <a:t>int</a:t>
            </a:r>
            <a:r>
              <a:rPr lang="hu-HU" dirty="0" smtClean="0">
                <a:solidFill>
                  <a:schemeClr val="bg1"/>
                </a:solidFill>
              </a:rPr>
              <a:t> típusú értéket adjon eredményül.</a:t>
            </a:r>
            <a:endParaRPr lang="hu-HU" dirty="0">
              <a:solidFill>
                <a:srgbClr val="FFFF00"/>
              </a:solidFill>
            </a:endParaRPr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849" y="4243882"/>
            <a:ext cx="2601915" cy="120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45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6770799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err="1" smtClean="0">
                <a:solidFill>
                  <a:srgbClr val="0033CC"/>
                </a:solidFill>
              </a:rPr>
              <a:t>sortFiz</a:t>
            </a:r>
            <a:r>
              <a:rPr lang="hu-HU" sz="2000" dirty="0" smtClean="0"/>
              <a:t> </a:t>
            </a:r>
            <a:r>
              <a:rPr lang="hu-HU" sz="2000" dirty="0" smtClean="0"/>
              <a:t>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6770799" cy="3970318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latin typeface="Consolas" panose="020B0609020204030204" pitchFamily="49" charset="0"/>
              </a:rPr>
              <a:t>import </a:t>
            </a:r>
            <a:r>
              <a:rPr lang="hu-HU" dirty="0" err="1">
                <a:latin typeface="Consolas" panose="020B0609020204030204" pitchFamily="49" charset="0"/>
              </a:rPr>
              <a:t>java.util.ArrayList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import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java.util.Collections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import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java.util.Comparator</a:t>
            </a:r>
            <a:r>
              <a:rPr lang="hu-HU" dirty="0">
                <a:solidFill>
                  <a:srgbClr val="0033CC"/>
                </a:solidFill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. . .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sortFiz</a:t>
            </a:r>
            <a:r>
              <a:rPr lang="hu-HU" dirty="0" smtClean="0">
                <a:latin typeface="Consolas" panose="020B0609020204030204" pitchFamily="49" charset="0"/>
              </a:rPr>
              <a:t>(</a:t>
            </a:r>
            <a:r>
              <a:rPr lang="hu-HU" dirty="0" err="1" smtClean="0">
                <a:latin typeface="Consolas" panose="020B0609020204030204" pitchFamily="49" charset="0"/>
              </a:rPr>
              <a:t>ArrayList</a:t>
            </a:r>
            <a:r>
              <a:rPr lang="hu-HU" dirty="0" smtClean="0">
                <a:latin typeface="Consolas" panose="020B0609020204030204" pitchFamily="49" charset="0"/>
              </a:rPr>
              <a:t>&lt;</a:t>
            </a:r>
            <a:r>
              <a:rPr lang="hu-HU" dirty="0" err="1" smtClean="0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&gt;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Collections.sort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</a:rPr>
              <a:t>new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Comparator</a:t>
            </a:r>
            <a:r>
              <a:rPr lang="hu-HU" dirty="0">
                <a:latin typeface="Consolas" panose="020B0609020204030204" pitchFamily="49" charset="0"/>
              </a:rPr>
              <a:t>&lt;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&gt;()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int </a:t>
            </a:r>
            <a:r>
              <a:rPr lang="hu-HU" dirty="0" err="1">
                <a:latin typeface="Consolas" panose="020B0609020204030204" pitchFamily="49" charset="0"/>
              </a:rPr>
              <a:t>compare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e1,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e2)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          </a:t>
            </a:r>
            <a:r>
              <a:rPr lang="hu-HU" dirty="0" err="1" smtClean="0">
                <a:latin typeface="Consolas" panose="020B0609020204030204" pitchFamily="49" charset="0"/>
              </a:rPr>
              <a:t>return</a:t>
            </a:r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hu-HU" dirty="0">
                <a:solidFill>
                  <a:srgbClr val="7030A0"/>
                </a:solidFill>
                <a:latin typeface="Consolas" panose="020B0609020204030204" pitchFamily="49" charset="0"/>
              </a:rPr>
              <a:t>e1.fiz - e2.fiz</a:t>
            </a:r>
            <a:r>
              <a:rPr lang="hu-HU" dirty="0" smtClean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      </a:t>
            </a:r>
            <a:r>
              <a:rPr lang="hu-HU" dirty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});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print(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}</a:t>
            </a:r>
            <a:endParaRPr lang="hu-HU" dirty="0">
              <a:latin typeface="Consolas" panose="020B0609020204030204" pitchFamily="49" charset="0"/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4932040" y="5093130"/>
            <a:ext cx="3456384" cy="1354217"/>
            <a:chOff x="4988610" y="5108991"/>
            <a:chExt cx="3456384" cy="1354217"/>
          </a:xfrm>
        </p:grpSpPr>
        <p:sp>
          <p:nvSpPr>
            <p:cNvPr id="13" name="Szövegdoboz 3"/>
            <p:cNvSpPr txBox="1">
              <a:spLocks noChangeArrowheads="1"/>
            </p:cNvSpPr>
            <p:nvPr/>
          </p:nvSpPr>
          <p:spPr bwMode="auto">
            <a:xfrm>
              <a:off x="4988610" y="5108991"/>
              <a:ext cx="3456384" cy="135421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800" dirty="0"/>
            </a:p>
          </p:txBody>
        </p:sp>
        <p:sp>
          <p:nvSpPr>
            <p:cNvPr id="8" name="Tartalom helye 5"/>
            <p:cNvSpPr txBox="1">
              <a:spLocks/>
            </p:cNvSpPr>
            <p:nvPr/>
          </p:nvSpPr>
          <p:spPr bwMode="auto">
            <a:xfrm>
              <a:off x="5148063" y="5278138"/>
              <a:ext cx="3137478" cy="442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90000"/>
                <a:buFont typeface="Wingdings" panose="05000000000000000000" pitchFamily="2" charset="2"/>
                <a:buChar char="n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  <a:defRPr/>
              </a:pPr>
              <a:r>
                <a:rPr lang="hu-HU" sz="2000" dirty="0" smtClean="0"/>
                <a:t>Hívása az </a:t>
              </a:r>
              <a:r>
                <a:rPr lang="hu-HU" sz="2000" dirty="0" err="1" smtClean="0">
                  <a:solidFill>
                    <a:srgbClr val="0033CC"/>
                  </a:solidFill>
                </a:rPr>
                <a:t>EmpPrg</a:t>
              </a:r>
              <a:r>
                <a:rPr lang="hu-HU" sz="2000" dirty="0" err="1" smtClean="0"/>
                <a:t>-ben</a:t>
              </a:r>
              <a:r>
                <a:rPr lang="hu-HU" sz="2000" dirty="0" smtClean="0"/>
                <a:t>:</a:t>
              </a:r>
              <a:endParaRPr lang="hu-HU" sz="2000" dirty="0"/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091494" y="5885116"/>
            <a:ext cx="3137477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Emp.sortFiz</a:t>
            </a:r>
            <a:r>
              <a:rPr lang="hu-HU" dirty="0" smtClean="0">
                <a:latin typeface="Consolas" panose="020B0609020204030204" pitchFamily="49" charset="0"/>
              </a:rPr>
              <a:t>(</a:t>
            </a:r>
            <a:r>
              <a:rPr lang="hu-HU" dirty="0" err="1" smtClean="0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381" y="5499310"/>
            <a:ext cx="2397282" cy="111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7578325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err="1" smtClean="0">
                <a:solidFill>
                  <a:srgbClr val="0033CC"/>
                </a:solidFill>
              </a:rPr>
              <a:t>search</a:t>
            </a:r>
            <a:r>
              <a:rPr lang="hu-HU" sz="2000" dirty="0" smtClean="0"/>
              <a:t> 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7778911" cy="3139321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. . .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public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search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ArrayList</a:t>
            </a:r>
            <a:r>
              <a:rPr lang="hu-HU" dirty="0">
                <a:latin typeface="Consolas" panose="020B0609020204030204" pitchFamily="49" charset="0"/>
              </a:rPr>
              <a:t>&lt;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&gt;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, 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 s)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boolean</a:t>
            </a:r>
            <a:r>
              <a:rPr lang="hu-HU" dirty="0">
                <a:latin typeface="Consolas" panose="020B0609020204030204" pitchFamily="49" charset="0"/>
              </a:rPr>
              <a:t> b = </a:t>
            </a:r>
            <a:r>
              <a:rPr lang="hu-HU" dirty="0" err="1">
                <a:latin typeface="Consolas" panose="020B0609020204030204" pitchFamily="49" charset="0"/>
              </a:rPr>
              <a:t>false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e :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 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if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e.nev.contains</a:t>
            </a:r>
            <a:r>
              <a:rPr lang="hu-HU" dirty="0">
                <a:latin typeface="Consolas" panose="020B0609020204030204" pitchFamily="49" charset="0"/>
              </a:rPr>
              <a:t>(s)) b = </a:t>
            </a:r>
            <a:r>
              <a:rPr lang="hu-HU" dirty="0" err="1">
                <a:latin typeface="Consolas" panose="020B0609020204030204" pitchFamily="49" charset="0"/>
              </a:rPr>
              <a:t>true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("");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if</a:t>
            </a:r>
            <a:r>
              <a:rPr lang="hu-HU" dirty="0">
                <a:latin typeface="Consolas" panose="020B0609020204030204" pitchFamily="49" charset="0"/>
              </a:rPr>
              <a:t> (b)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(s+": létezik");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 smtClean="0">
                <a:latin typeface="Consolas" panose="020B0609020204030204" pitchFamily="49" charset="0"/>
              </a:rPr>
              <a:t>else</a:t>
            </a:r>
            <a:r>
              <a:rPr lang="hu-HU" dirty="0" smtClean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(s+": nem létezik");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}</a:t>
            </a:r>
            <a:endParaRPr lang="hu-HU" dirty="0">
              <a:latin typeface="Consolas" panose="020B0609020204030204" pitchFamily="49" charset="0"/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4139952" y="5110363"/>
            <a:ext cx="4104456" cy="1354217"/>
            <a:chOff x="4988610" y="5108991"/>
            <a:chExt cx="3456384" cy="1354217"/>
          </a:xfrm>
        </p:grpSpPr>
        <p:sp>
          <p:nvSpPr>
            <p:cNvPr id="13" name="Szövegdoboz 3"/>
            <p:cNvSpPr txBox="1">
              <a:spLocks noChangeArrowheads="1"/>
            </p:cNvSpPr>
            <p:nvPr/>
          </p:nvSpPr>
          <p:spPr bwMode="auto">
            <a:xfrm>
              <a:off x="4988610" y="5108991"/>
              <a:ext cx="3456384" cy="135421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800" dirty="0"/>
            </a:p>
          </p:txBody>
        </p:sp>
        <p:sp>
          <p:nvSpPr>
            <p:cNvPr id="8" name="Tartalom helye 5"/>
            <p:cNvSpPr txBox="1">
              <a:spLocks/>
            </p:cNvSpPr>
            <p:nvPr/>
          </p:nvSpPr>
          <p:spPr bwMode="auto">
            <a:xfrm>
              <a:off x="5148063" y="5278138"/>
              <a:ext cx="3137478" cy="442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90000"/>
                <a:buFont typeface="Wingdings" panose="05000000000000000000" pitchFamily="2" charset="2"/>
                <a:buChar char="n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  <a:defRPr/>
              </a:pPr>
              <a:r>
                <a:rPr lang="hu-HU" sz="2000" dirty="0" smtClean="0"/>
                <a:t>Hívása az </a:t>
              </a:r>
              <a:r>
                <a:rPr lang="hu-HU" sz="2000" dirty="0" err="1" smtClean="0">
                  <a:solidFill>
                    <a:srgbClr val="0033CC"/>
                  </a:solidFill>
                </a:rPr>
                <a:t>EmpPrg</a:t>
              </a:r>
              <a:r>
                <a:rPr lang="hu-HU" sz="2000" dirty="0" err="1" smtClean="0"/>
                <a:t>-ben</a:t>
              </a:r>
              <a:r>
                <a:rPr lang="hu-HU" sz="2000" dirty="0" smtClean="0"/>
                <a:t>:</a:t>
              </a:r>
              <a:endParaRPr lang="hu-HU" sz="2000" dirty="0"/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299406" y="5902349"/>
            <a:ext cx="3744416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Emp.search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, "Kis Béla");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281" y="5772951"/>
            <a:ext cx="2284102" cy="31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6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-4495" y="6172699"/>
            <a:ext cx="1547664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000" dirty="0" smtClean="0"/>
              <a:t>A kód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65497" y="1186455"/>
            <a:ext cx="6770799" cy="44234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/>
              <a:t>A </a:t>
            </a:r>
            <a:r>
              <a:rPr lang="hu-HU" sz="2000" dirty="0" err="1" smtClean="0">
                <a:solidFill>
                  <a:srgbClr val="0033CC"/>
                </a:solidFill>
              </a:rPr>
              <a:t>searchFirstName</a:t>
            </a:r>
            <a:r>
              <a:rPr lang="hu-HU" sz="2000" dirty="0" smtClean="0"/>
              <a:t> </a:t>
            </a:r>
            <a:r>
              <a:rPr lang="hu-HU" sz="2000" dirty="0" smtClean="0"/>
              <a:t>metódus kódja az </a:t>
            </a:r>
            <a:r>
              <a:rPr lang="hu-HU" sz="2000" dirty="0" err="1" smtClean="0">
                <a:solidFill>
                  <a:srgbClr val="0033CC"/>
                </a:solidFill>
              </a:rPr>
              <a:t>Emp</a:t>
            </a:r>
            <a:r>
              <a:rPr lang="hu-HU" sz="2000" dirty="0" err="1" smtClean="0"/>
              <a:t>-ben</a:t>
            </a:r>
            <a:r>
              <a:rPr lang="hu-HU" sz="2000" dirty="0" smtClean="0"/>
              <a:t>: </a:t>
            </a:r>
            <a:endParaRPr lang="hu-HU" sz="2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5497" y="1799921"/>
            <a:ext cx="8282967" cy="3693319"/>
          </a:xfrm>
          <a:prstGeom prst="rect">
            <a:avLst/>
          </a:prstGeom>
          <a:solidFill>
            <a:srgbClr val="F9F9F9"/>
          </a:solidFill>
          <a:ln w="25400">
            <a:solidFill>
              <a:srgbClr val="89A4A7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class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solidFill>
                  <a:srgbClr val="0033CC"/>
                </a:solidFill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{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 . . .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public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static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void</a:t>
            </a:r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err="1">
                <a:latin typeface="Consolas" panose="020B0609020204030204" pitchFamily="49" charset="0"/>
              </a:rPr>
              <a:t>searchFirstName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sz="1700" dirty="0" err="1">
                <a:latin typeface="Consolas" panose="020B0609020204030204" pitchFamily="49" charset="0"/>
              </a:rPr>
              <a:t>ArrayList</a:t>
            </a:r>
            <a:r>
              <a:rPr lang="hu-HU" sz="1700" dirty="0">
                <a:latin typeface="Consolas" panose="020B0609020204030204" pitchFamily="49" charset="0"/>
              </a:rPr>
              <a:t>&lt;</a:t>
            </a:r>
            <a:r>
              <a:rPr lang="hu-HU" sz="1700" dirty="0" err="1">
                <a:latin typeface="Consolas" panose="020B0609020204030204" pitchFamily="49" charset="0"/>
              </a:rPr>
              <a:t>Emp</a:t>
            </a:r>
            <a:r>
              <a:rPr lang="hu-HU" sz="1700" dirty="0">
                <a:latin typeface="Consolas" panose="020B0609020204030204" pitchFamily="49" charset="0"/>
              </a:rPr>
              <a:t>&gt; </a:t>
            </a:r>
            <a:r>
              <a:rPr lang="hu-HU" sz="1700" dirty="0" err="1">
                <a:latin typeface="Consolas" panose="020B0609020204030204" pitchFamily="49" charset="0"/>
              </a:rPr>
              <a:t>emp</a:t>
            </a:r>
            <a:r>
              <a:rPr lang="hu-HU" sz="1700" dirty="0">
                <a:latin typeface="Consolas" panose="020B0609020204030204" pitchFamily="49" charset="0"/>
              </a:rPr>
              <a:t>, </a:t>
            </a:r>
            <a:r>
              <a:rPr lang="hu-HU" sz="1700" dirty="0" err="1">
                <a:latin typeface="Consolas" panose="020B0609020204030204" pitchFamily="49" charset="0"/>
              </a:rPr>
              <a:t>String</a:t>
            </a:r>
            <a:r>
              <a:rPr lang="hu-HU" sz="1700" dirty="0">
                <a:latin typeface="Consolas" panose="020B0609020204030204" pitchFamily="49" charset="0"/>
              </a:rPr>
              <a:t> s</a:t>
            </a:r>
            <a:r>
              <a:rPr lang="hu-HU" dirty="0" smtClean="0">
                <a:latin typeface="Consolas" panose="020B0609020204030204" pitchFamily="49" charset="0"/>
              </a:rPr>
              <a:t>){</a:t>
            </a:r>
            <a:endParaRPr lang="hu-HU" dirty="0">
              <a:latin typeface="Consolas" panose="020B0609020204030204" pitchFamily="49" charset="0"/>
            </a:endParaRP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("");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 e : 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boolean</a:t>
            </a:r>
            <a:r>
              <a:rPr lang="hu-HU" dirty="0">
                <a:latin typeface="Consolas" panose="020B0609020204030204" pitchFamily="49" charset="0"/>
              </a:rPr>
              <a:t> b = </a:t>
            </a:r>
            <a:r>
              <a:rPr lang="hu-HU" dirty="0" err="1">
                <a:latin typeface="Consolas" panose="020B0609020204030204" pitchFamily="49" charset="0"/>
              </a:rPr>
              <a:t>false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String</a:t>
            </a:r>
            <a:r>
              <a:rPr lang="hu-HU" dirty="0">
                <a:latin typeface="Consolas" panose="020B0609020204030204" pitchFamily="49" charset="0"/>
              </a:rPr>
              <a:t>[] n = </a:t>
            </a:r>
            <a:r>
              <a:rPr lang="hu-HU" dirty="0" err="1">
                <a:latin typeface="Consolas" panose="020B0609020204030204" pitchFamily="49" charset="0"/>
              </a:rPr>
              <a:t>e.nev.split</a:t>
            </a:r>
            <a:r>
              <a:rPr lang="hu-HU" dirty="0">
                <a:latin typeface="Consolas" panose="020B0609020204030204" pitchFamily="49" charset="0"/>
              </a:rPr>
              <a:t>(" ");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for</a:t>
            </a:r>
            <a:r>
              <a:rPr lang="hu-HU" dirty="0">
                <a:latin typeface="Consolas" panose="020B0609020204030204" pitchFamily="49" charset="0"/>
              </a:rPr>
              <a:t> (int j=1; j&lt;</a:t>
            </a:r>
            <a:r>
              <a:rPr lang="hu-HU" dirty="0" err="1">
                <a:latin typeface="Consolas" panose="020B0609020204030204" pitchFamily="49" charset="0"/>
              </a:rPr>
              <a:t>n.length</a:t>
            </a:r>
            <a:r>
              <a:rPr lang="hu-HU" dirty="0">
                <a:latin typeface="Consolas" panose="020B0609020204030204" pitchFamily="49" charset="0"/>
              </a:rPr>
              <a:t>; </a:t>
            </a:r>
            <a:r>
              <a:rPr lang="hu-HU" dirty="0" err="1">
                <a:latin typeface="Consolas" panose="020B0609020204030204" pitchFamily="49" charset="0"/>
              </a:rPr>
              <a:t>j</a:t>
            </a:r>
            <a:r>
              <a:rPr lang="hu-HU" dirty="0">
                <a:latin typeface="Consolas" panose="020B0609020204030204" pitchFamily="49" charset="0"/>
              </a:rPr>
              <a:t>++) 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if</a:t>
            </a:r>
            <a:r>
              <a:rPr lang="hu-HU" dirty="0">
                <a:latin typeface="Consolas" panose="020B0609020204030204" pitchFamily="49" charset="0"/>
              </a:rPr>
              <a:t> (n[j].</a:t>
            </a:r>
            <a:r>
              <a:rPr lang="hu-HU" dirty="0" err="1">
                <a:latin typeface="Consolas" panose="020B0609020204030204" pitchFamily="49" charset="0"/>
              </a:rPr>
              <a:t>equals</a:t>
            </a:r>
            <a:r>
              <a:rPr lang="hu-HU" dirty="0">
                <a:latin typeface="Consolas" panose="020B0609020204030204" pitchFamily="49" charset="0"/>
              </a:rPr>
              <a:t>(s)) b = </a:t>
            </a:r>
            <a:r>
              <a:rPr lang="hu-HU" dirty="0" err="1">
                <a:latin typeface="Consolas" panose="020B0609020204030204" pitchFamily="49" charset="0"/>
              </a:rPr>
              <a:t>true</a:t>
            </a:r>
            <a:r>
              <a:rPr lang="hu-HU" dirty="0">
                <a:latin typeface="Consolas" panose="020B0609020204030204" pitchFamily="49" charset="0"/>
              </a:rPr>
              <a:t>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   </a:t>
            </a:r>
            <a:r>
              <a:rPr lang="hu-HU" dirty="0" err="1">
                <a:latin typeface="Consolas" panose="020B0609020204030204" pitchFamily="49" charset="0"/>
              </a:rPr>
              <a:t>if</a:t>
            </a:r>
            <a:r>
              <a:rPr lang="hu-HU" dirty="0">
                <a:latin typeface="Consolas" panose="020B0609020204030204" pitchFamily="49" charset="0"/>
              </a:rPr>
              <a:t> (b) </a:t>
            </a:r>
            <a:r>
              <a:rPr lang="hu-HU" dirty="0" err="1">
                <a:latin typeface="Consolas" panose="020B0609020204030204" pitchFamily="49" charset="0"/>
              </a:rPr>
              <a:t>System.out.println</a:t>
            </a:r>
            <a:r>
              <a:rPr lang="hu-HU" dirty="0">
                <a:latin typeface="Consolas" panose="020B0609020204030204" pitchFamily="49" charset="0"/>
              </a:rPr>
              <a:t>(s+": "+</a:t>
            </a:r>
            <a:r>
              <a:rPr lang="hu-HU" dirty="0" err="1">
                <a:latin typeface="Consolas" panose="020B0609020204030204" pitchFamily="49" charset="0"/>
              </a:rPr>
              <a:t>e.nev</a:t>
            </a:r>
            <a:r>
              <a:rPr lang="hu-HU" dirty="0">
                <a:latin typeface="Consolas" panose="020B0609020204030204" pitchFamily="49" charset="0"/>
              </a:rPr>
              <a:t>);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     }</a:t>
            </a:r>
          </a:p>
          <a:p>
            <a:pPr algn="l"/>
            <a:r>
              <a:rPr lang="hu-HU" dirty="0">
                <a:latin typeface="Consolas" panose="020B0609020204030204" pitchFamily="49" charset="0"/>
              </a:rPr>
              <a:t> </a:t>
            </a:r>
            <a:r>
              <a:rPr lang="hu-HU" dirty="0" smtClean="0">
                <a:latin typeface="Consolas" panose="020B0609020204030204" pitchFamily="49" charset="0"/>
              </a:rPr>
              <a:t>}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}</a:t>
            </a:r>
            <a:endParaRPr lang="hu-HU" dirty="0">
              <a:latin typeface="Consolas" panose="020B0609020204030204" pitchFamily="49" charset="0"/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3779912" y="5176314"/>
            <a:ext cx="4824536" cy="1354217"/>
            <a:chOff x="4988610" y="5108991"/>
            <a:chExt cx="3456384" cy="1354217"/>
          </a:xfrm>
        </p:grpSpPr>
        <p:sp>
          <p:nvSpPr>
            <p:cNvPr id="13" name="Szövegdoboz 3"/>
            <p:cNvSpPr txBox="1">
              <a:spLocks noChangeArrowheads="1"/>
            </p:cNvSpPr>
            <p:nvPr/>
          </p:nvSpPr>
          <p:spPr bwMode="auto">
            <a:xfrm>
              <a:off x="4988610" y="5108991"/>
              <a:ext cx="3456384" cy="135421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1800" dirty="0" smtClean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800" dirty="0"/>
            </a:p>
          </p:txBody>
        </p:sp>
        <p:sp>
          <p:nvSpPr>
            <p:cNvPr id="8" name="Tartalom helye 5"/>
            <p:cNvSpPr txBox="1">
              <a:spLocks/>
            </p:cNvSpPr>
            <p:nvPr/>
          </p:nvSpPr>
          <p:spPr bwMode="auto">
            <a:xfrm>
              <a:off x="5148063" y="5278138"/>
              <a:ext cx="3137478" cy="4423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SzPct val="90000"/>
                <a:buFont typeface="Wingdings" panose="05000000000000000000" pitchFamily="2" charset="2"/>
                <a:buChar char="n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Wingdings" panose="05000000000000000000" pitchFamily="2" charset="2"/>
                <a:buNone/>
                <a:defRPr/>
              </a:pPr>
              <a:r>
                <a:rPr lang="hu-HU" sz="2000" dirty="0" smtClean="0"/>
                <a:t>Hívása az </a:t>
              </a:r>
              <a:r>
                <a:rPr lang="hu-HU" sz="2000" dirty="0" err="1" smtClean="0">
                  <a:solidFill>
                    <a:srgbClr val="0033CC"/>
                  </a:solidFill>
                </a:rPr>
                <a:t>EmpPrg</a:t>
              </a:r>
              <a:r>
                <a:rPr lang="hu-HU" sz="2000" dirty="0" err="1" smtClean="0"/>
                <a:t>-ben</a:t>
              </a:r>
              <a:r>
                <a:rPr lang="hu-HU" sz="2000" dirty="0" smtClean="0"/>
                <a:t>:</a:t>
              </a:r>
              <a:endParaRPr lang="hu-HU" sz="2000" dirty="0"/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939365" y="5968300"/>
            <a:ext cx="4398507" cy="369332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hu-HU" dirty="0" err="1">
                <a:latin typeface="Consolas" panose="020B0609020204030204" pitchFamily="49" charset="0"/>
              </a:rPr>
              <a:t>Emp.searchFirstName</a:t>
            </a:r>
            <a:r>
              <a:rPr lang="hu-HU" dirty="0">
                <a:latin typeface="Consolas" panose="020B0609020204030204" pitchFamily="49" charset="0"/>
              </a:rPr>
              <a:t>(</a:t>
            </a:r>
            <a:r>
              <a:rPr lang="hu-HU" dirty="0" err="1">
                <a:latin typeface="Consolas" panose="020B0609020204030204" pitchFamily="49" charset="0"/>
              </a:rPr>
              <a:t>emp</a:t>
            </a:r>
            <a:r>
              <a:rPr lang="hu-HU" dirty="0">
                <a:latin typeface="Consolas" panose="020B0609020204030204" pitchFamily="49" charset="0"/>
              </a:rPr>
              <a:t>, "Béla");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720" y="5714774"/>
            <a:ext cx="2321616" cy="59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3789363"/>
          </a:xfrm>
          <a:prstGeom prst="rect">
            <a:avLst/>
          </a:prstGeom>
          <a:gradFill rotWithShape="1">
            <a:gsLst>
              <a:gs pos="0">
                <a:srgbClr val="CFCFC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1270000"/>
            <a:ext cx="91440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hu-HU" altLang="hu-HU" sz="15000" b="1" i="1" smtClean="0">
                <a:solidFill>
                  <a:srgbClr val="96969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VÉGE</a:t>
            </a:r>
            <a:endParaRPr lang="en-US" altLang="hu-HU" sz="15000" b="1" i="1" smtClean="0">
              <a:solidFill>
                <a:srgbClr val="96969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389127" name="Rectangle 7"/>
          <p:cNvSpPr>
            <a:spLocks noChangeArrowheads="1"/>
          </p:cNvSpPr>
          <p:nvPr/>
        </p:nvSpPr>
        <p:spPr bwMode="auto">
          <a:xfrm>
            <a:off x="0" y="981075"/>
            <a:ext cx="9144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hu-HU" altLang="hu-HU" sz="14000" b="1" smtClean="0">
                <a:solidFill>
                  <a:srgbClr val="A1BD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V</a:t>
            </a:r>
            <a:r>
              <a:rPr lang="hu-HU" altLang="hu-HU" sz="2400" b="1" smtClean="0">
                <a:solidFill>
                  <a:srgbClr val="A1BD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hu-HU" altLang="hu-HU" sz="14000" b="1" smtClean="0">
                <a:solidFill>
                  <a:srgbClr val="A1BD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É</a:t>
            </a:r>
            <a:r>
              <a:rPr lang="hu-HU" altLang="hu-HU" sz="2400" b="1" smtClean="0">
                <a:solidFill>
                  <a:srgbClr val="A1BD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hu-HU" altLang="hu-HU" sz="14000" b="1" smtClean="0">
                <a:solidFill>
                  <a:srgbClr val="A1BD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G</a:t>
            </a:r>
            <a:r>
              <a:rPr lang="hu-HU" altLang="hu-HU" sz="2400" b="1" smtClean="0">
                <a:solidFill>
                  <a:srgbClr val="A1BD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hu-HU" altLang="hu-HU" sz="14000" b="1" smtClean="0">
                <a:solidFill>
                  <a:srgbClr val="A1BDC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Times New Roman" panose="02020603050405020304" pitchFamily="18" charset="0"/>
              </a:rPr>
              <a:t>E</a:t>
            </a:r>
            <a:endParaRPr lang="en-US" altLang="hu-HU" sz="14000" b="1" smtClean="0">
              <a:solidFill>
                <a:srgbClr val="A1BDC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4101" name="Picture 5" descr="ennyi_szi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1900"/>
            <a:ext cx="91440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ím 1"/>
          <p:cNvSpPr>
            <a:spLocks noGrp="1"/>
          </p:cNvSpPr>
          <p:nvPr>
            <p:ph type="title"/>
          </p:nvPr>
        </p:nvSpPr>
        <p:spPr>
          <a:xfrm>
            <a:off x="493713" y="152400"/>
            <a:ext cx="8229600" cy="900113"/>
          </a:xfrm>
        </p:spPr>
        <p:txBody>
          <a:bodyPr/>
          <a:lstStyle/>
          <a:p>
            <a:r>
              <a:rPr lang="hu-HU" altLang="hu-HU" sz="3000" dirty="0" smtClean="0"/>
              <a:t>Magyarázatok</a:t>
            </a:r>
          </a:p>
        </p:txBody>
      </p:sp>
      <p:sp>
        <p:nvSpPr>
          <p:cNvPr id="4100" name="Szövegdoboz 3"/>
          <p:cNvSpPr txBox="1">
            <a:spLocks noChangeArrowheads="1"/>
          </p:cNvSpPr>
          <p:nvPr/>
        </p:nvSpPr>
        <p:spPr bwMode="auto">
          <a:xfrm>
            <a:off x="481961" y="1196752"/>
            <a:ext cx="8229600" cy="440120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None/>
              <a:defRPr/>
            </a:pPr>
            <a:r>
              <a:rPr lang="hu-HU" altLang="hu-HU" sz="2000" dirty="0" smtClean="0">
                <a:solidFill>
                  <a:srgbClr val="7030A0"/>
                </a:solidFill>
              </a:rPr>
              <a:t>Programlogika:</a:t>
            </a:r>
          </a:p>
          <a:p>
            <a:pPr marL="457200" indent="-457200">
              <a:spcBef>
                <a:spcPct val="0"/>
              </a:spcBef>
              <a:buSzTx/>
              <a:buAutoNum type="arabicPeriod"/>
              <a:defRPr/>
            </a:pPr>
            <a:r>
              <a:rPr lang="hu-HU" altLang="hu-HU" sz="2000" dirty="0" smtClean="0">
                <a:latin typeface="+mn-lt"/>
              </a:rPr>
              <a:t>Készítünk egy 4 elemű </a:t>
            </a:r>
            <a:r>
              <a:rPr lang="hu-HU" altLang="hu-HU" sz="2000" dirty="0" err="1" smtClean="0">
                <a:latin typeface="+mn-lt"/>
              </a:rPr>
              <a:t>String</a:t>
            </a:r>
            <a:r>
              <a:rPr lang="hu-HU" altLang="hu-HU" sz="2000" dirty="0" smtClean="0">
                <a:latin typeface="+mn-lt"/>
              </a:rPr>
              <a:t> típusú </a:t>
            </a:r>
            <a:r>
              <a:rPr lang="hu-HU" altLang="hu-HU" sz="2000" dirty="0" err="1" smtClean="0">
                <a:latin typeface="+mn-lt"/>
              </a:rPr>
              <a:t>tümböt</a:t>
            </a:r>
            <a:r>
              <a:rPr lang="hu-HU" altLang="hu-HU" sz="2000" dirty="0" smtClean="0">
                <a:latin typeface="+mn-lt"/>
              </a:rPr>
              <a:t> (neve legyen </a:t>
            </a:r>
            <a:r>
              <a:rPr lang="hu-HU" altLang="hu-HU" sz="2000" dirty="0" err="1" smtClean="0">
                <a:solidFill>
                  <a:srgbClr val="0033CC"/>
                </a:solidFill>
                <a:latin typeface="+mn-lt"/>
              </a:rPr>
              <a:t>nev</a:t>
            </a:r>
            <a:r>
              <a:rPr lang="hu-HU" altLang="hu-HU" sz="2000" dirty="0" smtClean="0">
                <a:latin typeface="+mn-lt"/>
              </a:rPr>
              <a:t>)</a:t>
            </a:r>
          </a:p>
          <a:p>
            <a:pPr marL="457200" indent="-457200"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hu-HU" altLang="hu-HU" sz="2000" dirty="0"/>
              <a:t>Készítünk egy 4 elemű </a:t>
            </a:r>
            <a:r>
              <a:rPr lang="hu-HU" altLang="hu-HU" sz="2000" dirty="0" smtClean="0"/>
              <a:t>int </a:t>
            </a:r>
            <a:r>
              <a:rPr lang="hu-HU" altLang="hu-HU" sz="2000" dirty="0"/>
              <a:t>típusú </a:t>
            </a:r>
            <a:r>
              <a:rPr lang="hu-HU" altLang="hu-HU" sz="2000" dirty="0" err="1"/>
              <a:t>tümböt</a:t>
            </a:r>
            <a:r>
              <a:rPr lang="hu-HU" altLang="hu-HU" sz="2000" dirty="0"/>
              <a:t> (neve legyen </a:t>
            </a:r>
            <a:r>
              <a:rPr lang="hu-HU" altLang="hu-HU" sz="2000" dirty="0" smtClean="0">
                <a:solidFill>
                  <a:srgbClr val="0033CC"/>
                </a:solidFill>
              </a:rPr>
              <a:t>fiz</a:t>
            </a:r>
            <a:r>
              <a:rPr lang="hu-HU" altLang="hu-HU" sz="2000" dirty="0" smtClean="0"/>
              <a:t>)</a:t>
            </a:r>
            <a:endParaRPr lang="hu-HU" altLang="hu-HU" sz="2000" dirty="0"/>
          </a:p>
          <a:p>
            <a:pPr marL="457200" indent="-457200">
              <a:spcBef>
                <a:spcPct val="0"/>
              </a:spcBef>
              <a:buSzTx/>
              <a:buAutoNum type="arabicPeriod"/>
              <a:defRPr/>
            </a:pPr>
            <a:r>
              <a:rPr lang="hu-HU" altLang="hu-HU" sz="2000" dirty="0" smtClean="0">
                <a:latin typeface="+mn-lt"/>
              </a:rPr>
              <a:t>Feltöltjük a két tömböt adatokkal</a:t>
            </a:r>
          </a:p>
          <a:p>
            <a:pPr marL="457200" indent="-457200">
              <a:spcBef>
                <a:spcPct val="0"/>
              </a:spcBef>
              <a:buSzTx/>
              <a:buAutoNum type="arabicPeriod"/>
              <a:defRPr/>
            </a:pPr>
            <a:r>
              <a:rPr lang="hu-HU" altLang="hu-HU" sz="2000" dirty="0" smtClean="0">
                <a:latin typeface="+mn-lt"/>
              </a:rPr>
              <a:t>Rendezzük a tömbök tartalmát név szerint (metódus neve: </a:t>
            </a:r>
            <a:r>
              <a:rPr lang="hu-HU" altLang="hu-HU" sz="2000" dirty="0" err="1" smtClean="0">
                <a:solidFill>
                  <a:srgbClr val="0033CC"/>
                </a:solidFill>
                <a:latin typeface="+mn-lt"/>
              </a:rPr>
              <a:t>sortNev</a:t>
            </a:r>
            <a:r>
              <a:rPr lang="hu-HU" altLang="hu-HU" sz="2000" dirty="0" smtClean="0">
                <a:latin typeface="+mn-lt"/>
              </a:rPr>
              <a:t>)</a:t>
            </a:r>
          </a:p>
          <a:p>
            <a:pPr marL="457200" indent="-457200">
              <a:spcBef>
                <a:spcPct val="0"/>
              </a:spcBef>
              <a:buSzTx/>
              <a:buAutoNum type="arabicPeriod"/>
              <a:defRPr/>
            </a:pPr>
            <a:r>
              <a:rPr lang="hu-HU" altLang="hu-HU" sz="2000" dirty="0" smtClean="0">
                <a:latin typeface="+mn-lt"/>
              </a:rPr>
              <a:t>Kiírjuk az adatokat</a:t>
            </a:r>
          </a:p>
          <a:p>
            <a:pPr marL="457200" indent="-457200"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hu-HU" altLang="hu-HU" sz="2000" dirty="0"/>
              <a:t>Rendezzük a tömbök tartalmát </a:t>
            </a:r>
            <a:r>
              <a:rPr lang="hu-HU" altLang="hu-HU" sz="2000" dirty="0" smtClean="0"/>
              <a:t>fizetés szerint (</a:t>
            </a:r>
            <a:r>
              <a:rPr lang="hu-HU" altLang="hu-HU" sz="2000" dirty="0" err="1" smtClean="0">
                <a:solidFill>
                  <a:srgbClr val="0033CC"/>
                </a:solidFill>
              </a:rPr>
              <a:t>sortFiz</a:t>
            </a:r>
            <a:r>
              <a:rPr lang="hu-HU" altLang="hu-HU" sz="2000" dirty="0" smtClean="0"/>
              <a:t>)</a:t>
            </a:r>
            <a:endParaRPr lang="hu-HU" altLang="hu-HU" sz="2000" dirty="0"/>
          </a:p>
          <a:p>
            <a:pPr marL="457200" indent="-457200"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hu-HU" altLang="hu-HU" sz="2000" dirty="0"/>
              <a:t>Kiírjuk az </a:t>
            </a:r>
            <a:r>
              <a:rPr lang="hu-HU" altLang="hu-HU" sz="2000" dirty="0" smtClean="0"/>
              <a:t>adatokat</a:t>
            </a:r>
          </a:p>
          <a:p>
            <a:pPr marL="1200150" lvl="1" indent="-457200">
              <a:spcBef>
                <a:spcPct val="0"/>
              </a:spcBef>
              <a:defRPr/>
            </a:pPr>
            <a:r>
              <a:rPr lang="hu-HU" altLang="hu-HU" sz="2000" dirty="0" smtClean="0"/>
              <a:t>A kiírásra készítsünk egy </a:t>
            </a:r>
            <a:r>
              <a:rPr lang="hu-HU" altLang="hu-HU" sz="2000" dirty="0" smtClean="0">
                <a:solidFill>
                  <a:srgbClr val="0033CC"/>
                </a:solidFill>
              </a:rPr>
              <a:t>print</a:t>
            </a:r>
            <a:r>
              <a:rPr lang="hu-HU" altLang="hu-HU" sz="2000" dirty="0" smtClean="0"/>
              <a:t> nevű metódust</a:t>
            </a:r>
            <a:endParaRPr lang="hu-HU" altLang="hu-HU" sz="2000" dirty="0"/>
          </a:p>
          <a:p>
            <a:pPr marL="457200" indent="-457200">
              <a:spcBef>
                <a:spcPct val="0"/>
              </a:spcBef>
              <a:buSzTx/>
              <a:buAutoNum type="arabicPeriod"/>
              <a:defRPr/>
            </a:pPr>
            <a:r>
              <a:rPr lang="hu-HU" altLang="hu-HU" sz="2000" dirty="0" smtClean="0">
                <a:latin typeface="+mn-lt"/>
              </a:rPr>
              <a:t>Megírjuk a névre </a:t>
            </a:r>
            <a:r>
              <a:rPr lang="hu-HU" altLang="hu-HU" sz="2000" dirty="0">
                <a:latin typeface="+mn-lt"/>
              </a:rPr>
              <a:t>kereső metódust </a:t>
            </a:r>
            <a:r>
              <a:rPr lang="hu-HU" altLang="hu-HU" sz="2000" dirty="0" smtClean="0">
                <a:latin typeface="+mn-lt"/>
              </a:rPr>
              <a:t>(neve: </a:t>
            </a:r>
            <a:r>
              <a:rPr lang="hu-HU" altLang="hu-HU" sz="2000" dirty="0" err="1" smtClean="0">
                <a:solidFill>
                  <a:srgbClr val="0033CC"/>
                </a:solidFill>
                <a:latin typeface="+mn-lt"/>
              </a:rPr>
              <a:t>search</a:t>
            </a:r>
            <a:r>
              <a:rPr lang="hu-HU" altLang="hu-HU" sz="2000" dirty="0" smtClean="0">
                <a:latin typeface="+mn-lt"/>
              </a:rPr>
              <a:t>), úgy, hogy írja is ki az eredményt</a:t>
            </a:r>
          </a:p>
          <a:p>
            <a:pPr marL="457200" indent="-457200">
              <a:spcBef>
                <a:spcPct val="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hu-HU" altLang="hu-HU" sz="2000" dirty="0"/>
              <a:t>Megírjuk a </a:t>
            </a:r>
            <a:r>
              <a:rPr lang="hu-HU" altLang="hu-HU" sz="2000" dirty="0" smtClean="0"/>
              <a:t>keresztnévre </a:t>
            </a:r>
            <a:r>
              <a:rPr lang="hu-HU" altLang="hu-HU" sz="2000" dirty="0"/>
              <a:t>kereső metódust (neve: </a:t>
            </a:r>
            <a:r>
              <a:rPr lang="hu-HU" altLang="hu-HU" sz="2000" dirty="0" err="1">
                <a:solidFill>
                  <a:srgbClr val="0033CC"/>
                </a:solidFill>
              </a:rPr>
              <a:t>searchFirstName</a:t>
            </a:r>
            <a:r>
              <a:rPr lang="hu-HU" altLang="hu-HU" sz="2000" dirty="0"/>
              <a:t>), úgy, hogy írja is ki az </a:t>
            </a:r>
            <a:r>
              <a:rPr lang="hu-HU" altLang="hu-HU" sz="2000" dirty="0" smtClean="0"/>
              <a:t>eredményt.</a:t>
            </a:r>
            <a:endParaRPr lang="hu-HU" altLang="hu-HU" sz="2000" dirty="0"/>
          </a:p>
          <a:p>
            <a:pPr marL="457200" indent="-457200">
              <a:spcBef>
                <a:spcPct val="0"/>
              </a:spcBef>
              <a:buSzTx/>
              <a:buAutoNum type="arabicPeriod"/>
              <a:defRPr/>
            </a:pPr>
            <a:endParaRPr lang="hu-HU" altLang="hu-HU" sz="2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502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kód</a:t>
            </a:r>
            <a:endParaRPr lang="hu-HU" sz="3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68313" y="2132856"/>
            <a:ext cx="8229600" cy="3970318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dirty="0">
                <a:latin typeface="Consolas" panose="020B0609020204030204" pitchFamily="49" charset="0"/>
              </a:rPr>
              <a:t>public class G_20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private static String[]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 = new String[4];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private static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[]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[4];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public static void main(String[]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[0] = "</a:t>
            </a:r>
            <a:r>
              <a:rPr lang="en-US" dirty="0" err="1">
                <a:latin typeface="Consolas" panose="020B0609020204030204" pitchFamily="49" charset="0"/>
              </a:rPr>
              <a:t>Kis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Béla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[0] = 250000;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[1] = "</a:t>
            </a:r>
            <a:r>
              <a:rPr lang="en-US" dirty="0" err="1">
                <a:latin typeface="Consolas" panose="020B0609020204030204" pitchFamily="49" charset="0"/>
              </a:rPr>
              <a:t>Jó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Zoli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[1] = 325000;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[2] = "</a:t>
            </a:r>
            <a:r>
              <a:rPr lang="en-US" dirty="0" err="1">
                <a:latin typeface="Consolas" panose="020B0609020204030204" pitchFamily="49" charset="0"/>
              </a:rPr>
              <a:t>Só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Peti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[2] = 99000;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[3] = "</a:t>
            </a:r>
            <a:r>
              <a:rPr lang="en-US" dirty="0" err="1">
                <a:latin typeface="Consolas" panose="020B0609020204030204" pitchFamily="49" charset="0"/>
              </a:rPr>
              <a:t>Tó</a:t>
            </a:r>
            <a:r>
              <a:rPr lang="en-US" dirty="0">
                <a:latin typeface="Consolas" panose="020B0609020204030204" pitchFamily="49" charset="0"/>
              </a:rPr>
              <a:t> Tomi";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[3] = 420000;</a:t>
            </a:r>
          </a:p>
          <a:p>
            <a:pPr algn="l"/>
            <a:r>
              <a:rPr lang="hu-HU" dirty="0" smtClean="0">
                <a:latin typeface="Consolas" panose="020B0609020204030204" pitchFamily="49" charset="0"/>
              </a:rPr>
              <a:t>  </a:t>
            </a: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  <a:p>
            <a:pPr algn="l"/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hu-HU" dirty="0">
              <a:solidFill>
                <a:srgbClr val="0033CC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artalom helye 5"/>
          <p:cNvSpPr>
            <a:spLocks noGrp="1"/>
          </p:cNvSpPr>
          <p:nvPr>
            <p:ph idx="1"/>
          </p:nvPr>
        </p:nvSpPr>
        <p:spPr>
          <a:xfrm>
            <a:off x="468313" y="1196753"/>
            <a:ext cx="8229600" cy="72008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hu-HU" sz="2000" dirty="0" smtClean="0"/>
              <a:t>Első lépésként készítsük el a tömböket, írjuk meg a print metódust, és próbáljuk ki a programot. </a:t>
            </a:r>
            <a:r>
              <a:rPr lang="hu-HU" sz="2000" dirty="0" smtClean="0">
                <a:solidFill>
                  <a:srgbClr val="0033CC"/>
                </a:solidFill>
              </a:rPr>
              <a:t>Mindenki ezeket az adatokat vigye fel!</a:t>
            </a:r>
            <a:endParaRPr lang="hu-HU" sz="20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2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2"/>
          <p:cNvSpPr>
            <a:spLocks noChangeArrowheads="1"/>
          </p:cNvSpPr>
          <p:nvPr/>
        </p:nvSpPr>
        <p:spPr bwMode="auto">
          <a:xfrm>
            <a:off x="0" y="6165850"/>
            <a:ext cx="1547664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6000" y="115416"/>
            <a:ext cx="8229600" cy="649288"/>
          </a:xfrm>
        </p:spPr>
        <p:txBody>
          <a:bodyPr/>
          <a:lstStyle/>
          <a:p>
            <a:r>
              <a:rPr lang="hu-HU" sz="3000" dirty="0" smtClean="0"/>
              <a:t>A kód</a:t>
            </a:r>
            <a:endParaRPr lang="hu-HU" sz="30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86000" y="764704"/>
            <a:ext cx="8229600" cy="5909310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dirty="0">
                <a:latin typeface="Consolas" panose="020B0609020204030204" pitchFamily="49" charset="0"/>
              </a:rPr>
              <a:t>public class G_20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private static String[]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 = new String[4];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private static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[]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[4];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public static void main(String[]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[0] = "</a:t>
            </a:r>
            <a:r>
              <a:rPr lang="en-US" dirty="0" err="1">
                <a:latin typeface="Consolas" panose="020B0609020204030204" pitchFamily="49" charset="0"/>
              </a:rPr>
              <a:t>Kis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Béla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[0] = 250000;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[1] = "</a:t>
            </a:r>
            <a:r>
              <a:rPr lang="en-US" dirty="0" err="1">
                <a:latin typeface="Consolas" panose="020B0609020204030204" pitchFamily="49" charset="0"/>
              </a:rPr>
              <a:t>Jó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Zoli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[1] = 325000;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[2] = "</a:t>
            </a:r>
            <a:r>
              <a:rPr lang="en-US" dirty="0" err="1">
                <a:latin typeface="Consolas" panose="020B0609020204030204" pitchFamily="49" charset="0"/>
              </a:rPr>
              <a:t>Só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Peti</a:t>
            </a:r>
            <a:r>
              <a:rPr lang="en-US" dirty="0">
                <a:latin typeface="Consolas" panose="020B0609020204030204" pitchFamily="49" charset="0"/>
              </a:rPr>
              <a:t>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[2] = 99000;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[3] = "</a:t>
            </a:r>
            <a:r>
              <a:rPr lang="en-US" dirty="0" err="1">
                <a:latin typeface="Consolas" panose="020B0609020204030204" pitchFamily="49" charset="0"/>
              </a:rPr>
              <a:t>Tó</a:t>
            </a:r>
            <a:r>
              <a:rPr lang="en-US" dirty="0">
                <a:latin typeface="Consolas" panose="020B0609020204030204" pitchFamily="49" charset="0"/>
              </a:rPr>
              <a:t> Tomi";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[3] = 420000;</a:t>
            </a:r>
          </a:p>
          <a:p>
            <a:pPr algn="l"/>
            <a:endParaRPr lang="en-US" dirty="0">
              <a:latin typeface="Consolas" panose="020B0609020204030204" pitchFamily="49" charset="0"/>
            </a:endParaRP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print();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public static void print()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("");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for 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&lt;4;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++)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]+": "+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}</a:t>
            </a:r>
            <a:endParaRPr lang="hu-HU" dirty="0">
              <a:solidFill>
                <a:srgbClr val="0033CC"/>
              </a:solidFill>
              <a:latin typeface="Consolas" panose="020B0609020204030204" pitchFamily="49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2996952"/>
            <a:ext cx="2085770" cy="111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9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2"/>
          <p:cNvSpPr>
            <a:spLocks noChangeArrowheads="1"/>
          </p:cNvSpPr>
          <p:nvPr/>
        </p:nvSpPr>
        <p:spPr bwMode="auto">
          <a:xfrm>
            <a:off x="-4495" y="6172699"/>
            <a:ext cx="1547664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kód</a:t>
            </a:r>
            <a:endParaRPr lang="hu-HU" sz="3000" dirty="0"/>
          </a:p>
        </p:txBody>
      </p:sp>
      <p:sp>
        <p:nvSpPr>
          <p:cNvPr id="5" name="Tartalom helye 5"/>
          <p:cNvSpPr>
            <a:spLocks noGrp="1"/>
          </p:cNvSpPr>
          <p:nvPr>
            <p:ph idx="1"/>
          </p:nvPr>
        </p:nvSpPr>
        <p:spPr>
          <a:xfrm>
            <a:off x="465316" y="1196752"/>
            <a:ext cx="8229600" cy="50405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hu-HU" sz="2000" dirty="0" smtClean="0"/>
              <a:t>Írjuk meg a </a:t>
            </a:r>
            <a:r>
              <a:rPr lang="hu-HU" sz="2000" dirty="0" err="1" smtClean="0">
                <a:solidFill>
                  <a:srgbClr val="0033CC"/>
                </a:solidFill>
              </a:rPr>
              <a:t>sortNev</a:t>
            </a:r>
            <a:r>
              <a:rPr lang="hu-HU" sz="2000" dirty="0" smtClean="0"/>
              <a:t> metódust. </a:t>
            </a:r>
            <a:endParaRPr lang="hu-HU" sz="2000" dirty="0">
              <a:solidFill>
                <a:srgbClr val="0033CC"/>
              </a:solidFill>
            </a:endParaRPr>
          </a:p>
        </p:txBody>
      </p:sp>
      <p:sp>
        <p:nvSpPr>
          <p:cNvPr id="6" name="Szövegdoboz 3"/>
          <p:cNvSpPr txBox="1">
            <a:spLocks noChangeArrowheads="1"/>
          </p:cNvSpPr>
          <p:nvPr/>
        </p:nvSpPr>
        <p:spPr bwMode="auto">
          <a:xfrm>
            <a:off x="465316" y="1706021"/>
            <a:ext cx="8229600" cy="126188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None/>
              <a:defRPr/>
            </a:pPr>
            <a:r>
              <a:rPr lang="hu-HU" altLang="hu-HU" sz="2000" dirty="0" err="1" smtClean="0"/>
              <a:t>Stringek</a:t>
            </a:r>
            <a:r>
              <a:rPr lang="hu-HU" altLang="hu-HU" sz="2000" dirty="0" smtClean="0"/>
              <a:t> sorrendjének meghatározása:</a:t>
            </a:r>
          </a:p>
          <a:p>
            <a:pPr>
              <a:spcBef>
                <a:spcPct val="0"/>
              </a:spcBef>
              <a:buSzTx/>
              <a:buNone/>
              <a:defRPr/>
            </a:pPr>
            <a:r>
              <a:rPr lang="hu-HU" altLang="hu-HU" sz="2000" dirty="0" smtClean="0">
                <a:latin typeface="Consolas" panose="020B0609020204030204" pitchFamily="49" charset="0"/>
              </a:rPr>
              <a:t>int s1.</a:t>
            </a:r>
            <a:r>
              <a:rPr lang="hu-HU" altLang="hu-HU" sz="2000" dirty="0" smtClean="0">
                <a:solidFill>
                  <a:srgbClr val="0033CC"/>
                </a:solidFill>
                <a:latin typeface="Consolas" panose="020B0609020204030204" pitchFamily="49" charset="0"/>
              </a:rPr>
              <a:t>compareTo</a:t>
            </a:r>
            <a:r>
              <a:rPr lang="hu-HU" altLang="hu-HU" sz="2000" dirty="0" smtClean="0">
                <a:latin typeface="Consolas" panose="020B0609020204030204" pitchFamily="49" charset="0"/>
              </a:rPr>
              <a:t>(s2) </a:t>
            </a:r>
          </a:p>
          <a:p>
            <a:pPr marL="361950" lvl="1" indent="-342900">
              <a:spcBef>
                <a:spcPct val="0"/>
              </a:spcBef>
              <a:defRPr/>
            </a:pPr>
            <a:r>
              <a:rPr lang="hu-HU" altLang="hu-HU" sz="1800" dirty="0" smtClean="0">
                <a:latin typeface="+mn-lt"/>
              </a:rPr>
              <a:t>Ha s1 előrébb van az abc-ben mint s2, az eredmény negatív</a:t>
            </a:r>
          </a:p>
          <a:p>
            <a:pPr marL="361950" lvl="1" indent="-342900">
              <a:spcBef>
                <a:spcPct val="0"/>
              </a:spcBef>
              <a:defRPr/>
            </a:pPr>
            <a:r>
              <a:rPr lang="hu-HU" altLang="hu-HU" sz="1800" dirty="0"/>
              <a:t>Ha s1 </a:t>
            </a:r>
            <a:r>
              <a:rPr lang="hu-HU" altLang="hu-HU" sz="1800" dirty="0" smtClean="0"/>
              <a:t>hátrébb </a:t>
            </a:r>
            <a:r>
              <a:rPr lang="hu-HU" altLang="hu-HU" sz="1800" dirty="0"/>
              <a:t>van az abc-ben mint s2, az eredmény </a:t>
            </a:r>
            <a:r>
              <a:rPr lang="hu-HU" altLang="hu-HU" sz="1800" dirty="0" smtClean="0"/>
              <a:t>pozitív</a:t>
            </a:r>
            <a:endParaRPr lang="hu-HU" altLang="hu-HU" sz="1800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5316" y="3190593"/>
            <a:ext cx="8229600" cy="3416320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dirty="0">
                <a:latin typeface="Consolas" panose="020B0609020204030204" pitchFamily="49" charset="0"/>
              </a:rPr>
              <a:t> public static void </a:t>
            </a:r>
            <a:r>
              <a:rPr lang="en-US" dirty="0" err="1">
                <a:latin typeface="Consolas" panose="020B0609020204030204" pitchFamily="49" charset="0"/>
              </a:rPr>
              <a:t>sortNev</a:t>
            </a:r>
            <a:r>
              <a:rPr lang="en-US" dirty="0">
                <a:latin typeface="Consolas" panose="020B0609020204030204" pitchFamily="49" charset="0"/>
              </a:rPr>
              <a:t>()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for 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&lt;3;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++)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for 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j=i+1; j&lt;4; </a:t>
            </a:r>
            <a:r>
              <a:rPr lang="en-US" dirty="0" err="1">
                <a:latin typeface="Consolas" panose="020B0609020204030204" pitchFamily="49" charset="0"/>
              </a:rPr>
              <a:t>j++</a:t>
            </a:r>
            <a:r>
              <a:rPr lang="en-US" dirty="0">
                <a:latin typeface="Consolas" panose="020B0609020204030204" pitchFamily="49" charset="0"/>
              </a:rPr>
              <a:t>) 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if (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].</a:t>
            </a:r>
            <a:r>
              <a:rPr lang="en-US" dirty="0" err="1">
                <a:latin typeface="Consolas" panose="020B0609020204030204" pitchFamily="49" charset="0"/>
              </a:rPr>
              <a:t>compareTo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[j]) &gt;=0)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String s =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 =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[j];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[j] = s;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f =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 =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[j];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[j] = f;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}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hu-HU" dirty="0">
              <a:solidFill>
                <a:srgbClr val="0033CC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415632" y="5510979"/>
            <a:ext cx="4716016" cy="1323439"/>
          </a:xfrm>
          <a:prstGeom prst="rect">
            <a:avLst/>
          </a:prstGeom>
          <a:solidFill>
            <a:srgbClr val="CCFFCC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1600" dirty="0" smtClean="0">
                <a:latin typeface="Consolas" panose="020B0609020204030204" pitchFamily="49" charset="0"/>
              </a:rPr>
              <a:t>public </a:t>
            </a:r>
            <a:r>
              <a:rPr lang="en-US" sz="1600" dirty="0">
                <a:latin typeface="Consolas" panose="020B0609020204030204" pitchFamily="49" charset="0"/>
              </a:rPr>
              <a:t>static void main(String[] </a:t>
            </a:r>
            <a:r>
              <a:rPr lang="en-US" sz="1600" dirty="0" err="1">
                <a:latin typeface="Consolas" panose="020B0609020204030204" pitchFamily="49" charset="0"/>
              </a:rPr>
              <a:t>args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hu-HU" sz="1600" dirty="0" smtClean="0">
                <a:latin typeface="Consolas" panose="020B0609020204030204" pitchFamily="49" charset="0"/>
              </a:rPr>
              <a:t>    . . .</a:t>
            </a:r>
            <a:endParaRPr lang="en-US" sz="1600" dirty="0">
              <a:latin typeface="Consolas" panose="020B0609020204030204" pitchFamily="49" charset="0"/>
            </a:endParaRPr>
          </a:p>
          <a:p>
            <a:pPr algn="l"/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sortNev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pPr algn="l"/>
            <a:r>
              <a:rPr lang="en-US" sz="1600" dirty="0">
                <a:latin typeface="Consolas" panose="020B0609020204030204" pitchFamily="49" charset="0"/>
              </a:rPr>
              <a:t>    print</a:t>
            </a:r>
            <a:r>
              <a:rPr lang="en-US" sz="1600" dirty="0" smtClean="0">
                <a:latin typeface="Consolas" panose="020B0609020204030204" pitchFamily="49" charset="0"/>
              </a:rPr>
              <a:t>();</a:t>
            </a:r>
            <a:endParaRPr lang="hu-HU" sz="1600" dirty="0" smtClean="0">
              <a:latin typeface="Consolas" panose="020B0609020204030204" pitchFamily="49" charset="0"/>
            </a:endParaRPr>
          </a:p>
          <a:p>
            <a:pPr algn="l"/>
            <a:r>
              <a:rPr lang="hu-HU" sz="1600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849" y="4243882"/>
            <a:ext cx="2601915" cy="120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6875463" y="6165850"/>
            <a:ext cx="2268537" cy="692150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hu-HU" altLang="hu-HU" sz="180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kód</a:t>
            </a:r>
            <a:endParaRPr lang="hu-HU" sz="3000" dirty="0"/>
          </a:p>
        </p:txBody>
      </p:sp>
      <p:sp>
        <p:nvSpPr>
          <p:cNvPr id="5" name="Tartalom helye 5"/>
          <p:cNvSpPr>
            <a:spLocks noGrp="1"/>
          </p:cNvSpPr>
          <p:nvPr>
            <p:ph idx="1"/>
          </p:nvPr>
        </p:nvSpPr>
        <p:spPr>
          <a:xfrm>
            <a:off x="465316" y="1196752"/>
            <a:ext cx="8229600" cy="50405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hu-HU" sz="2000" dirty="0" smtClean="0"/>
              <a:t>Írjuk meg a </a:t>
            </a:r>
            <a:r>
              <a:rPr lang="hu-HU" sz="2000" dirty="0" err="1" smtClean="0">
                <a:solidFill>
                  <a:srgbClr val="0033CC"/>
                </a:solidFill>
              </a:rPr>
              <a:t>sortFiz</a:t>
            </a:r>
            <a:r>
              <a:rPr lang="hu-HU" sz="2000" dirty="0" smtClean="0"/>
              <a:t> metódust. </a:t>
            </a:r>
            <a:endParaRPr lang="hu-HU" sz="2000" dirty="0">
              <a:solidFill>
                <a:srgbClr val="0033CC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5316" y="1958360"/>
            <a:ext cx="8229600" cy="3416320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dirty="0">
                <a:latin typeface="Consolas" panose="020B0609020204030204" pitchFamily="49" charset="0"/>
              </a:rPr>
              <a:t> public static void </a:t>
            </a:r>
            <a:r>
              <a:rPr lang="en-US" dirty="0" err="1">
                <a:latin typeface="Consolas" panose="020B0609020204030204" pitchFamily="49" charset="0"/>
              </a:rPr>
              <a:t>sortFiz</a:t>
            </a:r>
            <a:r>
              <a:rPr lang="en-US" dirty="0">
                <a:latin typeface="Consolas" panose="020B0609020204030204" pitchFamily="49" charset="0"/>
              </a:rPr>
              <a:t>()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for 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&lt;3;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++)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for 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j=i+1; j&lt;4; </a:t>
            </a:r>
            <a:r>
              <a:rPr lang="en-US" dirty="0" err="1">
                <a:latin typeface="Consolas" panose="020B0609020204030204" pitchFamily="49" charset="0"/>
              </a:rPr>
              <a:t>j++</a:t>
            </a:r>
            <a:r>
              <a:rPr lang="en-US" dirty="0">
                <a:latin typeface="Consolas" panose="020B0609020204030204" pitchFamily="49" charset="0"/>
              </a:rPr>
              <a:t>) 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if (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 &gt;=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[j])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String s =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 =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[j];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[j] = s;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f =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 =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[j];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   </a:t>
            </a:r>
            <a:r>
              <a:rPr lang="en-US" dirty="0" err="1">
                <a:latin typeface="Consolas" panose="020B0609020204030204" pitchFamily="49" charset="0"/>
              </a:rPr>
              <a:t>fiz</a:t>
            </a:r>
            <a:r>
              <a:rPr lang="en-US" dirty="0">
                <a:latin typeface="Consolas" panose="020B0609020204030204" pitchFamily="49" charset="0"/>
              </a:rPr>
              <a:t>[j] = f;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   }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hu-HU" dirty="0">
              <a:solidFill>
                <a:srgbClr val="0033CC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211960" y="4724291"/>
            <a:ext cx="4716016" cy="1815882"/>
          </a:xfrm>
          <a:prstGeom prst="rect">
            <a:avLst/>
          </a:prstGeom>
          <a:solidFill>
            <a:srgbClr val="CCFFCC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1600" dirty="0" smtClean="0">
                <a:latin typeface="Consolas" panose="020B0609020204030204" pitchFamily="49" charset="0"/>
              </a:rPr>
              <a:t>public </a:t>
            </a:r>
            <a:r>
              <a:rPr lang="en-US" sz="1600" dirty="0">
                <a:latin typeface="Consolas" panose="020B0609020204030204" pitchFamily="49" charset="0"/>
              </a:rPr>
              <a:t>static void main(String[] </a:t>
            </a:r>
            <a:r>
              <a:rPr lang="en-US" sz="1600" dirty="0" err="1">
                <a:latin typeface="Consolas" panose="020B0609020204030204" pitchFamily="49" charset="0"/>
              </a:rPr>
              <a:t>args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hu-HU" sz="1600" dirty="0" smtClean="0">
                <a:latin typeface="Consolas" panose="020B0609020204030204" pitchFamily="49" charset="0"/>
              </a:rPr>
              <a:t>    . . .</a:t>
            </a:r>
            <a:endParaRPr lang="en-US" sz="1600" dirty="0">
              <a:latin typeface="Consolas" panose="020B0609020204030204" pitchFamily="49" charset="0"/>
            </a:endParaRPr>
          </a:p>
          <a:p>
            <a:pPr algn="l"/>
            <a:r>
              <a:rPr lang="en-US" sz="1600" dirty="0" smtClean="0"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latin typeface="Consolas" panose="020B0609020204030204" pitchFamily="49" charset="0"/>
              </a:rPr>
              <a:t>sortNev</a:t>
            </a:r>
            <a:r>
              <a:rPr lang="en-US" sz="1600" dirty="0">
                <a:latin typeface="Consolas" panose="020B0609020204030204" pitchFamily="49" charset="0"/>
              </a:rPr>
              <a:t>();</a:t>
            </a:r>
          </a:p>
          <a:p>
            <a:pPr algn="l"/>
            <a:r>
              <a:rPr lang="en-US" sz="1600" dirty="0">
                <a:latin typeface="Consolas" panose="020B0609020204030204" pitchFamily="49" charset="0"/>
              </a:rPr>
              <a:t>    print</a:t>
            </a:r>
            <a:r>
              <a:rPr lang="en-US" sz="1600" dirty="0" smtClean="0">
                <a:latin typeface="Consolas" panose="020B0609020204030204" pitchFamily="49" charset="0"/>
              </a:rPr>
              <a:t>();</a:t>
            </a:r>
            <a:endParaRPr lang="hu-HU" sz="1600" dirty="0" smtClean="0">
              <a:latin typeface="Consolas" panose="020B0609020204030204" pitchFamily="49" charset="0"/>
            </a:endParaRPr>
          </a:p>
          <a:p>
            <a:pPr algn="l"/>
            <a:r>
              <a:rPr lang="hu-HU" sz="1600" dirty="0">
                <a:latin typeface="Consolas" panose="020B0609020204030204" pitchFamily="49" charset="0"/>
              </a:rPr>
              <a:t> </a:t>
            </a:r>
            <a:r>
              <a:rPr lang="hu-HU" sz="1600" dirty="0" smtClean="0">
                <a:latin typeface="Consolas" panose="020B0609020204030204" pitchFamily="49" charset="0"/>
              </a:rPr>
              <a:t>   </a:t>
            </a:r>
            <a:r>
              <a:rPr lang="hu-HU" sz="1600" dirty="0" err="1" smtClean="0">
                <a:latin typeface="Consolas" panose="020B0609020204030204" pitchFamily="49" charset="0"/>
              </a:rPr>
              <a:t>sortFiz</a:t>
            </a:r>
            <a:r>
              <a:rPr lang="hu-HU" sz="1600" dirty="0">
                <a:latin typeface="Consolas" panose="020B0609020204030204" pitchFamily="49" charset="0"/>
              </a:rPr>
              <a:t>();</a:t>
            </a:r>
          </a:p>
          <a:p>
            <a:pPr algn="l"/>
            <a:r>
              <a:rPr lang="hu-HU" sz="1600" dirty="0">
                <a:latin typeface="Consolas" panose="020B0609020204030204" pitchFamily="49" charset="0"/>
              </a:rPr>
              <a:t>    print();</a:t>
            </a:r>
            <a:endParaRPr lang="hu-HU" sz="1600" dirty="0" smtClean="0">
              <a:latin typeface="Consolas" panose="020B0609020204030204" pitchFamily="49" charset="0"/>
            </a:endParaRPr>
          </a:p>
          <a:p>
            <a:pPr algn="l"/>
            <a:r>
              <a:rPr lang="hu-HU" sz="1600" dirty="0"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223" y="2514776"/>
            <a:ext cx="1961753" cy="211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9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kód</a:t>
            </a:r>
            <a:endParaRPr lang="hu-HU" sz="3000" dirty="0"/>
          </a:p>
        </p:txBody>
      </p:sp>
      <p:sp>
        <p:nvSpPr>
          <p:cNvPr id="5" name="Tartalom helye 5"/>
          <p:cNvSpPr>
            <a:spLocks noGrp="1"/>
          </p:cNvSpPr>
          <p:nvPr>
            <p:ph idx="1"/>
          </p:nvPr>
        </p:nvSpPr>
        <p:spPr>
          <a:xfrm>
            <a:off x="465316" y="1196752"/>
            <a:ext cx="8229600" cy="50405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hu-HU" sz="2000" dirty="0" smtClean="0"/>
              <a:t>Írjuk meg a </a:t>
            </a:r>
            <a:r>
              <a:rPr lang="hu-HU" sz="2000" dirty="0" err="1" smtClean="0">
                <a:solidFill>
                  <a:srgbClr val="0033CC"/>
                </a:solidFill>
              </a:rPr>
              <a:t>search</a:t>
            </a:r>
            <a:r>
              <a:rPr lang="hu-HU" sz="2000" dirty="0" smtClean="0"/>
              <a:t> metódust. </a:t>
            </a:r>
            <a:endParaRPr lang="hu-HU" sz="2000" dirty="0">
              <a:solidFill>
                <a:srgbClr val="0033CC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65316" y="1958360"/>
            <a:ext cx="8229600" cy="2308324"/>
          </a:xfrm>
          <a:prstGeom prst="rect">
            <a:avLst/>
          </a:prstGeom>
          <a:solidFill>
            <a:srgbClr val="CCFFFF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dirty="0">
                <a:latin typeface="Consolas" panose="020B0609020204030204" pitchFamily="49" charset="0"/>
              </a:rPr>
              <a:t> public static void search(String s) {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boolean</a:t>
            </a:r>
            <a:r>
              <a:rPr lang="en-US" dirty="0">
                <a:latin typeface="Consolas" panose="020B0609020204030204" pitchFamily="49" charset="0"/>
              </a:rPr>
              <a:t> b = false;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for (</a:t>
            </a: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=0;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&lt;4;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++)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if (</a:t>
            </a:r>
            <a:r>
              <a:rPr lang="en-US" dirty="0" err="1">
                <a:latin typeface="Consolas" panose="020B0609020204030204" pitchFamily="49" charset="0"/>
              </a:rPr>
              <a:t>nev</a:t>
            </a:r>
            <a:r>
              <a:rPr lang="en-US" dirty="0">
                <a:latin typeface="Consolas" panose="020B0609020204030204" pitchFamily="49" charset="0"/>
              </a:rPr>
              <a:t>[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].equals(s)) b = true;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("");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if (b)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(s+": </a:t>
            </a:r>
            <a:r>
              <a:rPr lang="en-US" dirty="0" err="1">
                <a:latin typeface="Consolas" panose="020B0609020204030204" pitchFamily="49" charset="0"/>
              </a:rPr>
              <a:t>létezik</a:t>
            </a:r>
            <a:r>
              <a:rPr lang="en-US" dirty="0">
                <a:latin typeface="Consolas" panose="020B0609020204030204" pitchFamily="49" charset="0"/>
              </a:rPr>
              <a:t>");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      else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(s+": </a:t>
            </a:r>
            <a:r>
              <a:rPr lang="en-US" dirty="0" err="1">
                <a:latin typeface="Consolas" panose="020B0609020204030204" pitchFamily="49" charset="0"/>
              </a:rPr>
              <a:t>nem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létezik</a:t>
            </a:r>
            <a:r>
              <a:rPr lang="en-US" dirty="0">
                <a:latin typeface="Consolas" panose="020B0609020204030204" pitchFamily="49" charset="0"/>
              </a:rPr>
              <a:t>");</a:t>
            </a:r>
          </a:p>
          <a:p>
            <a:pPr algn="l"/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hu-HU" dirty="0">
              <a:solidFill>
                <a:srgbClr val="0033CC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827584" y="4378230"/>
            <a:ext cx="4716016" cy="1323439"/>
          </a:xfrm>
          <a:prstGeom prst="rect">
            <a:avLst/>
          </a:prstGeom>
          <a:solidFill>
            <a:srgbClr val="CCFFCC"/>
          </a:solidFill>
          <a:ln w="25400">
            <a:solidFill>
              <a:srgbClr val="004358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>
            <a:lvl1pPr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sz="1600" dirty="0" smtClean="0">
                <a:latin typeface="Consolas" panose="020B0609020204030204" pitchFamily="49" charset="0"/>
              </a:rPr>
              <a:t>public </a:t>
            </a:r>
            <a:r>
              <a:rPr lang="en-US" sz="1600" dirty="0">
                <a:latin typeface="Consolas" panose="020B0609020204030204" pitchFamily="49" charset="0"/>
              </a:rPr>
              <a:t>static void main(String[] </a:t>
            </a:r>
            <a:r>
              <a:rPr lang="en-US" sz="1600" dirty="0" err="1">
                <a:latin typeface="Consolas" panose="020B0609020204030204" pitchFamily="49" charset="0"/>
              </a:rPr>
              <a:t>args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</a:p>
          <a:p>
            <a:pPr algn="l"/>
            <a:r>
              <a:rPr lang="hu-HU" sz="1600" dirty="0" smtClean="0">
                <a:latin typeface="Consolas" panose="020B0609020204030204" pitchFamily="49" charset="0"/>
              </a:rPr>
              <a:t>    . . .</a:t>
            </a:r>
            <a:endParaRPr lang="en-US" sz="1600" dirty="0">
              <a:latin typeface="Consolas" panose="020B0609020204030204" pitchFamily="49" charset="0"/>
            </a:endParaRPr>
          </a:p>
          <a:p>
            <a:pPr algn="l"/>
            <a:r>
              <a:rPr lang="en-US" sz="1600" dirty="0" smtClean="0">
                <a:latin typeface="Consolas" panose="020B0609020204030204" pitchFamily="49" charset="0"/>
              </a:rPr>
              <a:t>    s</a:t>
            </a:r>
            <a:r>
              <a:rPr lang="hu-HU" sz="1600" dirty="0" err="1" smtClean="0">
                <a:latin typeface="Consolas" panose="020B0609020204030204" pitchFamily="49" charset="0"/>
              </a:rPr>
              <a:t>earch</a:t>
            </a:r>
            <a:r>
              <a:rPr lang="en-US" sz="1600" dirty="0" smtClean="0">
                <a:latin typeface="Consolas" panose="020B0609020204030204" pitchFamily="49" charset="0"/>
              </a:rPr>
              <a:t>(</a:t>
            </a:r>
            <a:r>
              <a:rPr lang="hu-HU" sz="1600" dirty="0" smtClean="0">
                <a:latin typeface="Consolas" panose="020B0609020204030204" pitchFamily="49" charset="0"/>
              </a:rPr>
              <a:t>"Kis Béla"</a:t>
            </a:r>
            <a:r>
              <a:rPr lang="en-US" sz="1600" dirty="0" smtClean="0">
                <a:latin typeface="Consolas" panose="020B0609020204030204" pitchFamily="49" charset="0"/>
              </a:rPr>
              <a:t>);</a:t>
            </a:r>
            <a:endParaRPr lang="hu-HU" sz="1600" dirty="0" smtClean="0">
              <a:latin typeface="Consolas" panose="020B0609020204030204" pitchFamily="49" charset="0"/>
            </a:endParaRPr>
          </a:p>
          <a:p>
            <a:pPr algn="l"/>
            <a:r>
              <a:rPr lang="en-US" sz="1600" dirty="0">
                <a:latin typeface="Consolas" panose="020B0609020204030204" pitchFamily="49" charset="0"/>
              </a:rPr>
              <a:t> </a:t>
            </a:r>
            <a:r>
              <a:rPr lang="hu-HU" sz="1600" dirty="0" smtClean="0">
                <a:latin typeface="Consolas" panose="020B0609020204030204" pitchFamily="49" charset="0"/>
              </a:rPr>
              <a:t>   </a:t>
            </a:r>
            <a:r>
              <a:rPr lang="en-US" sz="1600" dirty="0" smtClean="0">
                <a:latin typeface="Consolas" panose="020B0609020204030204" pitchFamily="49" charset="0"/>
              </a:rPr>
              <a:t>s</a:t>
            </a:r>
            <a:r>
              <a:rPr lang="hu-HU" sz="1600" dirty="0" err="1">
                <a:latin typeface="Consolas" panose="020B0609020204030204" pitchFamily="49" charset="0"/>
              </a:rPr>
              <a:t>earch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hu-HU" sz="1600" dirty="0" smtClean="0">
                <a:latin typeface="Consolas" panose="020B0609020204030204" pitchFamily="49" charset="0"/>
              </a:rPr>
              <a:t>"Nagy </a:t>
            </a:r>
            <a:r>
              <a:rPr lang="hu-HU" sz="1600" dirty="0">
                <a:latin typeface="Consolas" panose="020B0609020204030204" pitchFamily="49" charset="0"/>
              </a:rPr>
              <a:t>Béla"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algn="l"/>
            <a:r>
              <a:rPr lang="hu-HU" sz="1600" dirty="0" smtClean="0">
                <a:latin typeface="Consolas" panose="020B0609020204030204" pitchFamily="49" charset="0"/>
              </a:rPr>
              <a:t>}</a:t>
            </a:r>
            <a:endParaRPr lang="hu-HU" sz="1600" dirty="0">
              <a:latin typeface="Consolas" panose="020B0609020204030204" pitchFamily="49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4922707"/>
            <a:ext cx="2575599" cy="7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1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000" dirty="0" smtClean="0"/>
              <a:t>A kód</a:t>
            </a:r>
            <a:endParaRPr lang="hu-HU" sz="3000" dirty="0"/>
          </a:p>
        </p:txBody>
      </p:sp>
      <p:sp>
        <p:nvSpPr>
          <p:cNvPr id="5" name="Tartalom helye 5"/>
          <p:cNvSpPr>
            <a:spLocks noGrp="1"/>
          </p:cNvSpPr>
          <p:nvPr>
            <p:ph idx="1"/>
          </p:nvPr>
        </p:nvSpPr>
        <p:spPr>
          <a:xfrm>
            <a:off x="465316" y="1196752"/>
            <a:ext cx="8229600" cy="50405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  <a:defRPr/>
            </a:pPr>
            <a:r>
              <a:rPr lang="hu-HU" sz="2000" dirty="0" smtClean="0"/>
              <a:t>Írjuk meg a </a:t>
            </a:r>
            <a:r>
              <a:rPr lang="hu-HU" sz="2000" dirty="0" err="1" smtClean="0">
                <a:solidFill>
                  <a:srgbClr val="0033CC"/>
                </a:solidFill>
              </a:rPr>
              <a:t>searchFirstName</a:t>
            </a:r>
            <a:r>
              <a:rPr lang="hu-HU" sz="2000" dirty="0" smtClean="0"/>
              <a:t> metódust, mely keresztnévre keres. </a:t>
            </a:r>
            <a:endParaRPr lang="hu-HU" sz="2000" dirty="0">
              <a:solidFill>
                <a:srgbClr val="0033CC"/>
              </a:solidFill>
            </a:endParaRPr>
          </a:p>
        </p:txBody>
      </p:sp>
      <p:sp>
        <p:nvSpPr>
          <p:cNvPr id="12" name="Szövegdoboz 3"/>
          <p:cNvSpPr txBox="1">
            <a:spLocks noChangeArrowheads="1"/>
          </p:cNvSpPr>
          <p:nvPr/>
        </p:nvSpPr>
        <p:spPr bwMode="auto">
          <a:xfrm>
            <a:off x="465316" y="1706021"/>
            <a:ext cx="8229600" cy="123110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None/>
              <a:defRPr/>
            </a:pPr>
            <a:r>
              <a:rPr lang="hu-HU" altLang="hu-HU" sz="2000" dirty="0" smtClean="0"/>
              <a:t>Keressük a Béla keresztnevűeket:</a:t>
            </a:r>
          </a:p>
          <a:p>
            <a:pPr marL="285750" indent="-285750">
              <a:spcBef>
                <a:spcPct val="0"/>
              </a:spcBef>
              <a:buSzTx/>
              <a:buFontTx/>
              <a:buChar char="-"/>
              <a:defRPr/>
            </a:pPr>
            <a:r>
              <a:rPr lang="hu-HU" altLang="hu-HU" sz="1800" dirty="0" smtClean="0"/>
              <a:t>Kis Béla (megfelelő)</a:t>
            </a:r>
          </a:p>
          <a:p>
            <a:pPr marL="285750" indent="-285750">
              <a:spcBef>
                <a:spcPct val="0"/>
              </a:spcBef>
              <a:buSzTx/>
              <a:buFontTx/>
              <a:buChar char="-"/>
              <a:defRPr/>
            </a:pPr>
            <a:r>
              <a:rPr lang="hu-HU" altLang="hu-HU" sz="1800" dirty="0" smtClean="0"/>
              <a:t>Kis Béla Ödön (megfelelő)</a:t>
            </a:r>
          </a:p>
          <a:p>
            <a:pPr marL="285750" indent="-285750">
              <a:spcBef>
                <a:spcPct val="0"/>
              </a:spcBef>
              <a:buSzTx/>
              <a:buFontTx/>
              <a:buChar char="-"/>
              <a:defRPr/>
            </a:pPr>
            <a:r>
              <a:rPr lang="hu-HU" altLang="hu-HU" sz="1800" dirty="0" smtClean="0"/>
              <a:t>Béla Ödön (nem felel meg)</a:t>
            </a:r>
            <a:endParaRPr lang="hu-HU" altLang="hu-HU" sz="1800" dirty="0"/>
          </a:p>
        </p:txBody>
      </p:sp>
      <p:sp>
        <p:nvSpPr>
          <p:cNvPr id="13" name="Tartalom helye 5"/>
          <p:cNvSpPr txBox="1">
            <a:spLocks/>
          </p:cNvSpPr>
          <p:nvPr/>
        </p:nvSpPr>
        <p:spPr bwMode="auto">
          <a:xfrm>
            <a:off x="465316" y="2933604"/>
            <a:ext cx="8229600" cy="7252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hu-HU" sz="2000" dirty="0" smtClean="0">
                <a:solidFill>
                  <a:srgbClr val="0033CC"/>
                </a:solidFill>
              </a:rPr>
              <a:t>Ötlet: </a:t>
            </a:r>
            <a:r>
              <a:rPr lang="hu-HU" sz="2000" dirty="0" smtClean="0"/>
              <a:t>daraboljuk el a </a:t>
            </a:r>
            <a:r>
              <a:rPr lang="hu-HU" sz="2000" dirty="0" smtClean="0">
                <a:solidFill>
                  <a:srgbClr val="7030A0"/>
                </a:solidFill>
              </a:rPr>
              <a:t>szóközök</a:t>
            </a:r>
            <a:r>
              <a:rPr lang="hu-HU" sz="2000" dirty="0" smtClean="0"/>
              <a:t> mentén a nevet, és ha "</a:t>
            </a:r>
            <a:r>
              <a:rPr lang="hu-HU" sz="2000" dirty="0" smtClean="0">
                <a:solidFill>
                  <a:srgbClr val="7030A0"/>
                </a:solidFill>
              </a:rPr>
              <a:t>nem az első</a:t>
            </a:r>
            <a:r>
              <a:rPr lang="hu-HU" sz="2000" dirty="0" smtClean="0"/>
              <a:t>" </a:t>
            </a:r>
            <a:r>
              <a:rPr lang="hu-HU" sz="2000" dirty="0" err="1" smtClean="0"/>
              <a:t>string</a:t>
            </a:r>
            <a:r>
              <a:rPr lang="hu-HU" sz="2000" dirty="0" smtClean="0"/>
              <a:t> egyenlő a keresett keresztnévvel, akkor megfelelő a név!</a:t>
            </a:r>
            <a:endParaRPr lang="hu-HU" sz="2000" dirty="0">
              <a:solidFill>
                <a:srgbClr val="0033CC"/>
              </a:solidFill>
            </a:endParaRPr>
          </a:p>
        </p:txBody>
      </p:sp>
      <p:grpSp>
        <p:nvGrpSpPr>
          <p:cNvPr id="3" name="Csoportba foglalás 2"/>
          <p:cNvGrpSpPr/>
          <p:nvPr/>
        </p:nvGrpSpPr>
        <p:grpSpPr>
          <a:xfrm>
            <a:off x="465316" y="3659791"/>
            <a:ext cx="8229600" cy="1015663"/>
            <a:chOff x="465316" y="3659791"/>
            <a:chExt cx="8229600" cy="1015663"/>
          </a:xfrm>
        </p:grpSpPr>
        <p:sp>
          <p:nvSpPr>
            <p:cNvPr id="14" name="Szövegdoboz 3"/>
            <p:cNvSpPr txBox="1">
              <a:spLocks noChangeArrowheads="1"/>
            </p:cNvSpPr>
            <p:nvPr/>
          </p:nvSpPr>
          <p:spPr bwMode="auto">
            <a:xfrm>
              <a:off x="465316" y="3659791"/>
              <a:ext cx="8229600" cy="1015663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SzPct val="9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SzTx/>
                <a:buNone/>
                <a:defRPr/>
              </a:pPr>
              <a:r>
                <a:rPr lang="hu-HU" altLang="hu-HU" sz="2000" dirty="0" smtClean="0"/>
                <a:t>Daraboláshoz használjuk a </a:t>
              </a:r>
              <a:r>
                <a:rPr lang="hu-HU" altLang="hu-HU" sz="2000" dirty="0" err="1" smtClean="0">
                  <a:solidFill>
                    <a:srgbClr val="0033CC"/>
                  </a:solidFill>
                </a:rPr>
                <a:t>split</a:t>
              </a:r>
              <a:r>
                <a:rPr lang="hu-HU" altLang="hu-HU" sz="2000" dirty="0" smtClean="0">
                  <a:solidFill>
                    <a:srgbClr val="0033CC"/>
                  </a:solidFill>
                </a:rPr>
                <a:t>() </a:t>
              </a:r>
              <a:r>
                <a:rPr lang="hu-HU" altLang="hu-HU" sz="2000" dirty="0" smtClean="0"/>
                <a:t>metódust:</a:t>
              </a:r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000" dirty="0"/>
            </a:p>
            <a:p>
              <a:pPr>
                <a:spcBef>
                  <a:spcPct val="0"/>
                </a:spcBef>
                <a:buSzTx/>
                <a:buNone/>
                <a:defRPr/>
              </a:pPr>
              <a:endParaRPr lang="hu-HU" altLang="hu-HU" sz="2000" dirty="0"/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83568" y="4129037"/>
              <a:ext cx="5706244" cy="400110"/>
            </a:xfrm>
            <a:prstGeom prst="rect">
              <a:avLst/>
            </a:prstGeom>
            <a:solidFill>
              <a:srgbClr val="F9F9F9"/>
            </a:solidFill>
            <a:ln w="25400">
              <a:solidFill>
                <a:srgbClr val="89A4A7"/>
              </a:solidFill>
              <a:miter lim="800000"/>
              <a:headEnd type="none" w="sm" len="sm"/>
              <a:tailEnd type="none" w="sm" len="sm"/>
            </a:ln>
            <a:extLst/>
          </p:spPr>
          <p:txBody>
            <a:bodyPr wrap="square">
              <a:spAutoFit/>
            </a:bodyPr>
            <a:lstStyle>
              <a:lvl1pPr algn="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r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r>
                <a:rPr lang="hu-HU" sz="2000" dirty="0" err="1">
                  <a:latin typeface="Consolas" panose="020B0609020204030204" pitchFamily="49" charset="0"/>
                </a:rPr>
                <a:t>String</a:t>
              </a:r>
              <a:r>
                <a:rPr lang="hu-HU" sz="2000" dirty="0">
                  <a:latin typeface="Consolas" panose="020B0609020204030204" pitchFamily="49" charset="0"/>
                </a:rPr>
                <a:t>[] n = </a:t>
              </a:r>
              <a:r>
                <a:rPr lang="hu-HU" sz="2000" dirty="0" err="1">
                  <a:latin typeface="Consolas" panose="020B0609020204030204" pitchFamily="49" charset="0"/>
                </a:rPr>
                <a:t>nev</a:t>
              </a:r>
              <a:r>
                <a:rPr lang="hu-HU" sz="2000" dirty="0">
                  <a:latin typeface="Consolas" panose="020B0609020204030204" pitchFamily="49" charset="0"/>
                </a:rPr>
                <a:t>[i].</a:t>
              </a:r>
              <a:r>
                <a:rPr lang="hu-HU" sz="2000" dirty="0" err="1">
                  <a:latin typeface="Consolas" panose="020B0609020204030204" pitchFamily="49" charset="0"/>
                </a:rPr>
                <a:t>split</a:t>
              </a:r>
              <a:r>
                <a:rPr lang="hu-HU" sz="2000" dirty="0">
                  <a:latin typeface="Consolas" panose="020B0609020204030204" pitchFamily="49" charset="0"/>
                </a:rPr>
                <a:t>(" ");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672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2180</Words>
  <Application>Microsoft Office PowerPoint</Application>
  <PresentationFormat>Diavetítés a képernyőre (4:3 oldalarány)</PresentationFormat>
  <Paragraphs>393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2" baseType="lpstr">
      <vt:lpstr>Arial</vt:lpstr>
      <vt:lpstr>Comic Sans MS</vt:lpstr>
      <vt:lpstr>Consolas</vt:lpstr>
      <vt:lpstr>Times New Roman</vt:lpstr>
      <vt:lpstr>Trebuchet MS</vt:lpstr>
      <vt:lpstr>Wingdings</vt:lpstr>
      <vt:lpstr>Alapértelmezett terv</vt:lpstr>
      <vt:lpstr>PowerPoint bemutató</vt:lpstr>
      <vt:lpstr>Feladat</vt:lpstr>
      <vt:lpstr>Magyarázatok</vt:lpstr>
      <vt:lpstr>A kód</vt:lpstr>
      <vt:lpstr>A kód</vt:lpstr>
      <vt:lpstr>A kód</vt:lpstr>
      <vt:lpstr>A kód</vt:lpstr>
      <vt:lpstr>A kód</vt:lpstr>
      <vt:lpstr>A kód</vt:lpstr>
      <vt:lpstr>A kód</vt:lpstr>
      <vt:lpstr>A kód</vt:lpstr>
      <vt:lpstr>Feladat</vt:lpstr>
      <vt:lpstr>A kód</vt:lpstr>
      <vt:lpstr>A kód</vt:lpstr>
      <vt:lpstr>A kód</vt:lpstr>
      <vt:lpstr>A kód</vt:lpstr>
      <vt:lpstr>A kód</vt:lpstr>
      <vt:lpstr>A kód</vt:lpstr>
      <vt:lpstr>Feladat</vt:lpstr>
      <vt:lpstr>A kód</vt:lpstr>
      <vt:lpstr>A kód</vt:lpstr>
      <vt:lpstr>A kód</vt:lpstr>
      <vt:lpstr>A kód</vt:lpstr>
      <vt:lpstr>A kód</vt:lpstr>
      <vt:lpstr>PowerPoint bemutató</vt:lpstr>
    </vt:vector>
  </TitlesOfParts>
  <Company>Home 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bitman</dc:creator>
  <cp:lastModifiedBy>bitman</cp:lastModifiedBy>
  <cp:revision>92</cp:revision>
  <dcterms:created xsi:type="dcterms:W3CDTF">2014-02-11T06:17:49Z</dcterms:created>
  <dcterms:modified xsi:type="dcterms:W3CDTF">2018-02-19T16:09:06Z</dcterms:modified>
</cp:coreProperties>
</file>